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96" y="-111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0E1A34E3-67C8-404D-90EB-BBAAB7CF178D}"/>
    <pc:docChg chg="modSld">
      <pc:chgData name="Manuel, Christy" userId="0a1831dc-b901-4e3e-b018-40e2b157fc9b" providerId="ADAL" clId="{0E1A34E3-67C8-404D-90EB-BBAAB7CF178D}" dt="2023-12-06T01:56:13.393" v="11" actId="20577"/>
      <pc:docMkLst>
        <pc:docMk/>
      </pc:docMkLst>
      <pc:sldChg chg="modSp">
        <pc:chgData name="Manuel, Christy" userId="0a1831dc-b901-4e3e-b018-40e2b157fc9b" providerId="ADAL" clId="{0E1A34E3-67C8-404D-90EB-BBAAB7CF178D}" dt="2023-12-06T01:56:13.393" v="11" actId="20577"/>
        <pc:sldMkLst>
          <pc:docMk/>
          <pc:sldMk cId="3037064561" sldId="264"/>
        </pc:sldMkLst>
        <pc:spChg chg="mod">
          <ac:chgData name="Manuel, Christy" userId="0a1831dc-b901-4e3e-b018-40e2b157fc9b" providerId="ADAL" clId="{0E1A34E3-67C8-404D-90EB-BBAAB7CF178D}" dt="2023-12-06T01:55:01.516" v="3" actId="20577"/>
          <ac:spMkLst>
            <pc:docMk/>
            <pc:sldMk cId="3037064561" sldId="264"/>
            <ac:spMk id="5" creationId="{00000000-0000-0000-0000-000000000000}"/>
          </ac:spMkLst>
        </pc:spChg>
        <pc:spChg chg="mod">
          <ac:chgData name="Manuel, Christy" userId="0a1831dc-b901-4e3e-b018-40e2b157fc9b" providerId="ADAL" clId="{0E1A34E3-67C8-404D-90EB-BBAAB7CF178D}" dt="2023-12-06T01:56:13.393" v="11" actId="20577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December 4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170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review the letters of the alphabet and how our mouths form to make those sounds, with a focus on </a:t>
            </a:r>
            <a:r>
              <a:rPr lang="en-US" sz="1250" b="1" dirty="0" err="1"/>
              <a:t>Hh</a:t>
            </a:r>
            <a:r>
              <a:rPr lang="en-US" sz="1250" b="1" dirty="0"/>
              <a:t> </a:t>
            </a:r>
            <a:r>
              <a:rPr lang="en-US" sz="1250" dirty="0"/>
              <a:t>and </a:t>
            </a:r>
            <a:r>
              <a:rPr lang="en-US" sz="1250" b="1" dirty="0"/>
              <a:t>Rr</a:t>
            </a:r>
            <a:r>
              <a:rPr lang="en-US" sz="1250" dirty="0"/>
              <a:t>.</a:t>
            </a:r>
            <a:r>
              <a:rPr lang="en-US" sz="1250" b="1" dirty="0"/>
              <a:t> </a:t>
            </a:r>
            <a:r>
              <a:rPr lang="en-US" sz="1250" dirty="0"/>
              <a:t>We will learn the new HFW’s </a:t>
            </a:r>
            <a:r>
              <a:rPr lang="en-US" sz="1250" b="1" dirty="0"/>
              <a:t>be, he, me.</a:t>
            </a:r>
            <a:r>
              <a:rPr lang="en-US" sz="1250" dirty="0"/>
              <a:t> We will identify characters, setting and story events in texts we read together. </a:t>
            </a:r>
            <a:r>
              <a:rPr lang="en-US" sz="1250" b="1" i="1" dirty="0">
                <a:sym typeface="Wingdings" panose="05000000000000000000" pitchFamily="2" charset="2"/>
              </a:rPr>
              <a:t>Weekly Question: How can we compare our Holiday Traditions with </a:t>
            </a:r>
            <a:r>
              <a:rPr lang="en-US" sz="1250" b="1" i="1" dirty="0" err="1">
                <a:sym typeface="Wingdings" panose="05000000000000000000" pitchFamily="2" charset="2"/>
              </a:rPr>
              <a:t>with</a:t>
            </a:r>
            <a:r>
              <a:rPr lang="en-US" sz="1250" b="1" i="1" dirty="0">
                <a:sym typeface="Wingdings" panose="05000000000000000000" pitchFamily="2" charset="2"/>
              </a:rPr>
              <a:t> those of friends from around the world?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</a:t>
            </a:r>
            <a:r>
              <a:rPr lang="en-US" sz="1250" b="1" dirty="0" err="1"/>
              <a:t>Hh</a:t>
            </a:r>
            <a:r>
              <a:rPr lang="en-US" sz="1250" b="1" dirty="0"/>
              <a:t> </a:t>
            </a:r>
            <a:r>
              <a:rPr lang="en-US" sz="1250" dirty="0"/>
              <a:t>and </a:t>
            </a:r>
            <a:r>
              <a:rPr lang="en-US" sz="1250" b="1" dirty="0"/>
              <a:t>Rr, </a:t>
            </a:r>
            <a:r>
              <a:rPr lang="en-US" sz="1250" dirty="0"/>
              <a:t>as well as our first names! We will </a:t>
            </a:r>
            <a:r>
              <a:rPr lang="en-US" sz="1250" i="1" dirty="0"/>
              <a:t>stretchy-spell </a:t>
            </a:r>
            <a:r>
              <a:rPr lang="en-US" sz="1250" dirty="0"/>
              <a:t>our words and write to describe Holiday Traditions from around the world!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finish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6: Order and Compare Numbers Through 10 </a:t>
            </a:r>
            <a:r>
              <a:rPr lang="en-US" sz="1250" dirty="0"/>
              <a:t>and begin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7: Count, Represent and Compare Numbers Through 15!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finish </a:t>
            </a:r>
            <a:r>
              <a:rPr lang="en-US" sz="1250" b="1" i="1" dirty="0"/>
              <a:t>Unit 5: Matter</a:t>
            </a:r>
            <a:r>
              <a:rPr lang="en-US" sz="1250" i="1" dirty="0"/>
              <a:t>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practice</a:t>
            </a:r>
            <a:r>
              <a:rPr lang="en-US" sz="1250" b="1" i="1" dirty="0"/>
              <a:t> I-Care Rules</a:t>
            </a:r>
            <a:r>
              <a:rPr lang="en-US" sz="1250" dirty="0"/>
              <a:t>. We will continue focusing on our Hawks Rise Character Traits! We will begin learning about </a:t>
            </a:r>
            <a:r>
              <a:rPr lang="en-US" sz="1250" b="1" dirty="0"/>
              <a:t>Christmas</a:t>
            </a:r>
            <a:r>
              <a:rPr lang="en-US" sz="1250" dirty="0"/>
              <a:t> and the </a:t>
            </a:r>
            <a:r>
              <a:rPr lang="en-US" sz="1250" b="1" dirty="0"/>
              <a:t>other Winter Holidays </a:t>
            </a:r>
            <a:r>
              <a:rPr lang="en-US" sz="1250" dirty="0"/>
              <a:t>we celebrate! We will begin our </a:t>
            </a:r>
            <a:r>
              <a:rPr lang="en-US" sz="1250" b="1" dirty="0"/>
              <a:t>Holidays Around the World </a:t>
            </a:r>
            <a:r>
              <a:rPr lang="en-US" sz="1250" dirty="0"/>
              <a:t>Unit!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1-6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to, of, see, be, he, me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65194"/>
            <a:ext cx="2819400" cy="47859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4-8: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Book Fair </a:t>
            </a: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8: </a:t>
            </a:r>
            <a:r>
              <a:rPr lang="en-US" sz="1300" dirty="0" err="1">
                <a:latin typeface="Calibri"/>
                <a:cs typeface="Calibri"/>
                <a:sym typeface="Wingdings" panose="05000000000000000000" pitchFamily="2" charset="2"/>
              </a:rPr>
              <a:t>GrandHawks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 Day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15: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Winter Craft Party, 8:45-10:45 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18: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Grinch Day </a:t>
            </a: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19: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Polar Express </a:t>
            </a:r>
            <a:r>
              <a:rPr lang="en-US" sz="1300">
                <a:latin typeface="Calibri"/>
                <a:cs typeface="Calibri"/>
                <a:sym typeface="Wingdings" panose="05000000000000000000" pitchFamily="2" charset="2"/>
              </a:rPr>
              <a:t>Day /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Last Day of 2</a:t>
            </a:r>
            <a:r>
              <a:rPr lang="en-US" sz="1300" baseline="30000" dirty="0">
                <a:latin typeface="Calibri"/>
                <a:cs typeface="Calibri"/>
                <a:sym typeface="Wingdings" panose="05000000000000000000" pitchFamily="2" charset="2"/>
              </a:rPr>
              <a:t>nd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 Grading Period</a:t>
            </a:r>
          </a:p>
          <a:p>
            <a:pPr marL="285750" indent="-285750">
              <a:buFont typeface="Arial"/>
              <a:buChar char="•"/>
            </a:pPr>
            <a:r>
              <a:rPr lang="en-US" sz="1300" b="1" dirty="0">
                <a:latin typeface="Calibri"/>
                <a:cs typeface="Calibri"/>
                <a:sym typeface="Wingdings" panose="05000000000000000000" pitchFamily="2" charset="2"/>
              </a:rPr>
              <a:t>December 20-January 5: </a:t>
            </a:r>
            <a:r>
              <a:rPr lang="en-US" sz="1300" dirty="0">
                <a:latin typeface="Calibri"/>
                <a:cs typeface="Calibri"/>
                <a:sym typeface="Wingdings" panose="05000000000000000000" pitchFamily="2" charset="2"/>
              </a:rPr>
              <a:t>Winter Break/No School</a:t>
            </a:r>
            <a:endParaRPr lang="en-US" sz="13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edf0d076-2bb9-4b88-96f6-bf602d095c9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9e0da4a-82de-4426-9558-1fdbc4c26683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42230</TotalTime>
  <Words>335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185</cp:revision>
  <cp:lastPrinted>2023-12-01T13:19:18Z</cp:lastPrinted>
  <dcterms:created xsi:type="dcterms:W3CDTF">2015-07-01T02:16:27Z</dcterms:created>
  <dcterms:modified xsi:type="dcterms:W3CDTF">2023-12-06T01:56:33Z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