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71" r:id="rId5"/>
    <p:sldId id="268" r:id="rId6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F742"/>
    <a:srgbClr val="D47CF9"/>
    <a:srgbClr val="C75FF7"/>
    <a:srgbClr val="FF2A8C"/>
    <a:srgbClr val="5B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9" autoAdjust="0"/>
    <p:restoredTop sz="94747"/>
  </p:normalViewPr>
  <p:slideViewPr>
    <p:cSldViewPr snapToObjects="1">
      <p:cViewPr varScale="1">
        <p:scale>
          <a:sx n="59" d="100"/>
          <a:sy n="59" d="100"/>
        </p:scale>
        <p:origin x="133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6D0D8F-CFF6-8643-B07F-657B3C04AFB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34F6C6-0722-5F45-8C97-42020C67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4F6C6-0722-5F45-8C97-42020C67F6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37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45AE-E9E5-8F4D-ABD3-F45D320404E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93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F3876-A0A8-2E46-BBB5-7A49FA71549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C4DE8-0D90-4044-BA9D-704602B2D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887917"/>
              </p:ext>
            </p:extLst>
          </p:nvPr>
        </p:nvGraphicFramePr>
        <p:xfrm>
          <a:off x="3708284" y="1822198"/>
          <a:ext cx="3041418" cy="127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0"/>
            <a:ext cx="6856298" cy="506206"/>
          </a:xfrm>
          <a:prstGeom prst="rect">
            <a:avLst/>
          </a:prstGeom>
          <a:solidFill>
            <a:schemeClr val="tx1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/>
                <a:cs typeface="Century Gothic"/>
              </a:rPr>
              <a:t>Multiple Goal Data Sheet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568" y="574791"/>
            <a:ext cx="6679134" cy="1083504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-121074" y="589682"/>
            <a:ext cx="7098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Gothic"/>
                <a:cs typeface="Century Gothic"/>
              </a:rPr>
              <a:t>Name: _______________ 	Teacher: _____________</a:t>
            </a:r>
          </a:p>
          <a:p>
            <a:pPr algn="ctr"/>
            <a:endParaRPr lang="en-US" sz="1200" dirty="0">
              <a:latin typeface="Century Gothic"/>
              <a:cs typeface="Century Gothic"/>
            </a:endParaRPr>
          </a:p>
          <a:p>
            <a:pPr algn="ctr"/>
            <a:r>
              <a:rPr lang="en-US" sz="1200" b="1" dirty="0">
                <a:latin typeface="Century Gothic"/>
                <a:cs typeface="Century Gothic"/>
              </a:rPr>
              <a:t>VB</a:t>
            </a:r>
            <a:r>
              <a:rPr lang="en-US" sz="1200" dirty="0">
                <a:latin typeface="Century Gothic"/>
                <a:cs typeface="Century Gothic"/>
              </a:rPr>
              <a:t>: verbal prompt             </a:t>
            </a:r>
            <a:r>
              <a:rPr lang="en-US" sz="1200" b="1" dirty="0">
                <a:latin typeface="Century Gothic"/>
                <a:cs typeface="Century Gothic"/>
              </a:rPr>
              <a:t>VS: </a:t>
            </a:r>
            <a:r>
              <a:rPr lang="en-US" sz="1200" dirty="0">
                <a:latin typeface="Century Gothic"/>
                <a:cs typeface="Century Gothic"/>
              </a:rPr>
              <a:t>visual prompt       </a:t>
            </a:r>
            <a:r>
              <a:rPr lang="en-US" sz="1200" b="1" dirty="0">
                <a:latin typeface="Century Gothic"/>
                <a:cs typeface="Century Gothic"/>
              </a:rPr>
              <a:t> PP</a:t>
            </a:r>
            <a:r>
              <a:rPr lang="en-US" sz="1200" dirty="0">
                <a:latin typeface="Century Gothic"/>
                <a:cs typeface="Century Gothic"/>
              </a:rPr>
              <a:t>: physical prompt   </a:t>
            </a:r>
          </a:p>
          <a:p>
            <a:pPr algn="ctr"/>
            <a:r>
              <a:rPr lang="en-US" sz="1200" b="1" dirty="0">
                <a:latin typeface="Century Gothic"/>
                <a:cs typeface="Century Gothic"/>
              </a:rPr>
              <a:t>NR: </a:t>
            </a:r>
            <a:r>
              <a:rPr lang="en-US" sz="1200" dirty="0">
                <a:latin typeface="Century Gothic"/>
                <a:cs typeface="Century Gothic"/>
              </a:rPr>
              <a:t>No response       </a:t>
            </a:r>
            <a:r>
              <a:rPr lang="en-US" sz="1200" b="1" dirty="0">
                <a:latin typeface="Century Gothic"/>
                <a:cs typeface="Century Gothic"/>
              </a:rPr>
              <a:t>-: </a:t>
            </a:r>
            <a:r>
              <a:rPr lang="en-US" sz="1200" dirty="0">
                <a:latin typeface="Century Gothic"/>
                <a:cs typeface="Century Gothic"/>
              </a:rPr>
              <a:t>incorrect       </a:t>
            </a:r>
            <a:r>
              <a:rPr lang="en-US" sz="1200" b="1" dirty="0">
                <a:latin typeface="Century Gothic"/>
                <a:cs typeface="Century Gothic"/>
              </a:rPr>
              <a:t>+: </a:t>
            </a:r>
            <a:r>
              <a:rPr lang="en-US" sz="1200" dirty="0">
                <a:latin typeface="Century Gothic"/>
                <a:cs typeface="Century Gothic"/>
              </a:rPr>
              <a:t>correct response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9352" y="1764980"/>
            <a:ext cx="6616700" cy="1371600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4914" y="1771805"/>
            <a:ext cx="1606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 charset="0"/>
                <a:ea typeface="Century Gothic" charset="0"/>
                <a:cs typeface="Century Gothic" charset="0"/>
              </a:rPr>
              <a:t>Goal/Objective: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33284"/>
              </p:ext>
            </p:extLst>
          </p:nvPr>
        </p:nvGraphicFramePr>
        <p:xfrm>
          <a:off x="3720984" y="3258379"/>
          <a:ext cx="3041418" cy="127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9352" y="3201161"/>
            <a:ext cx="6616700" cy="1371600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77614" y="3207986"/>
            <a:ext cx="1606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 charset="0"/>
                <a:ea typeface="Century Gothic" charset="0"/>
                <a:cs typeface="Century Gothic" charset="0"/>
              </a:rPr>
              <a:t>Goal/Objective: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091532"/>
              </p:ext>
            </p:extLst>
          </p:nvPr>
        </p:nvGraphicFramePr>
        <p:xfrm>
          <a:off x="3708284" y="4694560"/>
          <a:ext cx="3041418" cy="127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139352" y="4637342"/>
            <a:ext cx="6616700" cy="1371600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64914" y="4644167"/>
            <a:ext cx="1606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 charset="0"/>
                <a:ea typeface="Century Gothic" charset="0"/>
                <a:cs typeface="Century Gothic" charset="0"/>
              </a:rPr>
              <a:t>Goal/Objective: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522502"/>
              </p:ext>
            </p:extLst>
          </p:nvPr>
        </p:nvGraphicFramePr>
        <p:xfrm>
          <a:off x="3720984" y="6130741"/>
          <a:ext cx="3041418" cy="127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Rectangle 37"/>
          <p:cNvSpPr/>
          <p:nvPr/>
        </p:nvSpPr>
        <p:spPr>
          <a:xfrm>
            <a:off x="139352" y="6073523"/>
            <a:ext cx="6616700" cy="1371600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77614" y="6080348"/>
            <a:ext cx="1606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 charset="0"/>
                <a:ea typeface="Century Gothic" charset="0"/>
                <a:cs typeface="Century Gothic" charset="0"/>
              </a:rPr>
              <a:t>Goal/Objective: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46861"/>
              </p:ext>
            </p:extLst>
          </p:nvPr>
        </p:nvGraphicFramePr>
        <p:xfrm>
          <a:off x="3720984" y="7566922"/>
          <a:ext cx="3041418" cy="127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23518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Date: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" name="Rectangle 40"/>
          <p:cNvSpPr/>
          <p:nvPr/>
        </p:nvSpPr>
        <p:spPr>
          <a:xfrm>
            <a:off x="139352" y="7509704"/>
            <a:ext cx="6616700" cy="1371600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77614" y="7516529"/>
            <a:ext cx="1606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 charset="0"/>
                <a:ea typeface="Century Gothic" charset="0"/>
                <a:cs typeface="Century Gothic" charset="0"/>
              </a:rPr>
              <a:t>Goal/Objective: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66945" y="8903789"/>
            <a:ext cx="1452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Century Gothic"/>
                <a:cs typeface="Century Gothic"/>
              </a:rPr>
              <a:t>© Especially Education</a:t>
            </a:r>
          </a:p>
        </p:txBody>
      </p:sp>
    </p:spTree>
    <p:extLst>
      <p:ext uri="{BB962C8B-B14F-4D97-AF65-F5344CB8AC3E}">
        <p14:creationId xmlns:p14="http://schemas.microsoft.com/office/powerpoint/2010/main" val="182829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6558" y="1671522"/>
          <a:ext cx="6697000" cy="728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298286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</a:tblGrid>
              <a:tr h="502568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 the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2 of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3 and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4 a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5 to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6 in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7 is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8 you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9 that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10 it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11 he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12 was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13 for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14 on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15 are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16 as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17 with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18 his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19 they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20 I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304309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% correct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3547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Met goal?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923" y="627712"/>
            <a:ext cx="7127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/>
                <a:cs typeface="Century Gothic"/>
              </a:rPr>
              <a:t>Name: _______________________		Teacher Recording: __________________	</a:t>
            </a:r>
          </a:p>
        </p:txBody>
      </p:sp>
      <p:sp>
        <p:nvSpPr>
          <p:cNvPr id="6" name="Rectangle 5"/>
          <p:cNvSpPr/>
          <p:nvPr/>
        </p:nvSpPr>
        <p:spPr>
          <a:xfrm>
            <a:off x="70568" y="610072"/>
            <a:ext cx="6748266" cy="970789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643" y="906961"/>
            <a:ext cx="80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Goal:</a:t>
            </a:r>
          </a:p>
        </p:txBody>
      </p:sp>
      <p:sp>
        <p:nvSpPr>
          <p:cNvPr id="8" name="Right Arrow 7"/>
          <p:cNvSpPr/>
          <p:nvPr/>
        </p:nvSpPr>
        <p:spPr>
          <a:xfrm>
            <a:off x="131219" y="1692735"/>
            <a:ext cx="627981" cy="393643"/>
          </a:xfrm>
          <a:prstGeom prst="rightArrow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Century Gothic"/>
                <a:cs typeface="Century Gothic"/>
              </a:rPr>
              <a:t>date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6856298" cy="506206"/>
          </a:xfrm>
          <a:prstGeom prst="rect">
            <a:avLst/>
          </a:prstGeom>
          <a:solidFill>
            <a:schemeClr val="tx1"/>
          </a:solidFill>
          <a:ln w="2857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entury Gothic"/>
                <a:cs typeface="Century Gothic"/>
              </a:rPr>
              <a:t>Sight Words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04859" y="76714"/>
            <a:ext cx="773103" cy="3878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155384" y="39077"/>
            <a:ext cx="50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entury Gothic"/>
                <a:cs typeface="Century Gothic"/>
              </a:rPr>
              <a:t>Fry’s</a:t>
            </a:r>
          </a:p>
          <a:p>
            <a:pPr algn="ctr"/>
            <a:r>
              <a:rPr lang="en-US" sz="1200" dirty="0">
                <a:latin typeface="Century Gothic"/>
                <a:cs typeface="Century Gothic"/>
              </a:rPr>
              <a:t>1-20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28683" y="97086"/>
            <a:ext cx="726592" cy="3485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66945" y="8915400"/>
            <a:ext cx="1452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Century Gothic"/>
                <a:cs typeface="Century Gothic"/>
              </a:rPr>
              <a:t>© Especially Education</a:t>
            </a:r>
          </a:p>
        </p:txBody>
      </p:sp>
    </p:spTree>
    <p:extLst>
      <p:ext uri="{BB962C8B-B14F-4D97-AF65-F5344CB8AC3E}">
        <p14:creationId xmlns:p14="http://schemas.microsoft.com/office/powerpoint/2010/main" val="2120459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Students xmlns="e79f5158-49b2-4b53-9ae3-fe79a233fb0d" xsi:nil="true"/>
    <Students xmlns="e79f5158-49b2-4b53-9ae3-fe79a233fb0d">
      <UserInfo>
        <DisplayName/>
        <AccountId xsi:nil="true"/>
        <AccountType/>
      </UserInfo>
    </Students>
    <Owner xmlns="e79f5158-49b2-4b53-9ae3-fe79a233fb0d">
      <UserInfo>
        <DisplayName/>
        <AccountId xsi:nil="true"/>
        <AccountType/>
      </UserInfo>
    </Owner>
    <Teachers xmlns="e79f5158-49b2-4b53-9ae3-fe79a233fb0d">
      <UserInfo>
        <DisplayName/>
        <AccountId xsi:nil="true"/>
        <AccountType/>
      </UserInfo>
    </Teachers>
    <Student_Groups xmlns="e79f5158-49b2-4b53-9ae3-fe79a233fb0d">
      <UserInfo>
        <DisplayName/>
        <AccountId xsi:nil="true"/>
        <AccountType/>
      </UserInfo>
    </Student_Groups>
    <Invited_Teachers xmlns="e79f5158-49b2-4b53-9ae3-fe79a233fb0d" xsi:nil="true"/>
    <NotebookType xmlns="e79f5158-49b2-4b53-9ae3-fe79a233fb0d" xsi:nil="true"/>
    <AppVersion xmlns="e79f5158-49b2-4b53-9ae3-fe79a233fb0d" xsi:nil="true"/>
    <DefaultSectionNames xmlns="e79f5158-49b2-4b53-9ae3-fe79a233fb0d" xsi:nil="true"/>
    <FolderType xmlns="e79f5158-49b2-4b53-9ae3-fe79a233fb0d" xsi:nil="true"/>
    <Self_Registration_Enabled xmlns="e79f5158-49b2-4b53-9ae3-fe79a233fb0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6B1B119B1D84429EE1E234873113BA" ma:contentTypeVersion="24" ma:contentTypeDescription="Create a new document." ma:contentTypeScope="" ma:versionID="65c1200325212276a37605780fa6d410">
  <xsd:schema xmlns:xsd="http://www.w3.org/2001/XMLSchema" xmlns:xs="http://www.w3.org/2001/XMLSchema" xmlns:p="http://schemas.microsoft.com/office/2006/metadata/properties" xmlns:ns3="c5a91ae9-db10-4ef0-a5a8-a2b937cdb0ce" xmlns:ns4="e79f5158-49b2-4b53-9ae3-fe79a233fb0d" targetNamespace="http://schemas.microsoft.com/office/2006/metadata/properties" ma:root="true" ma:fieldsID="3d2da83d773a4d731df4ea4b1e2bf070" ns3:_="" ns4:_="">
    <xsd:import namespace="c5a91ae9-db10-4ef0-a5a8-a2b937cdb0ce"/>
    <xsd:import namespace="e79f5158-49b2-4b53-9ae3-fe79a233fb0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91ae9-db10-4ef0-a5a8-a2b937cdb0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9f5158-49b2-4b53-9ae3-fe79a233fb0d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MediaServiceMetadata" ma:index="2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26" nillable="true" ma:displayName="MediaServiceLocation" ma:internalName="MediaServiceLocation" ma:readOnly="true">
      <xsd:simpleType>
        <xsd:restriction base="dms:Text"/>
      </xsd:simple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36C405-7C73-4860-8B42-0CA954B481F5}">
  <ds:schemaRefs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e79f5158-49b2-4b53-9ae3-fe79a233fb0d"/>
    <ds:schemaRef ds:uri="http://schemas.openxmlformats.org/package/2006/metadata/core-properties"/>
    <ds:schemaRef ds:uri="c5a91ae9-db10-4ef0-a5a8-a2b937cdb0ce"/>
  </ds:schemaRefs>
</ds:datastoreItem>
</file>

<file path=customXml/itemProps2.xml><?xml version="1.0" encoding="utf-8"?>
<ds:datastoreItem xmlns:ds="http://schemas.openxmlformats.org/officeDocument/2006/customXml" ds:itemID="{67254E72-3098-496D-B9B1-E7B1C5C072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CBB02D-4B79-4E50-9784-8EAE8AA4317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5a91ae9-db10-4ef0-a5a8-a2b937cdb0ce"/>
    <ds:schemaRef ds:uri="e79f5158-49b2-4b53-9ae3-fe79a233fb0d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130</Words>
  <Application>Microsoft Office PowerPoint</Application>
  <PresentationFormat>On-screen Show (4:3)</PresentationFormat>
  <Paragraphs>67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 Lawrence</dc:creator>
  <cp:lastModifiedBy>Floyd, Jane</cp:lastModifiedBy>
  <cp:revision>60</cp:revision>
  <cp:lastPrinted>2020-03-23T12:13:17Z</cp:lastPrinted>
  <dcterms:created xsi:type="dcterms:W3CDTF">2016-04-09T21:31:57Z</dcterms:created>
  <dcterms:modified xsi:type="dcterms:W3CDTF">2020-03-27T13:23:42Z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0x010100F56B1B119B1D84429EE1E234873113BA</vt:lpwstr>
  </property>
</Properties>
</file>