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1"/>
  </p:notesMasterIdLst>
  <p:sldIdLst>
    <p:sldId id="257" r:id="rId3"/>
    <p:sldId id="315" r:id="rId4"/>
    <p:sldId id="401" r:id="rId5"/>
    <p:sldId id="402" r:id="rId6"/>
    <p:sldId id="339" r:id="rId7"/>
    <p:sldId id="434" r:id="rId8"/>
    <p:sldId id="435" r:id="rId9"/>
    <p:sldId id="436" r:id="rId10"/>
    <p:sldId id="437" r:id="rId11"/>
    <p:sldId id="433" r:id="rId12"/>
    <p:sldId id="438" r:id="rId13"/>
    <p:sldId id="427" r:id="rId14"/>
    <p:sldId id="439" r:id="rId15"/>
    <p:sldId id="440" r:id="rId16"/>
    <p:sldId id="441" r:id="rId17"/>
    <p:sldId id="429" r:id="rId18"/>
    <p:sldId id="442" r:id="rId19"/>
    <p:sldId id="443" r:id="rId20"/>
    <p:sldId id="430" r:id="rId21"/>
    <p:sldId id="444" r:id="rId22"/>
    <p:sldId id="431" r:id="rId23"/>
    <p:sldId id="448" r:id="rId24"/>
    <p:sldId id="445" r:id="rId25"/>
    <p:sldId id="446" r:id="rId26"/>
    <p:sldId id="447" r:id="rId27"/>
    <p:sldId id="449" r:id="rId28"/>
    <p:sldId id="450" r:id="rId29"/>
    <p:sldId id="43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63A7C"/>
    <a:srgbClr val="000066"/>
    <a:srgbClr val="3D3D3D"/>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95899" autoAdjust="0"/>
  </p:normalViewPr>
  <p:slideViewPr>
    <p:cSldViewPr snapToGrid="0">
      <p:cViewPr varScale="1">
        <p:scale>
          <a:sx n="64" d="100"/>
          <a:sy n="64" d="100"/>
        </p:scale>
        <p:origin x="9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13640-153C-47B9-B733-0367B6B1766B}" type="datetimeFigureOut">
              <a:rPr lang="en-US" smtClean="0"/>
              <a:t>02/21/2019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D181B-E7A5-4CFE-AC87-76776D9985AB}" type="slidenum">
              <a:rPr lang="en-US" smtClean="0"/>
              <a:t>‹#›</a:t>
            </a:fld>
            <a:endParaRPr lang="en-US"/>
          </a:p>
        </p:txBody>
      </p:sp>
    </p:spTree>
    <p:extLst>
      <p:ext uri="{BB962C8B-B14F-4D97-AF65-F5344CB8AC3E}">
        <p14:creationId xmlns:p14="http://schemas.microsoft.com/office/powerpoint/2010/main" val="38736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DBAC3-9169-40BF-B003-A043C3ADD0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6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7FF12-898E-4818-B425-6C0292AD4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57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https://medium.com/@UNICEFChad/bringing-water-in-the-sahel-belt-4bbe113ada68</a:t>
            </a:r>
            <a:endParaRPr lang="en-US" dirty="0"/>
          </a:p>
        </p:txBody>
      </p:sp>
      <p:sp>
        <p:nvSpPr>
          <p:cNvPr id="4" name="Slide Number Placeholder 3"/>
          <p:cNvSpPr>
            <a:spLocks noGrp="1"/>
          </p:cNvSpPr>
          <p:nvPr>
            <p:ph type="sldNum" sz="quarter" idx="10"/>
          </p:nvPr>
        </p:nvSpPr>
        <p:spPr/>
        <p:txBody>
          <a:bodyPr/>
          <a:lstStyle/>
          <a:p>
            <a:fld id="{393D181B-E7A5-4CFE-AC87-76776D9985AB}" type="slidenum">
              <a:rPr lang="en-US" smtClean="0"/>
              <a:t>7</a:t>
            </a:fld>
            <a:endParaRPr lang="en-US"/>
          </a:p>
        </p:txBody>
      </p:sp>
    </p:spTree>
    <p:extLst>
      <p:ext uri="{BB962C8B-B14F-4D97-AF65-F5344CB8AC3E}">
        <p14:creationId xmlns:p14="http://schemas.microsoft.com/office/powerpoint/2010/main" val="188246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3D181B-E7A5-4CFE-AC87-76776D9985AB}" type="slidenum">
              <a:rPr lang="en-US" smtClean="0"/>
              <a:t>8</a:t>
            </a:fld>
            <a:endParaRPr lang="en-US"/>
          </a:p>
        </p:txBody>
      </p:sp>
    </p:spTree>
    <p:extLst>
      <p:ext uri="{BB962C8B-B14F-4D97-AF65-F5344CB8AC3E}">
        <p14:creationId xmlns:p14="http://schemas.microsoft.com/office/powerpoint/2010/main" val="145864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3D181B-E7A5-4CFE-AC87-76776D9985AB}" type="slidenum">
              <a:rPr lang="en-US" smtClean="0"/>
              <a:t>11</a:t>
            </a:fld>
            <a:endParaRPr lang="en-US"/>
          </a:p>
        </p:txBody>
      </p:sp>
    </p:spTree>
    <p:extLst>
      <p:ext uri="{BB962C8B-B14F-4D97-AF65-F5344CB8AC3E}">
        <p14:creationId xmlns:p14="http://schemas.microsoft.com/office/powerpoint/2010/main" val="303999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21500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16797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54771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196245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1603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144933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824342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055944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91332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236010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56165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822171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312894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25107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40145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236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86976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51970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5534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76792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45384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11411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BFFC00C-26AD-48B2-9813-219222F1974A}" type="datetimeFigureOut">
              <a:rPr lang="en-US" smtClean="0"/>
              <a:t>02/21/2019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E0F85DB-BD45-4747-ABA3-F0D58816A82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220852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BFFC00C-26AD-48B2-9813-219222F1974A}" type="datetimeFigureOut">
              <a:rPr lang="en-US" smtClean="0"/>
              <a:t>02/21/2019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E0F85DB-BD45-4747-ABA3-F0D58816A82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50128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nn.com/lifestyle/arts-culture/blogs/9-examples-terrace-farming-around-world"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dium.com/@UNICEFChad/bringing-water-in-the-sahel-belt-4bbe113ada6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451123" y="6021646"/>
            <a:ext cx="11292143" cy="523220"/>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This PPT has been created using the information from the AMSCO </a:t>
            </a:r>
            <a:r>
              <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rPr>
              <a:t>Human Geography: Preparing for the Advanced Placement Examination </a:t>
            </a: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book. </a:t>
            </a: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Palmer, David. AMSCO Advanced Placement Human Geography. Perfection Learning, 2019.</a:t>
            </a:r>
            <a:endPar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4" name="Rectangle 3"/>
          <p:cNvSpPr/>
          <p:nvPr/>
        </p:nvSpPr>
        <p:spPr>
          <a:xfrm>
            <a:off x="8185304" y="5430358"/>
            <a:ext cx="35579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By: Carli Terrell (Orlando, Florida)</a:t>
            </a:r>
          </a:p>
        </p:txBody>
      </p:sp>
      <p:sp>
        <p:nvSpPr>
          <p:cNvPr id="2" name="Rectangle 1"/>
          <p:cNvSpPr/>
          <p:nvPr/>
        </p:nvSpPr>
        <p:spPr>
          <a:xfrm>
            <a:off x="1908496" y="717380"/>
            <a:ext cx="8372805" cy="4524315"/>
          </a:xfrm>
          <a:prstGeom prst="rect">
            <a:avLst/>
          </a:prstGeom>
          <a:noFill/>
        </p:spPr>
        <p:txBody>
          <a:bodyPr wrap="non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Unit 5</a:t>
            </a:r>
          </a:p>
          <a:p>
            <a:pPr algn="ct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Agriculture &amp; </a:t>
            </a:r>
          </a:p>
          <a:p>
            <a:pPr algn="ct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Rural Land Use</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endParaRPr>
          </a:p>
        </p:txBody>
      </p:sp>
    </p:spTree>
    <p:extLst>
      <p:ext uri="{BB962C8B-B14F-4D97-AF65-F5344CB8AC3E}">
        <p14:creationId xmlns:p14="http://schemas.microsoft.com/office/powerpoint/2010/main" val="144976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532" y="1756900"/>
            <a:ext cx="11344935" cy="5262979"/>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700" b="1" i="0" u="none" strike="noStrike" kern="1200" cap="none" spc="0" normalizeH="0" noProof="0" dirty="0" smtClean="0">
                <a:ln>
                  <a:noFill/>
                </a:ln>
                <a:effectLst/>
                <a:uLnTx/>
                <a:uFillTx/>
                <a:latin typeface="Cambria" panose="02040503050406030204" pitchFamily="18" charset="0"/>
              </a:rPr>
              <a:t>Terracing</a:t>
            </a:r>
          </a:p>
          <a:p>
            <a:pPr marL="1371600" lvl="2" indent="-457200" defTabSz="914400">
              <a:buFont typeface="Arial" panose="020B0604020202020204" pitchFamily="34" charset="0"/>
              <a:buChar char="•"/>
              <a:defRPr/>
            </a:pPr>
            <a:r>
              <a:rPr lang="en-US" sz="2700" dirty="0" smtClean="0">
                <a:latin typeface="Cambria" panose="02040503050406030204" pitchFamily="18" charset="0"/>
              </a:rPr>
              <a:t>Early form of land alteration in East Asia (rice), northern Africa (fruit and olive trees), and South America (potatoes and corn).</a:t>
            </a:r>
          </a:p>
          <a:p>
            <a:pPr marL="1371600" lvl="2" indent="-457200" defTabSz="914400">
              <a:buFont typeface="Arial" panose="020B0604020202020204" pitchFamily="34" charset="0"/>
              <a:buChar char="•"/>
              <a:defRPr/>
            </a:pPr>
            <a:r>
              <a:rPr kumimoji="0" lang="en-US" sz="2700" i="0" u="none" strike="noStrike" kern="1200" cap="none" spc="0" normalizeH="0" noProof="0" dirty="0" smtClean="0">
                <a:ln>
                  <a:noFill/>
                </a:ln>
                <a:effectLst/>
                <a:uLnTx/>
                <a:uFillTx/>
                <a:latin typeface="Cambria" panose="02040503050406030204" pitchFamily="18" charset="0"/>
              </a:rPr>
              <a:t>Farmers build a series of steps into the side of a hill creating a flat surface with several benefits:</a:t>
            </a:r>
          </a:p>
          <a:p>
            <a:pPr marL="2286000" lvl="4" indent="-457200" defTabSz="914400">
              <a:buFont typeface="Arial" panose="020B0604020202020204" pitchFamily="34" charset="0"/>
              <a:buChar char="•"/>
              <a:defRPr/>
            </a:pPr>
            <a:r>
              <a:rPr lang="en-US" sz="2700" dirty="0" smtClean="0">
                <a:latin typeface="Cambria" panose="02040503050406030204" pitchFamily="18" charset="0"/>
              </a:rPr>
              <a:t>Planting, tending, and harvesting crops is physically easier for farmers</a:t>
            </a:r>
          </a:p>
          <a:p>
            <a:pPr marL="2286000" lvl="4" indent="-457200" defTabSz="914400">
              <a:buFont typeface="Arial" panose="020B0604020202020204" pitchFamily="34" charset="0"/>
              <a:buChar char="•"/>
              <a:defRPr/>
            </a:pPr>
            <a:r>
              <a:rPr kumimoji="0" lang="en-US" sz="2700" i="0" u="none" strike="noStrike" kern="1200" cap="none" spc="0" normalizeH="0" noProof="0" dirty="0" smtClean="0">
                <a:ln>
                  <a:noFill/>
                </a:ln>
                <a:effectLst/>
                <a:uLnTx/>
                <a:uFillTx/>
                <a:latin typeface="Cambria" panose="02040503050406030204" pitchFamily="18" charset="0"/>
              </a:rPr>
              <a:t>The land collects rainfall rather than allowing it to run down a sloped hillside, helping to sustain crops</a:t>
            </a:r>
          </a:p>
          <a:p>
            <a:pPr marL="2286000" lvl="4" indent="-457200" defTabSz="914400">
              <a:buFont typeface="Arial" panose="020B0604020202020204" pitchFamily="34" charset="0"/>
              <a:buChar char="•"/>
              <a:defRPr/>
            </a:pPr>
            <a:r>
              <a:rPr lang="en-US" sz="2700" dirty="0" smtClean="0">
                <a:latin typeface="Cambria" panose="02040503050406030204" pitchFamily="18" charset="0"/>
              </a:rPr>
              <a:t>The reduction in water running down the hillside reduces soil erosion. </a:t>
            </a:r>
          </a:p>
          <a:p>
            <a:pPr marL="1371600" lvl="2" indent="-457200" defTabSz="914400">
              <a:buFont typeface="Arial" panose="020B0604020202020204" pitchFamily="34" charset="0"/>
              <a:buChar char="•"/>
              <a:defRPr/>
            </a:pPr>
            <a:r>
              <a:rPr kumimoji="0" lang="en-US" sz="2700" i="0" u="none" strike="noStrike" kern="1200" cap="none" spc="0" normalizeH="0" noProof="0" dirty="0" smtClean="0">
                <a:ln>
                  <a:noFill/>
                </a:ln>
                <a:effectLst/>
                <a:uLnTx/>
                <a:uFillTx/>
                <a:latin typeface="Cambria" panose="02040503050406030204" pitchFamily="18" charset="0"/>
              </a:rPr>
              <a:t>Can cause mudslides</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23336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2663" y="6346208"/>
            <a:ext cx="5134867" cy="369332"/>
          </a:xfrm>
          <a:prstGeom prst="rect">
            <a:avLst/>
          </a:prstGeom>
          <a:noFill/>
        </p:spPr>
        <p:txBody>
          <a:bodyPr wrap="none" rtlCol="0">
            <a:spAutoFit/>
          </a:bodyPr>
          <a:lstStyle/>
          <a:p>
            <a:r>
              <a:rPr lang="en-US" dirty="0" smtClean="0">
                <a:hlinkClick r:id="rId3"/>
              </a:rPr>
              <a:t>Nine Examples of Terrace Farming Around the World</a:t>
            </a:r>
            <a:endParaRPr lang="en-US" dirty="0"/>
          </a:p>
        </p:txBody>
      </p:sp>
      <p:pic>
        <p:nvPicPr>
          <p:cNvPr id="10242" name="Picture 2" descr="Image result for terrace farming northern 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21" y="726767"/>
            <a:ext cx="11253953" cy="5455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52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3970318"/>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lang="en-US" sz="2800" b="1" dirty="0" smtClean="0">
                <a:latin typeface="Cambria" panose="02040503050406030204" pitchFamily="18" charset="0"/>
              </a:rPr>
              <a:t>Managing Water – </a:t>
            </a:r>
            <a:r>
              <a:rPr kumimoji="0" lang="en-US" sz="2800" b="1" i="0" u="none" strike="noStrike" kern="1200" cap="none" spc="0" normalizeH="0" noProof="0" dirty="0" smtClean="0">
                <a:ln>
                  <a:noFill/>
                </a:ln>
                <a:effectLst/>
                <a:uLnTx/>
                <a:uFillTx/>
                <a:latin typeface="Cambria" panose="02040503050406030204" pitchFamily="18" charset="0"/>
              </a:rPr>
              <a:t>Irrigation</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Irrigation is the diversion of water from its natural course or location to aid in the production of crops.</a:t>
            </a:r>
          </a:p>
          <a:p>
            <a:pPr marL="1371600" lvl="2" indent="-457200" defTabSz="914400">
              <a:buFont typeface="Arial" panose="020B0604020202020204" pitchFamily="34" charset="0"/>
              <a:buChar char="•"/>
              <a:defRPr/>
            </a:pPr>
            <a:r>
              <a:rPr kumimoji="0" lang="en-US" sz="2800" i="0" u="none" strike="noStrike" kern="1200" cap="none" spc="0" normalizeH="0" noProof="0" dirty="0" smtClean="0">
                <a:ln>
                  <a:noFill/>
                </a:ln>
                <a:effectLst/>
                <a:uLnTx/>
                <a:uFillTx/>
                <a:latin typeface="Cambria" panose="02040503050406030204" pitchFamily="18" charset="0"/>
              </a:rPr>
              <a:t>Early example: carrying containers of water from a river or lake to pour on plants.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6,000 BCE: early civilizations used organized strategies like digging canals to manage their water resources.</a:t>
            </a:r>
          </a:p>
          <a:p>
            <a:pPr marL="1371600" lvl="2" indent="-457200" defTabSz="914400">
              <a:buFont typeface="Arial" panose="020B0604020202020204" pitchFamily="34" charset="0"/>
              <a:buChar char="•"/>
              <a:defRPr/>
            </a:pPr>
            <a:r>
              <a:rPr kumimoji="0" lang="en-US" sz="2800" i="0" u="none" strike="noStrike" kern="1200" cap="none" spc="0" normalizeH="0" noProof="0" dirty="0" smtClean="0">
                <a:ln>
                  <a:noFill/>
                </a:ln>
                <a:effectLst/>
                <a:uLnTx/>
                <a:uFillTx/>
                <a:latin typeface="Cambria" panose="02040503050406030204" pitchFamily="18" charset="0"/>
              </a:rPr>
              <a:t>19</a:t>
            </a:r>
            <a:r>
              <a:rPr kumimoji="0" lang="en-US" sz="2800" i="0" u="none" strike="noStrike" kern="1200" cap="none" spc="0" normalizeH="0" baseline="30000" noProof="0" dirty="0" smtClean="0">
                <a:ln>
                  <a:noFill/>
                </a:ln>
                <a:effectLst/>
                <a:uLnTx/>
                <a:uFillTx/>
                <a:latin typeface="Cambria" panose="02040503050406030204" pitchFamily="18" charset="0"/>
              </a:rPr>
              <a:t>th</a:t>
            </a:r>
            <a:r>
              <a:rPr kumimoji="0" lang="en-US" sz="2800" i="0" u="none" strike="noStrike" kern="1200" cap="none" spc="0" normalizeH="0" noProof="0" dirty="0" smtClean="0">
                <a:ln>
                  <a:noFill/>
                </a:ln>
                <a:effectLst/>
                <a:uLnTx/>
                <a:uFillTx/>
                <a:latin typeface="Cambria" panose="02040503050406030204" pitchFamily="18" charset="0"/>
              </a:rPr>
              <a:t> and 20</a:t>
            </a:r>
            <a:r>
              <a:rPr kumimoji="0" lang="en-US" sz="2800" i="0" u="none" strike="noStrike" kern="1200" cap="none" spc="0" normalizeH="0" baseline="30000" noProof="0" dirty="0" smtClean="0">
                <a:ln>
                  <a:noFill/>
                </a:ln>
                <a:effectLst/>
                <a:uLnTx/>
                <a:uFillTx/>
                <a:latin typeface="Cambria" panose="02040503050406030204" pitchFamily="18" charset="0"/>
              </a:rPr>
              <a:t>th</a:t>
            </a:r>
            <a:r>
              <a:rPr kumimoji="0" lang="en-US" sz="2800" i="0" u="none" strike="noStrike" kern="1200" cap="none" spc="0" normalizeH="0" noProof="0" dirty="0" smtClean="0">
                <a:ln>
                  <a:noFill/>
                </a:ln>
                <a:effectLst/>
                <a:uLnTx/>
                <a:uFillTx/>
                <a:latin typeface="Cambria" panose="02040503050406030204" pitchFamily="18" charset="0"/>
              </a:rPr>
              <a:t> centuries: large-scale irrigation contributed greatly to feeding the rapidly growing population of the world.</a:t>
            </a:r>
          </a:p>
        </p:txBody>
      </p:sp>
      <p:sp>
        <p:nvSpPr>
          <p:cNvPr id="6" name="Title 1"/>
          <p:cNvSpPr>
            <a:spLocks noGrp="1"/>
          </p:cNvSpPr>
          <p:nvPr>
            <p:ph type="title"/>
          </p:nvPr>
        </p:nvSpPr>
        <p:spPr>
          <a:xfrm>
            <a:off x="581192" y="702156"/>
            <a:ext cx="11029616" cy="1013800"/>
          </a:xfrm>
        </p:spPr>
        <p:txBody>
          <a:bodyPr/>
          <a:lstStyle/>
          <a:p>
            <a:r>
              <a:rPr lang="en-US" sz="4400" dirty="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20363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4401205"/>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lang="en-US" sz="2800" b="1" dirty="0" smtClean="0">
                <a:latin typeface="Cambria" panose="02040503050406030204" pitchFamily="18" charset="0"/>
              </a:rPr>
              <a:t>Managing Water – </a:t>
            </a:r>
            <a:r>
              <a:rPr kumimoji="0" lang="en-US" sz="2800" b="1" i="0" u="none" strike="noStrike" kern="1200" cap="none" spc="0" normalizeH="0" noProof="0" dirty="0" smtClean="0">
                <a:ln>
                  <a:noFill/>
                </a:ln>
                <a:effectLst/>
                <a:uLnTx/>
                <a:uFillTx/>
                <a:latin typeface="Cambria" panose="02040503050406030204" pitchFamily="18" charset="0"/>
              </a:rPr>
              <a:t>Irrigation</a:t>
            </a:r>
          </a:p>
          <a:p>
            <a:pPr marL="1371600" lvl="2" indent="-457200" defTabSz="914400">
              <a:buFont typeface="Arial" panose="020B0604020202020204" pitchFamily="34" charset="0"/>
              <a:buChar char="•"/>
              <a:defRPr/>
            </a:pPr>
            <a:r>
              <a:rPr lang="en-US" sz="2800" noProof="0" dirty="0" smtClean="0">
                <a:latin typeface="Cambria" panose="02040503050406030204" pitchFamily="18" charset="0"/>
              </a:rPr>
              <a:t>Irrigation systems can damage the local environment and when misused can cause several problems.</a:t>
            </a:r>
          </a:p>
          <a:p>
            <a:pPr marL="2286000" lvl="4" indent="-457200" defTabSz="914400">
              <a:buFont typeface="Arial" panose="020B0604020202020204" pitchFamily="34" charset="0"/>
              <a:buChar char="•"/>
              <a:defRPr/>
            </a:pPr>
            <a:r>
              <a:rPr kumimoji="0" lang="en-US" sz="2800" i="0" u="none" strike="noStrike" kern="1200" cap="none" spc="0" normalizeH="0" noProof="0" dirty="0" smtClean="0">
                <a:ln>
                  <a:noFill/>
                </a:ln>
                <a:effectLst/>
                <a:uLnTx/>
                <a:uFillTx/>
                <a:latin typeface="Cambria" panose="02040503050406030204" pitchFamily="18" charset="0"/>
              </a:rPr>
              <a:t>Disrupt natural drainage and reduce the normal regeneration of soils caused by natural flooding.</a:t>
            </a:r>
          </a:p>
          <a:p>
            <a:pPr marL="2286000" lvl="4" indent="-457200" defTabSz="914400">
              <a:buFont typeface="Arial" panose="020B0604020202020204" pitchFamily="34" charset="0"/>
              <a:buChar char="•"/>
              <a:defRPr/>
            </a:pPr>
            <a:r>
              <a:rPr lang="en-US" sz="2800" dirty="0" smtClean="0">
                <a:latin typeface="Cambria" panose="02040503050406030204" pitchFamily="18" charset="0"/>
              </a:rPr>
              <a:t>Salinization, increasing the salt content, of soil resulting in decreased crop yield and soil fertility.</a:t>
            </a:r>
          </a:p>
          <a:p>
            <a:pPr marL="2286000" lvl="4" indent="-457200" defTabSz="914400">
              <a:buFont typeface="Arial" panose="020B0604020202020204" pitchFamily="34" charset="0"/>
              <a:buChar char="•"/>
              <a:defRPr/>
            </a:pPr>
            <a:r>
              <a:rPr lang="en-US" sz="2800" dirty="0" smtClean="0">
                <a:latin typeface="Cambria" panose="02040503050406030204" pitchFamily="18" charset="0"/>
              </a:rPr>
              <a:t>Land subsidence – the collapse of land resulting from the removal of underground water that supports the surface land.</a:t>
            </a:r>
          </a:p>
        </p:txBody>
      </p:sp>
      <p:sp>
        <p:nvSpPr>
          <p:cNvPr id="6" name="Title 1"/>
          <p:cNvSpPr>
            <a:spLocks noGrp="1"/>
          </p:cNvSpPr>
          <p:nvPr>
            <p:ph type="title"/>
          </p:nvPr>
        </p:nvSpPr>
        <p:spPr>
          <a:xfrm>
            <a:off x="581192" y="702156"/>
            <a:ext cx="11029616" cy="1013800"/>
          </a:xfrm>
        </p:spPr>
        <p:txBody>
          <a:bodyPr/>
          <a:lstStyle/>
          <a:p>
            <a:r>
              <a:rPr lang="en-US" sz="4400" dirty="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123805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4832092"/>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lang="en-US" sz="2800" b="1" dirty="0" smtClean="0">
                <a:latin typeface="Cambria" panose="02040503050406030204" pitchFamily="18" charset="0"/>
              </a:rPr>
              <a:t>Managing Water – </a:t>
            </a:r>
            <a:r>
              <a:rPr kumimoji="0" lang="en-US" sz="2800" b="1" i="0" u="none" strike="noStrike" kern="1200" cap="none" spc="0" normalizeH="0" noProof="0" dirty="0" smtClean="0">
                <a:ln>
                  <a:noFill/>
                </a:ln>
                <a:effectLst/>
                <a:uLnTx/>
                <a:uFillTx/>
                <a:latin typeface="Cambria" panose="02040503050406030204" pitchFamily="18" charset="0"/>
              </a:rPr>
              <a:t>Irrigation</a:t>
            </a:r>
          </a:p>
          <a:p>
            <a:pPr marL="1371600" lvl="2" indent="-457200" defTabSz="914400">
              <a:buFont typeface="Arial" panose="020B0604020202020204" pitchFamily="34" charset="0"/>
              <a:buChar char="•"/>
              <a:defRPr/>
            </a:pPr>
            <a:r>
              <a:rPr lang="en-US" sz="2800" noProof="0" dirty="0" smtClean="0">
                <a:latin typeface="Cambria" panose="02040503050406030204" pitchFamily="18" charset="0"/>
              </a:rPr>
              <a:t>Irrigation in the United States</a:t>
            </a:r>
          </a:p>
          <a:p>
            <a:pPr marL="2286000" lvl="4" indent="-457200" defTabSz="914400">
              <a:buFont typeface="Arial" panose="020B0604020202020204" pitchFamily="34" charset="0"/>
              <a:buChar char="•"/>
              <a:defRPr/>
            </a:pPr>
            <a:r>
              <a:rPr lang="en-US" sz="2800" dirty="0" smtClean="0">
                <a:latin typeface="Cambria" panose="02040503050406030204" pitchFamily="18" charset="0"/>
              </a:rPr>
              <a:t>California – specifically the Central and Imperial Valleys</a:t>
            </a:r>
          </a:p>
          <a:p>
            <a:pPr marL="2286000" lvl="4" indent="-457200" defTabSz="914400">
              <a:buFont typeface="Arial" panose="020B0604020202020204" pitchFamily="34" charset="0"/>
              <a:buChar char="•"/>
              <a:defRPr/>
            </a:pPr>
            <a:r>
              <a:rPr lang="en-US" sz="2800" dirty="0" smtClean="0">
                <a:latin typeface="Cambria" panose="02040503050406030204" pitchFamily="18" charset="0"/>
              </a:rPr>
              <a:t>Nebraska to northern Texas uses an underground water supply called the Ogallala Aquifer.</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Draining the wetlands</a:t>
            </a:r>
          </a:p>
          <a:p>
            <a:pPr marL="2286000" lvl="4" indent="-457200" defTabSz="914400">
              <a:buFont typeface="Arial" panose="020B0604020202020204" pitchFamily="34" charset="0"/>
              <a:buChar char="•"/>
              <a:defRPr/>
            </a:pPr>
            <a:r>
              <a:rPr lang="en-US" sz="2800" dirty="0" smtClean="0">
                <a:latin typeface="Cambria" panose="02040503050406030204" pitchFamily="18" charset="0"/>
              </a:rPr>
              <a:t>Provides more farmable land, which is generally nutrient rich, and increases carrying capacity</a:t>
            </a:r>
          </a:p>
          <a:p>
            <a:pPr marL="2286000" lvl="4" indent="-457200" defTabSz="914400">
              <a:buFont typeface="Arial" panose="020B0604020202020204" pitchFamily="34" charset="0"/>
              <a:buChar char="•"/>
              <a:defRPr/>
            </a:pPr>
            <a:r>
              <a:rPr lang="en-US" sz="2800" dirty="0" smtClean="0">
                <a:latin typeface="Cambria" panose="02040503050406030204" pitchFamily="18" charset="0"/>
              </a:rPr>
              <a:t>Major drawback – reduction of biodiversity in both plants and animals and eliminates the natural filter that protects and promotes surface and groundwater quality.</a:t>
            </a:r>
          </a:p>
        </p:txBody>
      </p:sp>
      <p:sp>
        <p:nvSpPr>
          <p:cNvPr id="6" name="Title 1"/>
          <p:cNvSpPr>
            <a:spLocks noGrp="1"/>
          </p:cNvSpPr>
          <p:nvPr>
            <p:ph type="title"/>
          </p:nvPr>
        </p:nvSpPr>
        <p:spPr>
          <a:xfrm>
            <a:off x="581192" y="702156"/>
            <a:ext cx="11029616" cy="1013800"/>
          </a:xfrm>
        </p:spPr>
        <p:txBody>
          <a:bodyPr/>
          <a:lstStyle/>
          <a:p>
            <a:r>
              <a:rPr lang="en-US" sz="4400" dirty="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10791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3c1703fe8d.site.internapcdn.net/newman/gfx/news/hires/2012/achineseenvi.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15" t="8397" r="3779" b="16169"/>
          <a:stretch/>
        </p:blipFill>
        <p:spPr bwMode="auto">
          <a:xfrm>
            <a:off x="7349318" y="669731"/>
            <a:ext cx="4374109" cy="257942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irrigation california"/>
          <p:cNvPicPr>
            <a:picLocks noChangeAspect="1" noChangeArrowheads="1"/>
          </p:cNvPicPr>
          <p:nvPr/>
        </p:nvPicPr>
        <p:blipFill rotWithShape="1">
          <a:blip r:embed="rId3">
            <a:extLst>
              <a:ext uri="{28A0092B-C50C-407E-A947-70E740481C1C}">
                <a14:useLocalDpi xmlns:a14="http://schemas.microsoft.com/office/drawing/2010/main" val="0"/>
              </a:ext>
            </a:extLst>
          </a:blip>
          <a:srcRect l="24478" r="9178"/>
          <a:stretch/>
        </p:blipFill>
        <p:spPr bwMode="auto">
          <a:xfrm>
            <a:off x="7351834" y="3431981"/>
            <a:ext cx="4371593" cy="327733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ancient irrigation system"/>
          <p:cNvPicPr>
            <a:picLocks noChangeAspect="1" noChangeArrowheads="1"/>
          </p:cNvPicPr>
          <p:nvPr/>
        </p:nvPicPr>
        <p:blipFill rotWithShape="1">
          <a:blip r:embed="rId4">
            <a:extLst>
              <a:ext uri="{28A0092B-C50C-407E-A947-70E740481C1C}">
                <a14:useLocalDpi xmlns:a14="http://schemas.microsoft.com/office/drawing/2010/main" val="0"/>
              </a:ext>
            </a:extLst>
          </a:blip>
          <a:srcRect r="8081"/>
          <a:stretch/>
        </p:blipFill>
        <p:spPr bwMode="auto">
          <a:xfrm>
            <a:off x="490511" y="669731"/>
            <a:ext cx="6742801" cy="603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62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3970318"/>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i="0" u="none" strike="noStrike" kern="1200" cap="none" spc="0" normalizeH="0" noProof="0" dirty="0" smtClean="0">
                <a:ln>
                  <a:noFill/>
                </a:ln>
                <a:effectLst/>
                <a:uLnTx/>
                <a:uFillTx/>
                <a:latin typeface="Cambria" panose="02040503050406030204" pitchFamily="18" charset="0"/>
              </a:rPr>
              <a:t>Clearing Trees and Other Vegetation – Deforestation</a:t>
            </a:r>
          </a:p>
          <a:p>
            <a:pPr marL="1371600" lvl="2" indent="-457200" defTabSz="914400">
              <a:buFont typeface="Arial" panose="020B0604020202020204" pitchFamily="34" charset="0"/>
              <a:buChar char="•"/>
              <a:defRPr/>
            </a:pPr>
            <a:r>
              <a:rPr lang="en-US" sz="2800" b="1" dirty="0" smtClean="0">
                <a:latin typeface="Cambria" panose="02040503050406030204" pitchFamily="18" charset="0"/>
              </a:rPr>
              <a:t>Deforestation</a:t>
            </a:r>
            <a:r>
              <a:rPr lang="en-US" sz="2800" dirty="0" smtClean="0">
                <a:latin typeface="Cambria" panose="02040503050406030204" pitchFamily="18" charset="0"/>
              </a:rPr>
              <a:t> is the removal of large tracts of forest.</a:t>
            </a:r>
          </a:p>
          <a:p>
            <a:pPr marL="1371600" lvl="2" indent="-457200" defTabSz="914400">
              <a:buFont typeface="Arial" panose="020B0604020202020204" pitchFamily="34" charset="0"/>
              <a:buChar char="•"/>
              <a:defRPr/>
            </a:pPr>
            <a:r>
              <a:rPr kumimoji="0" lang="en-US" sz="2800" i="0" u="none" strike="noStrike" kern="1200" cap="none" spc="0" normalizeH="0" noProof="0" dirty="0" smtClean="0">
                <a:ln>
                  <a:noFill/>
                </a:ln>
                <a:effectLst/>
                <a:uLnTx/>
                <a:uFillTx/>
                <a:latin typeface="Cambria" panose="02040503050406030204" pitchFamily="18" charset="0"/>
              </a:rPr>
              <a:t>Examples: Northern and central Europe were once heavily forested but are now mostly farmland and urban areas.</a:t>
            </a:r>
          </a:p>
          <a:p>
            <a:pPr marL="1371600" lvl="2" indent="-457200" defTabSz="914400">
              <a:buFont typeface="Arial" panose="020B0604020202020204" pitchFamily="34" charset="0"/>
              <a:buChar char="•"/>
              <a:defRPr/>
            </a:pPr>
            <a:r>
              <a:rPr lang="en-US" sz="2800" noProof="0" dirty="0" smtClean="0">
                <a:latin typeface="Cambria" panose="02040503050406030204" pitchFamily="18" charset="0"/>
              </a:rPr>
              <a:t>Today occurs mostly in Southeast Asia, parts of Africa, and the rainforests of South America.</a:t>
            </a:r>
          </a:p>
          <a:p>
            <a:pPr marL="1371600" lvl="2" indent="-457200" defTabSz="914400">
              <a:buFont typeface="Arial" panose="020B0604020202020204" pitchFamily="34" charset="0"/>
              <a:buChar char="•"/>
              <a:defRPr/>
            </a:pPr>
            <a:r>
              <a:rPr kumimoji="0" lang="en-US" sz="2800" i="0" u="none" strike="noStrike" kern="1200" cap="none" spc="0" normalizeH="0" dirty="0" smtClean="0">
                <a:ln>
                  <a:noFill/>
                </a:ln>
                <a:effectLst/>
                <a:uLnTx/>
                <a:uFillTx/>
                <a:latin typeface="Cambria" panose="02040503050406030204" pitchFamily="18" charset="0"/>
              </a:rPr>
              <a:t>Global damage – the rainforests absorb so much carbon dioxide that shrinking them leads to an increase in atmospheric carbon dioxide, contributing to climate change.</a:t>
            </a:r>
            <a:endParaRPr kumimoji="0" lang="en-US" sz="2800" i="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59451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defore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52" y="204716"/>
            <a:ext cx="11608795" cy="653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1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defore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70" y="903572"/>
            <a:ext cx="6190633" cy="4772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15" y="6027884"/>
            <a:ext cx="6003888" cy="523220"/>
          </a:xfrm>
          <a:prstGeom prst="rect">
            <a:avLst/>
          </a:prstGeom>
          <a:noFill/>
        </p:spPr>
        <p:txBody>
          <a:bodyPr wrap="none" rtlCol="0">
            <a:spAutoFit/>
          </a:bodyPr>
          <a:lstStyle/>
          <a:p>
            <a:r>
              <a:rPr lang="en-US" sz="2800" dirty="0" smtClean="0"/>
              <a:t>Deforestation of the Amazon Rainforest</a:t>
            </a:r>
            <a:endParaRPr lang="en-US" sz="2800" dirty="0"/>
          </a:p>
        </p:txBody>
      </p:sp>
      <p:pic>
        <p:nvPicPr>
          <p:cNvPr id="13316"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8216" r="37112"/>
          <a:stretch/>
        </p:blipFill>
        <p:spPr bwMode="auto">
          <a:xfrm>
            <a:off x="7001302" y="903572"/>
            <a:ext cx="4776717" cy="582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9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3323987"/>
          </a:xfrm>
          <a:prstGeom prst="rect">
            <a:avLst/>
          </a:prstGeom>
          <a:noFill/>
        </p:spPr>
        <p:txBody>
          <a:bodyPr wrap="square" rtlCol="0">
            <a:spAutoFit/>
          </a:bodyPr>
          <a:lstStyle/>
          <a:p>
            <a:pPr marL="457200" lvl="0" indent="-457200" defTabSz="914400">
              <a:lnSpc>
                <a:spcPct val="150000"/>
              </a:lnSpc>
              <a:buFont typeface="Arial" panose="020B0604020202020204" pitchFamily="34" charset="0"/>
              <a:buChar char="•"/>
              <a:defRPr/>
            </a:pPr>
            <a:r>
              <a:rPr lang="en-US" sz="2800" b="1" dirty="0">
                <a:latin typeface="Cambria" panose="02040503050406030204" pitchFamily="18" charset="0"/>
              </a:rPr>
              <a:t>Clearing Trees and Other Vegetation </a:t>
            </a:r>
            <a:r>
              <a:rPr lang="en-US" sz="2800" b="1" dirty="0" smtClean="0">
                <a:latin typeface="Cambria" panose="02040503050406030204" pitchFamily="18" charset="0"/>
              </a:rPr>
              <a:t>– Desertification</a:t>
            </a:r>
          </a:p>
          <a:p>
            <a:pPr marL="1371600" lvl="2" indent="-457200" defTabSz="914400">
              <a:lnSpc>
                <a:spcPct val="150000"/>
              </a:lnSpc>
              <a:buFont typeface="Arial" panose="020B0604020202020204" pitchFamily="34" charset="0"/>
              <a:buChar char="•"/>
              <a:defRPr/>
            </a:pPr>
            <a:r>
              <a:rPr kumimoji="0" lang="en-US" sz="2800" i="0" u="none" strike="noStrike" kern="1200" cap="none" spc="0" normalizeH="0" noProof="0" dirty="0" smtClean="0">
                <a:ln>
                  <a:noFill/>
                </a:ln>
                <a:effectLst/>
                <a:uLnTx/>
                <a:uFillTx/>
                <a:latin typeface="Cambria" panose="02040503050406030204" pitchFamily="18" charset="0"/>
              </a:rPr>
              <a:t>Cutting down trees can result in local problems, such as soil erosion, decrease in rainfall, and desertification (the transition of land from fertile to desert). </a:t>
            </a:r>
          </a:p>
          <a:p>
            <a:pPr marL="1371600" lvl="2" indent="-457200" defTabSz="914400">
              <a:lnSpc>
                <a:spcPct val="150000"/>
              </a:lnSpc>
              <a:buFont typeface="Arial" panose="020B0604020202020204" pitchFamily="34" charset="0"/>
              <a:buChar char="•"/>
              <a:defRPr/>
            </a:pPr>
            <a:endParaRPr kumimoji="0" lang="en-US" sz="2800" i="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88401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8D9227-CEDC-4D54-81B1-F7ACA940485C}"/>
              </a:ext>
            </a:extLst>
          </p:cNvPr>
          <p:cNvSpPr>
            <a:spLocks noGrp="1"/>
          </p:cNvSpPr>
          <p:nvPr>
            <p:ph type="ctrTitle"/>
          </p:nvPr>
        </p:nvSpPr>
        <p:spPr>
          <a:xfrm>
            <a:off x="751918" y="4666945"/>
            <a:ext cx="10688162" cy="1475013"/>
          </a:xfrm>
        </p:spPr>
        <p:txBody>
          <a:bodyPr>
            <a:normAutofit/>
          </a:bodyPr>
          <a:lstStyle/>
          <a:p>
            <a:pPr algn="ctr"/>
            <a:r>
              <a:rPr lang="en-US" sz="3700" dirty="0">
                <a:latin typeface="Cambria" panose="02040503050406030204" pitchFamily="18" charset="0"/>
              </a:rPr>
              <a:t>Unit </a:t>
            </a:r>
            <a:r>
              <a:rPr lang="en-US" sz="3700" dirty="0" smtClean="0">
                <a:latin typeface="Cambria" panose="02040503050406030204" pitchFamily="18" charset="0"/>
              </a:rPr>
              <a:t>5 </a:t>
            </a:r>
            <a:r>
              <a:rPr lang="en-US" sz="3700" dirty="0">
                <a:latin typeface="Cambria" panose="02040503050406030204" pitchFamily="18" charset="0"/>
              </a:rPr>
              <a:t>– </a:t>
            </a:r>
            <a:r>
              <a:rPr lang="en-US" sz="3700" dirty="0" smtClean="0">
                <a:latin typeface="Cambria" panose="02040503050406030204" pitchFamily="18" charset="0"/>
              </a:rPr>
              <a:t>Agriculture, food, &amp; rural land use</a:t>
            </a:r>
            <a:endParaRPr lang="en-US" sz="3700" dirty="0">
              <a:latin typeface="Cambria" panose="02040503050406030204" pitchFamily="18" charset="0"/>
            </a:endParaRPr>
          </a:p>
        </p:txBody>
      </p:sp>
      <p:sp>
        <p:nvSpPr>
          <p:cNvPr id="3" name="Subtitle 2">
            <a:extLst>
              <a:ext uri="{FF2B5EF4-FFF2-40B4-BE49-F238E27FC236}">
                <a16:creationId xmlns:a16="http://schemas.microsoft.com/office/drawing/2014/main" id="{52F2BC69-16E2-4ECA-ADBB-826DE7639E9F}"/>
              </a:ext>
            </a:extLst>
          </p:cNvPr>
          <p:cNvSpPr>
            <a:spLocks noGrp="1"/>
          </p:cNvSpPr>
          <p:nvPr>
            <p:ph type="subTitle" idx="1"/>
          </p:nvPr>
        </p:nvSpPr>
        <p:spPr>
          <a:xfrm>
            <a:off x="446533" y="6141958"/>
            <a:ext cx="11298932" cy="677438"/>
          </a:xfrm>
        </p:spPr>
        <p:txBody>
          <a:bodyPr>
            <a:normAutofit/>
          </a:bodyPr>
          <a:lstStyle/>
          <a:p>
            <a:pPr algn="ctr"/>
            <a:r>
              <a:rPr lang="en-US" sz="3600" dirty="0" err="1" smtClean="0">
                <a:solidFill>
                  <a:schemeClr val="accent5"/>
                </a:solidFill>
                <a:latin typeface="Cambria" panose="02040503050406030204" pitchFamily="18" charset="0"/>
              </a:rPr>
              <a:t>Ch</a:t>
            </a:r>
            <a:r>
              <a:rPr lang="en-US" sz="3600" dirty="0" smtClean="0">
                <a:solidFill>
                  <a:schemeClr val="accent5"/>
                </a:solidFill>
                <a:latin typeface="Cambria" panose="02040503050406030204" pitchFamily="18" charset="0"/>
              </a:rPr>
              <a:t> 12: The Development of Agriculture</a:t>
            </a:r>
            <a:endParaRPr lang="en-US" sz="3600" dirty="0">
              <a:solidFill>
                <a:schemeClr val="accent5"/>
              </a:solidFill>
              <a:latin typeface="Cambria" panose="02040503050406030204" pitchFamily="18" charset="0"/>
            </a:endParaRPr>
          </a:p>
        </p:txBody>
      </p:sp>
      <p:pic>
        <p:nvPicPr>
          <p:cNvPr id="15" name="Picture 4" descr="TCL_12e_ChOpener_09_00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33" y="548640"/>
            <a:ext cx="11298932" cy="48130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2206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des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75073"/>
            <a:ext cx="11868103" cy="652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7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3" y="1922318"/>
            <a:ext cx="11235753" cy="4616648"/>
          </a:xfrm>
          <a:prstGeom prst="rect">
            <a:avLst/>
          </a:prstGeom>
          <a:noFill/>
        </p:spPr>
        <p:txBody>
          <a:bodyPr wrap="square" rtlCol="0">
            <a:spAutoFit/>
          </a:bodyPr>
          <a:lstStyle/>
          <a:p>
            <a:pPr marL="457200" lvl="0" indent="-457200" defTabSz="914400">
              <a:lnSpc>
                <a:spcPct val="150000"/>
              </a:lnSpc>
              <a:buFont typeface="Arial" panose="020B0604020202020204" pitchFamily="34" charset="0"/>
              <a:buChar char="•"/>
              <a:defRPr/>
            </a:pPr>
            <a:r>
              <a:rPr lang="en-US" sz="2800" dirty="0">
                <a:latin typeface="Cambria" panose="02040503050406030204" pitchFamily="18" charset="0"/>
              </a:rPr>
              <a:t>Clearing Trees and Other Vegetation - </a:t>
            </a:r>
            <a:r>
              <a:rPr kumimoji="0" lang="en-US" sz="2800" i="0" u="none" strike="noStrike" kern="1200" cap="none" spc="0" normalizeH="0" noProof="0" dirty="0" smtClean="0">
                <a:ln>
                  <a:noFill/>
                </a:ln>
                <a:effectLst/>
                <a:uLnTx/>
                <a:uFillTx/>
                <a:latin typeface="Cambria" panose="02040503050406030204" pitchFamily="18" charset="0"/>
              </a:rPr>
              <a:t>Slash and Burn Agriculture</a:t>
            </a:r>
          </a:p>
          <a:p>
            <a:pPr marL="1371600" lvl="2" indent="-457200" defTabSz="914400">
              <a:lnSpc>
                <a:spcPct val="150000"/>
              </a:lnSpc>
              <a:buFont typeface="Arial" panose="020B0604020202020204" pitchFamily="34" charset="0"/>
              <a:buChar char="•"/>
              <a:defRPr/>
            </a:pPr>
            <a:r>
              <a:rPr lang="en-US" sz="2800" dirty="0" smtClean="0">
                <a:latin typeface="Cambria" panose="02040503050406030204" pitchFamily="18" charset="0"/>
              </a:rPr>
              <a:t>All </a:t>
            </a:r>
            <a:r>
              <a:rPr lang="en-US" sz="2800" dirty="0">
                <a:latin typeface="Cambria" panose="02040503050406030204" pitchFamily="18" charset="0"/>
              </a:rPr>
              <a:t>vegetation in an area of forest is cut down and burned in place. The ash provides some soil nutrients, and the land can be farmed for a few years before the soil becomes depleted and the plot is abandoned. The plot then returns to a natural, somewhat altered state, while farmers move on. </a:t>
            </a:r>
            <a:endParaRPr lang="en-US" sz="2800" dirty="0" smtClean="0">
              <a:latin typeface="Cambria" panose="02040503050406030204" pitchFamily="18" charset="0"/>
            </a:endParaRPr>
          </a:p>
          <a:p>
            <a:pPr marL="1371600" lvl="2" indent="-457200" defTabSz="914400">
              <a:lnSpc>
                <a:spcPct val="150000"/>
              </a:lnSpc>
              <a:buFont typeface="Arial" panose="020B0604020202020204" pitchFamily="34" charset="0"/>
              <a:buChar char="•"/>
              <a:defRPr/>
            </a:pPr>
            <a:r>
              <a:rPr lang="en-US" sz="2800" dirty="0" smtClean="0">
                <a:latin typeface="Cambria" panose="02040503050406030204" pitchFamily="18" charset="0"/>
              </a:rPr>
              <a:t>Requires </a:t>
            </a:r>
            <a:r>
              <a:rPr lang="en-US" sz="2800" dirty="0">
                <a:latin typeface="Cambria" panose="02040503050406030204" pitchFamily="18" charset="0"/>
              </a:rPr>
              <a:t>people to move regularly - called </a:t>
            </a:r>
            <a:r>
              <a:rPr lang="en-US" sz="2800" b="1" dirty="0">
                <a:latin typeface="Cambria" panose="02040503050406030204" pitchFamily="18" charset="0"/>
              </a:rPr>
              <a:t>shifting cultivation</a:t>
            </a:r>
            <a:r>
              <a:rPr lang="en-US" sz="2800" dirty="0" smtClean="0">
                <a:latin typeface="Cambria" panose="02040503050406030204" pitchFamily="18" charset="0"/>
              </a:rPr>
              <a:t>.</a:t>
            </a:r>
            <a:endParaRPr kumimoji="0" lang="en-US" sz="2800" i="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344655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slash and bu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6" y="127901"/>
            <a:ext cx="11881752" cy="660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2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3" y="1922318"/>
            <a:ext cx="11235753" cy="3323987"/>
          </a:xfrm>
          <a:prstGeom prst="rect">
            <a:avLst/>
          </a:prstGeom>
          <a:noFill/>
        </p:spPr>
        <p:txBody>
          <a:bodyPr wrap="square" rtlCol="0">
            <a:spAutoFit/>
          </a:bodyPr>
          <a:lstStyle/>
          <a:p>
            <a:pPr marL="457200" lvl="0" indent="-457200" defTabSz="914400">
              <a:lnSpc>
                <a:spcPct val="150000"/>
              </a:lnSpc>
              <a:buFont typeface="Arial" panose="020B0604020202020204" pitchFamily="34" charset="0"/>
              <a:buChar char="•"/>
              <a:defRPr/>
            </a:pPr>
            <a:r>
              <a:rPr lang="en-US" sz="2800" dirty="0">
                <a:latin typeface="Cambria" panose="02040503050406030204" pitchFamily="18" charset="0"/>
              </a:rPr>
              <a:t>Clearing Trees and Other Vegetation - </a:t>
            </a:r>
            <a:r>
              <a:rPr kumimoji="0" lang="en-US" sz="2800" i="0" u="none" strike="noStrike" kern="1200" cap="none" spc="0" normalizeH="0" noProof="0" dirty="0" smtClean="0">
                <a:ln>
                  <a:noFill/>
                </a:ln>
                <a:effectLst/>
                <a:uLnTx/>
                <a:uFillTx/>
                <a:latin typeface="Cambria" panose="02040503050406030204" pitchFamily="18" charset="0"/>
              </a:rPr>
              <a:t>Slash and Burn Agriculture</a:t>
            </a:r>
          </a:p>
          <a:p>
            <a:pPr marL="1371600" lvl="2" indent="-457200" defTabSz="914400">
              <a:lnSpc>
                <a:spcPct val="150000"/>
              </a:lnSpc>
              <a:buFont typeface="Arial" panose="020B0604020202020204" pitchFamily="34" charset="0"/>
              <a:buChar char="•"/>
              <a:defRPr/>
            </a:pPr>
            <a:r>
              <a:rPr lang="en-US" sz="2800" dirty="0" smtClean="0">
                <a:latin typeface="Cambria" panose="02040503050406030204" pitchFamily="18" charset="0"/>
              </a:rPr>
              <a:t>Advantages are on a small </a:t>
            </a:r>
            <a:r>
              <a:rPr lang="en-US" sz="2800" dirty="0">
                <a:latin typeface="Cambria" panose="02040503050406030204" pitchFamily="18" charset="0"/>
              </a:rPr>
              <a:t>scale - beneficial to humans and the environment recovers </a:t>
            </a:r>
            <a:r>
              <a:rPr lang="en-US" sz="2800" dirty="0" smtClean="0">
                <a:latin typeface="Cambria" panose="02040503050406030204" pitchFamily="18" charset="0"/>
              </a:rPr>
              <a:t>quickly.</a:t>
            </a:r>
            <a:endParaRPr lang="en-US" sz="2800" dirty="0">
              <a:latin typeface="Cambria" panose="02040503050406030204" pitchFamily="18" charset="0"/>
            </a:endParaRPr>
          </a:p>
          <a:p>
            <a:pPr marL="1371600" lvl="2" indent="-457200" defTabSz="914400">
              <a:lnSpc>
                <a:spcPct val="150000"/>
              </a:lnSpc>
              <a:buFont typeface="Arial" panose="020B0604020202020204" pitchFamily="34" charset="0"/>
              <a:buChar char="•"/>
              <a:defRPr/>
            </a:pPr>
            <a:r>
              <a:rPr lang="en-US" sz="2800" dirty="0" smtClean="0">
                <a:latin typeface="Cambria" panose="02040503050406030204" pitchFamily="18" charset="0"/>
              </a:rPr>
              <a:t>Disadvantages are on a large </a:t>
            </a:r>
            <a:r>
              <a:rPr lang="en-US" sz="2800" dirty="0">
                <a:latin typeface="Cambria" panose="02040503050406030204" pitchFamily="18" charset="0"/>
              </a:rPr>
              <a:t>scale - may seriously damage the </a:t>
            </a:r>
            <a:r>
              <a:rPr lang="en-US" sz="2800" dirty="0" smtClean="0">
                <a:latin typeface="Cambria" panose="02040503050406030204" pitchFamily="18" charset="0"/>
              </a:rPr>
              <a:t>environment.</a:t>
            </a:r>
            <a:endParaRPr lang="en-US" sz="2800" dirty="0">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37761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3" y="1922318"/>
            <a:ext cx="11235753" cy="4832092"/>
          </a:xfrm>
          <a:prstGeom prst="rect">
            <a:avLst/>
          </a:prstGeom>
          <a:noFill/>
        </p:spPr>
        <p:txBody>
          <a:bodyPr wrap="square" rtlCol="0">
            <a:spAutoFit/>
          </a:bodyPr>
          <a:lstStyle/>
          <a:p>
            <a:pPr marL="457200" lvl="0" indent="-457200" defTabSz="914400">
              <a:buFont typeface="Arial" panose="020B0604020202020204" pitchFamily="34" charset="0"/>
              <a:buChar char="•"/>
              <a:defRPr/>
            </a:pPr>
            <a:r>
              <a:rPr lang="en-US" sz="2800" dirty="0">
                <a:latin typeface="Cambria" panose="02040503050406030204" pitchFamily="18" charset="0"/>
              </a:rPr>
              <a:t>Clearing Trees and Other Vegetation - </a:t>
            </a:r>
            <a:r>
              <a:rPr kumimoji="0" lang="en-US" sz="2800" i="0" u="none" strike="noStrike" kern="1200" cap="none" spc="0" normalizeH="0" noProof="0" dirty="0" smtClean="0">
                <a:ln>
                  <a:noFill/>
                </a:ln>
                <a:effectLst/>
                <a:uLnTx/>
                <a:uFillTx/>
                <a:latin typeface="Cambria" panose="02040503050406030204" pitchFamily="18" charset="0"/>
              </a:rPr>
              <a:t>Slash and Burn Agriculture</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Example of Disadvantage</a:t>
            </a:r>
          </a:p>
          <a:p>
            <a:pPr marL="2286000" lvl="4" indent="-457200" defTabSz="914400">
              <a:buFont typeface="Arial" panose="020B0604020202020204" pitchFamily="34" charset="0"/>
              <a:buChar char="•"/>
              <a:defRPr/>
            </a:pPr>
            <a:r>
              <a:rPr lang="en-US" sz="2800" dirty="0" smtClean="0">
                <a:latin typeface="Cambria" panose="02040503050406030204" pitchFamily="18" charset="0"/>
              </a:rPr>
              <a:t>Rather than use fire, farmers usually remove vegetation by cutting it down, pulling it out, or killing it with herbicides.</a:t>
            </a:r>
          </a:p>
          <a:p>
            <a:pPr marL="2286000" lvl="4" indent="-457200" defTabSz="914400">
              <a:buFont typeface="Arial" panose="020B0604020202020204" pitchFamily="34" charset="0"/>
              <a:buChar char="•"/>
              <a:defRPr/>
            </a:pPr>
            <a:r>
              <a:rPr lang="en-US" sz="2800" dirty="0" smtClean="0">
                <a:latin typeface="Cambria" panose="02040503050406030204" pitchFamily="18" charset="0"/>
              </a:rPr>
              <a:t>On the Great Plains, farmers removed the tall prairie grasses in order to plant wheat and other grains. These new crops lacked the extensive root systems of prairie grass. Without the strong roots, and with a lack of rain and some wind, the valuable topsoil can simply blow away.</a:t>
            </a:r>
            <a:endParaRPr lang="en-US" sz="2800" dirty="0">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472269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3" y="1922318"/>
            <a:ext cx="11235753" cy="3244030"/>
          </a:xfrm>
          <a:prstGeom prst="rect">
            <a:avLst/>
          </a:prstGeom>
          <a:noFill/>
        </p:spPr>
        <p:txBody>
          <a:bodyPr wrap="square" rtlCol="0">
            <a:spAutoFit/>
          </a:bodyPr>
          <a:lstStyle/>
          <a:p>
            <a:pPr marL="457200" lvl="0" indent="-457200" defTabSz="914400">
              <a:lnSpc>
                <a:spcPct val="150000"/>
              </a:lnSpc>
              <a:buFont typeface="Arial" panose="020B0604020202020204" pitchFamily="34" charset="0"/>
              <a:buChar char="•"/>
              <a:defRPr/>
            </a:pPr>
            <a:r>
              <a:rPr lang="en-US" sz="2800" dirty="0">
                <a:latin typeface="Cambria" panose="02040503050406030204" pitchFamily="18" charset="0"/>
              </a:rPr>
              <a:t>Clearing Trees and Other Vegetation - </a:t>
            </a:r>
            <a:r>
              <a:rPr kumimoji="0" lang="en-US" sz="2800" i="0" u="none" strike="noStrike" kern="1200" cap="none" spc="0" normalizeH="0" noProof="0" dirty="0" smtClean="0">
                <a:ln>
                  <a:noFill/>
                </a:ln>
                <a:effectLst/>
                <a:uLnTx/>
                <a:uFillTx/>
                <a:latin typeface="Cambria" panose="02040503050406030204" pitchFamily="18" charset="0"/>
              </a:rPr>
              <a:t>Slash and Burn Agriculture</a:t>
            </a:r>
          </a:p>
          <a:p>
            <a:pPr marL="1371600" lvl="2" indent="-457200" defTabSz="914400">
              <a:lnSpc>
                <a:spcPct val="150000"/>
              </a:lnSpc>
              <a:buFont typeface="Arial" panose="020B0604020202020204" pitchFamily="34" charset="0"/>
              <a:buChar char="•"/>
              <a:defRPr/>
            </a:pPr>
            <a:r>
              <a:rPr lang="en-US" sz="2800" dirty="0" smtClean="0">
                <a:latin typeface="Cambria" panose="02040503050406030204" pitchFamily="18" charset="0"/>
              </a:rPr>
              <a:t>Example of Disadvantage</a:t>
            </a:r>
          </a:p>
          <a:p>
            <a:pPr marL="2286000" lvl="4" indent="-457200" defTabSz="914400">
              <a:lnSpc>
                <a:spcPct val="150000"/>
              </a:lnSpc>
              <a:buFont typeface="Arial" panose="020B0604020202020204" pitchFamily="34" charset="0"/>
              <a:buChar char="•"/>
              <a:defRPr/>
            </a:pPr>
            <a:r>
              <a:rPr lang="en-US" sz="2800" dirty="0" smtClean="0">
                <a:latin typeface="Cambria" panose="02040503050406030204" pitchFamily="18" charset="0"/>
              </a:rPr>
              <a:t>The </a:t>
            </a:r>
            <a:r>
              <a:rPr lang="en-US" sz="2800" dirty="0">
                <a:latin typeface="Cambria" panose="02040503050406030204" pitchFamily="18" charset="0"/>
              </a:rPr>
              <a:t>worst period of this occurred in the 1930s and is known as the Dust </a:t>
            </a:r>
            <a:r>
              <a:rPr lang="en-US" sz="2800" dirty="0" smtClean="0">
                <a:latin typeface="Cambria" panose="02040503050406030204" pitchFamily="18" charset="0"/>
              </a:rPr>
              <a:t>Bowl. This </a:t>
            </a:r>
            <a:r>
              <a:rPr lang="en-US" sz="2800" dirty="0">
                <a:latin typeface="Cambria" panose="02040503050406030204" pitchFamily="18" charset="0"/>
              </a:rPr>
              <a:t>era of massive soil erosion was one of the worst ecological disasters in U.S. history.</a:t>
            </a:r>
          </a:p>
        </p:txBody>
      </p:sp>
      <p:sp>
        <p:nvSpPr>
          <p:cNvPr id="6" name="Title 1"/>
          <p:cNvSpPr>
            <a:spLocks noGrp="1"/>
          </p:cNvSpPr>
          <p:nvPr>
            <p:ph type="title"/>
          </p:nvPr>
        </p:nvSpPr>
        <p:spPr>
          <a:xfrm>
            <a:off x="581192" y="702156"/>
            <a:ext cx="11029616" cy="1013800"/>
          </a:xfrm>
        </p:spPr>
        <p:txBody>
          <a:bodyPr/>
          <a:lstStyle/>
          <a:p>
            <a:r>
              <a:rPr lang="en-US" sz="4400" dirty="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3894336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dust 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25" y="122830"/>
            <a:ext cx="11887200" cy="66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43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9" y="96846"/>
            <a:ext cx="11950073" cy="6658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367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4247317"/>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000" i="0" u="none" strike="noStrike" kern="1200" cap="none" spc="0" normalizeH="0" noProof="0" dirty="0" smtClean="0">
                <a:ln>
                  <a:noFill/>
                </a:ln>
                <a:effectLst/>
                <a:uLnTx/>
                <a:uFillTx/>
                <a:latin typeface="Cambria" panose="02040503050406030204" pitchFamily="18" charset="0"/>
              </a:rPr>
              <a:t>Recent Trends</a:t>
            </a:r>
          </a:p>
          <a:p>
            <a:pPr marL="1371600" lvl="2" indent="-457200" defTabSz="914400">
              <a:buFont typeface="Arial" panose="020B0604020202020204" pitchFamily="34" charset="0"/>
              <a:buChar char="•"/>
              <a:defRPr/>
            </a:pPr>
            <a:r>
              <a:rPr lang="en-US" sz="3000" dirty="0" smtClean="0">
                <a:latin typeface="Cambria" panose="02040503050406030204" pitchFamily="18" charset="0"/>
              </a:rPr>
              <a:t>In the modern era, commercial agriculture, in which farmers focus on raising one specific crop to sell for profit, has increasingly replaced subsistence farming, in which farmers focus on raising food they need to live.</a:t>
            </a:r>
          </a:p>
          <a:p>
            <a:pPr marL="1371600" lvl="2" indent="-457200" defTabSz="914400">
              <a:buFont typeface="Arial" panose="020B0604020202020204" pitchFamily="34" charset="0"/>
              <a:buChar char="•"/>
              <a:defRPr/>
            </a:pPr>
            <a:r>
              <a:rPr lang="en-US" sz="3000" dirty="0" smtClean="0">
                <a:latin typeface="Cambria" panose="02040503050406030204" pitchFamily="18" charset="0"/>
              </a:rPr>
              <a:t>Increasing numbers of farming operations evolved from small enterprises owned by a single family into large-scale, capital-intensive businesses, putting more stress on the environment than ever before. </a:t>
            </a:r>
            <a:endParaRPr kumimoji="0" lang="en-US" sz="3000" i="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a:solidFill>
                  <a:schemeClr val="accent3">
                    <a:lumMod val="40000"/>
                    <a:lumOff val="60000"/>
                  </a:schemeClr>
                </a:solidFill>
                <a:latin typeface="Cambria" panose="02040503050406030204"/>
              </a:rPr>
              <a:t>Humans altering the landscape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171078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3">
                    <a:lumMod val="40000"/>
                    <a:lumOff val="60000"/>
                  </a:schemeClr>
                </a:solidFill>
                <a:latin typeface="Cambria" panose="02040503050406030204"/>
              </a:rPr>
              <a:t>Enduring Understanding </a:t>
            </a:r>
            <a:r>
              <a:rPr lang="en-US" sz="4400" dirty="0" smtClean="0">
                <a:solidFill>
                  <a:schemeClr val="accent3">
                    <a:lumMod val="40000"/>
                    <a:lumOff val="60000"/>
                  </a:schemeClr>
                </a:solidFill>
                <a:latin typeface="Cambria" panose="02040503050406030204"/>
              </a:rPr>
              <a:t>(5.A)</a:t>
            </a:r>
            <a:endParaRPr lang="en-US" dirty="0">
              <a:solidFill>
                <a:schemeClr val="accent3">
                  <a:lumMod val="40000"/>
                  <a:lumOff val="60000"/>
                </a:schemeClr>
              </a:solidFill>
            </a:endParaRPr>
          </a:p>
        </p:txBody>
      </p:sp>
      <p:sp>
        <p:nvSpPr>
          <p:cNvPr id="6" name="Content Placeholder 2">
            <a:extLst>
              <a:ext uri="{FF2B5EF4-FFF2-40B4-BE49-F238E27FC236}">
                <a16:creationId xmlns:a16="http://schemas.microsoft.com/office/drawing/2014/main" id="{7D656ECC-9496-488F-BC2C-E6416E6FE203}"/>
              </a:ext>
            </a:extLst>
          </p:cNvPr>
          <p:cNvSpPr txBox="1">
            <a:spLocks/>
          </p:cNvSpPr>
          <p:nvPr/>
        </p:nvSpPr>
        <p:spPr>
          <a:xfrm>
            <a:off x="581194" y="2095417"/>
            <a:ext cx="10763082" cy="1716419"/>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6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understand</a:t>
            </a: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 that </a:t>
            </a:r>
            <a:r>
              <a:rPr kumimoji="0" lang="en-US" sz="36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the development of agriculture led to widespread</a:t>
            </a:r>
            <a:r>
              <a:rPr kumimoji="0" lang="en-US" sz="3600" b="1" i="0" u="none" strike="noStrike" kern="1200" cap="none" spc="0" normalizeH="0" noProof="0" dirty="0" smtClean="0">
                <a:ln>
                  <a:noFill/>
                </a:ln>
                <a:solidFill>
                  <a:sysClr val="windowText" lastClr="000000"/>
                </a:solidFill>
                <a:effectLst/>
                <a:uLnTx/>
                <a:uFillTx/>
                <a:latin typeface="Cambria" panose="02040503050406030204"/>
                <a:ea typeface="+mn-ea"/>
                <a:cs typeface="+mn-cs"/>
              </a:rPr>
              <a:t> alteration of the natural environment.</a:t>
            </a:r>
          </a:p>
        </p:txBody>
      </p:sp>
      <p:pic>
        <p:nvPicPr>
          <p:cNvPr id="4" name="Picture 3" descr="TCL_12e_UnFigure_02_Pg306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983" y="3723701"/>
            <a:ext cx="2681186" cy="266332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 name="Picture 3" descr="TCL_12e_UnFigure_01_Pg307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701" y="3704226"/>
            <a:ext cx="2711882" cy="269382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3" descr="TCL_12e_UnFigure_02_Pg307_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12" y="3665022"/>
            <a:ext cx="2753031" cy="273469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 name="Picture 3" descr="TCL_12e_UnFigure_03_Pg307_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5026" y="3637307"/>
            <a:ext cx="2779250" cy="276073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6476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3">
                    <a:lumMod val="40000"/>
                    <a:lumOff val="60000"/>
                  </a:schemeClr>
                </a:solidFill>
                <a:latin typeface="Cambria" panose="02040503050406030204"/>
              </a:rPr>
              <a:t>Learning objective </a:t>
            </a:r>
            <a:r>
              <a:rPr lang="en-US" sz="4400" dirty="0" smtClean="0">
                <a:solidFill>
                  <a:schemeClr val="accent3">
                    <a:lumMod val="40000"/>
                    <a:lumOff val="60000"/>
                  </a:schemeClr>
                </a:solidFill>
                <a:latin typeface="Cambria" panose="02040503050406030204"/>
              </a:rPr>
              <a:t>(5.A.2)</a:t>
            </a:r>
            <a:endParaRPr lang="en-US" dirty="0">
              <a:solidFill>
                <a:schemeClr val="accent3">
                  <a:lumMod val="40000"/>
                  <a:lumOff val="60000"/>
                </a:schemeClr>
              </a:solidFill>
            </a:endParaRPr>
          </a:p>
        </p:txBody>
      </p:sp>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581192" y="1977076"/>
            <a:ext cx="11029616" cy="4402942"/>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2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be able to </a:t>
            </a: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explain the connection between physical geography and agricultural practices.</a:t>
            </a:r>
            <a:endPar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838350" marR="0" lvl="1" indent="-514350" algn="just" defTabSz="457200" rtl="0" eaLnBrk="1" fontAlgn="auto" latinLnBrk="0" hangingPunct="1">
              <a:lnSpc>
                <a:spcPct val="100000"/>
              </a:lnSpc>
              <a:spcBef>
                <a:spcPct val="20000"/>
              </a:spcBef>
              <a:spcAft>
                <a:spcPts val="600"/>
              </a:spcAft>
              <a:buClr>
                <a:schemeClr val="accent3"/>
              </a:buClr>
              <a:buSzPct val="92000"/>
              <a:buFont typeface="+mj-lt"/>
              <a:buAutoNum type="alphaLcPeriod"/>
              <a:tabLst/>
              <a:defRPr/>
            </a:pP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Students will know</a:t>
            </a:r>
            <a:r>
              <a:rPr kumimoji="0" lang="en-US" sz="3200" b="0" i="0" u="none" strike="noStrike" kern="1200" cap="none" spc="0" normalizeH="0" noProof="0" dirty="0" smtClean="0">
                <a:ln>
                  <a:noFill/>
                </a:ln>
                <a:solidFill>
                  <a:sysClr val="windowText" lastClr="000000"/>
                </a:solidFill>
                <a:effectLst/>
                <a:uLnTx/>
                <a:uFillTx/>
                <a:latin typeface="Cambria" panose="02040503050406030204"/>
                <a:ea typeface="+mn-ea"/>
                <a:cs typeface="+mn-cs"/>
              </a:rPr>
              <a:t> that agricultural regions are influenced by the natural environment (e.g., climate, soils, landforms).</a:t>
            </a:r>
          </a:p>
          <a:p>
            <a:pPr marL="838350" marR="0" lvl="1" indent="-514350" algn="just" defTabSz="457200" rtl="0" eaLnBrk="1" fontAlgn="auto" latinLnBrk="0" hangingPunct="1">
              <a:lnSpc>
                <a:spcPct val="100000"/>
              </a:lnSpc>
              <a:spcBef>
                <a:spcPct val="20000"/>
              </a:spcBef>
              <a:spcAft>
                <a:spcPts val="600"/>
              </a:spcAft>
              <a:buClr>
                <a:schemeClr val="accent3"/>
              </a:buClr>
              <a:buSzPct val="92000"/>
              <a:buFont typeface="+mj-lt"/>
              <a:buAutoNum type="alphaLcPeriod"/>
              <a:tabLst/>
              <a:defRPr/>
            </a:pPr>
            <a:r>
              <a:rPr lang="en-US" sz="3200" dirty="0" smtClean="0">
                <a:solidFill>
                  <a:schemeClr val="tx1"/>
                </a:solidFill>
                <a:latin typeface="Cambria" panose="02040503050406030204"/>
              </a:rPr>
              <a:t>Students </a:t>
            </a:r>
            <a:r>
              <a:rPr lang="en-US" sz="3200" dirty="0">
                <a:solidFill>
                  <a:schemeClr val="tx1"/>
                </a:solidFill>
                <a:latin typeface="Cambria" panose="02040503050406030204"/>
              </a:rPr>
              <a:t>will know </a:t>
            </a:r>
            <a:r>
              <a:rPr lang="en-US" sz="3200" dirty="0" smtClean="0">
                <a:solidFill>
                  <a:schemeClr val="tx1"/>
                </a:solidFill>
                <a:latin typeface="Cambria" panose="02040503050406030204"/>
              </a:rPr>
              <a:t>that populations alter the landscape (e.g., terraces, irrigation, deforestation, draining wetlands) to increase food production.</a:t>
            </a:r>
            <a:endParaRPr kumimoji="0" lang="en-US" sz="3200" b="0" i="0" u="none" strike="noStrike" kern="1200" cap="none" spc="0" normalizeH="0" baseline="0" noProof="0" dirty="0">
              <a:ln>
                <a:noFill/>
              </a:ln>
              <a:solidFill>
                <a:schemeClr val="tx1"/>
              </a:solidFill>
              <a:effectLst/>
              <a:uLnTx/>
              <a:uFillTx/>
              <a:latin typeface="Cambria" panose="02040503050406030204"/>
            </a:endParaRPr>
          </a:p>
        </p:txBody>
      </p:sp>
    </p:spTree>
    <p:extLst>
      <p:ext uri="{BB962C8B-B14F-4D97-AF65-F5344CB8AC3E}">
        <p14:creationId xmlns:p14="http://schemas.microsoft.com/office/powerpoint/2010/main" val="288298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501675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noProof="0" dirty="0" smtClean="0">
                <a:ln>
                  <a:noFill/>
                </a:ln>
                <a:effectLst/>
                <a:uLnTx/>
                <a:uFillTx/>
                <a:latin typeface="Cambria" panose="02040503050406030204" pitchFamily="18" charset="0"/>
              </a:rPr>
              <a:t>Physical geography features (access to water, climate, soil types, landforms) influence how people farm in a region.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dirty="0" smtClean="0">
                <a:latin typeface="Cambria" panose="02040503050406030204" pitchFamily="18" charset="0"/>
              </a:rPr>
              <a:t>Irrigation, terrace farming, deforestation, desertification, and the drainage of wetlands have occurred as farmers try to increase production to feed an ever-growing human population.</a:t>
            </a:r>
          </a:p>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sz="3200" i="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3">
                    <a:lumMod val="40000"/>
                    <a:lumOff val="60000"/>
                  </a:schemeClr>
                </a:solidFill>
                <a:latin typeface="Cambria" panose="02040503050406030204"/>
              </a:rPr>
              <a:t>Physical Geography and Agriculture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170649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4524315"/>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200" i="0" u="none" strike="noStrike" kern="1200" cap="none" spc="0" normalizeH="0" noProof="0" dirty="0" smtClean="0">
                <a:ln>
                  <a:noFill/>
                </a:ln>
                <a:effectLst/>
                <a:uLnTx/>
                <a:uFillTx/>
                <a:latin typeface="Cambria" panose="02040503050406030204" pitchFamily="18" charset="0"/>
              </a:rPr>
              <a:t>Access to Water</a:t>
            </a:r>
          </a:p>
          <a:p>
            <a:pPr marL="1371600" lvl="2" indent="-457200" defTabSz="914400">
              <a:buFont typeface="Arial" panose="020B0604020202020204" pitchFamily="34" charset="0"/>
              <a:buChar char="•"/>
              <a:defRPr/>
            </a:pPr>
            <a:r>
              <a:rPr kumimoji="0" lang="en-US" sz="3200" i="0" u="none" strike="noStrike" kern="1200" cap="none" spc="0" normalizeH="0" noProof="0" dirty="0" smtClean="0">
                <a:ln>
                  <a:noFill/>
                </a:ln>
                <a:effectLst/>
                <a:uLnTx/>
                <a:uFillTx/>
                <a:latin typeface="Cambria" panose="02040503050406030204" pitchFamily="18" charset="0"/>
              </a:rPr>
              <a:t>All crops and animals need water – even the cattle</a:t>
            </a:r>
            <a:r>
              <a:rPr lang="en-US" sz="3200" dirty="0" smtClean="0">
                <a:latin typeface="Cambria" panose="02040503050406030204" pitchFamily="18" charset="0"/>
              </a:rPr>
              <a:t> herders in the Sahel, a dry region on the southern edge of the Sahara.</a:t>
            </a:r>
          </a:p>
          <a:p>
            <a:pPr marL="457200" indent="-457200" defTabSz="914400">
              <a:buFont typeface="Arial" panose="020B0604020202020204" pitchFamily="34" charset="0"/>
              <a:buChar char="•"/>
              <a:defRPr/>
            </a:pPr>
            <a:r>
              <a:rPr kumimoji="0" lang="en-US" sz="3200" i="0" u="none" strike="noStrike" kern="1200" cap="none" spc="0" normalizeH="0" noProof="0" dirty="0" smtClean="0">
                <a:ln>
                  <a:noFill/>
                </a:ln>
                <a:effectLst/>
                <a:uLnTx/>
                <a:uFillTx/>
                <a:latin typeface="Cambria" panose="02040503050406030204" pitchFamily="18" charset="0"/>
              </a:rPr>
              <a:t>Soil</a:t>
            </a:r>
          </a:p>
          <a:p>
            <a:pPr marL="1371600" lvl="2" indent="-457200" defTabSz="914400">
              <a:buFont typeface="Arial" panose="020B0604020202020204" pitchFamily="34" charset="0"/>
              <a:buChar char="•"/>
              <a:defRPr/>
            </a:pPr>
            <a:r>
              <a:rPr kumimoji="0" lang="en-US" sz="3200" i="0" u="none" strike="noStrike" kern="1200" cap="none" spc="0" normalizeH="0" noProof="0" dirty="0" smtClean="0">
                <a:ln>
                  <a:noFill/>
                </a:ln>
                <a:effectLst/>
                <a:uLnTx/>
                <a:uFillTx/>
                <a:latin typeface="Cambria" panose="02040503050406030204" pitchFamily="18" charset="0"/>
              </a:rPr>
              <a:t>Nutrient levels in soils influence agriculture. For examples, cotton needs nutrient-rich soil while sorghum can grow in nutrient-poor soils, like tropical rainforests.</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3">
                    <a:lumMod val="40000"/>
                    <a:lumOff val="60000"/>
                  </a:schemeClr>
                </a:solidFill>
                <a:latin typeface="Cambria" panose="02040503050406030204"/>
              </a:rPr>
              <a:t>Physical Geography and Agriculture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381038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8985" y="6222579"/>
            <a:ext cx="5500047" cy="369332"/>
          </a:xfrm>
          <a:prstGeom prst="rect">
            <a:avLst/>
          </a:prstGeom>
        </p:spPr>
        <p:txBody>
          <a:bodyPr wrap="square">
            <a:spAutoFit/>
          </a:bodyPr>
          <a:lstStyle/>
          <a:p>
            <a:pPr algn="ctr"/>
            <a:r>
              <a:rPr lang="en-US" dirty="0" smtClean="0">
                <a:latin typeface="Cambria" panose="02040503050406030204" pitchFamily="18" charset="0"/>
                <a:hlinkClick r:id="rId3"/>
              </a:rPr>
              <a:t>Bringing Clean Water to the Sahel Belt</a:t>
            </a:r>
            <a:endParaRPr lang="en-US" dirty="0"/>
          </a:p>
        </p:txBody>
      </p:sp>
      <p:sp>
        <p:nvSpPr>
          <p:cNvPr id="3" name="Rectangle 2"/>
          <p:cNvSpPr/>
          <p:nvPr/>
        </p:nvSpPr>
        <p:spPr>
          <a:xfrm>
            <a:off x="327546" y="259307"/>
            <a:ext cx="11546006" cy="423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access to water in the sah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128" y="259307"/>
            <a:ext cx="9498842" cy="5963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8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546" y="259307"/>
            <a:ext cx="11546006" cy="423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83" y="148609"/>
            <a:ext cx="11691132" cy="65251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3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4524315"/>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lang="en-US" sz="3200" dirty="0" smtClean="0">
                <a:latin typeface="Cambria" panose="02040503050406030204" pitchFamily="18" charset="0"/>
              </a:rPr>
              <a:t>Climate Differences</a:t>
            </a:r>
            <a:endParaRPr kumimoji="0" lang="en-US" sz="3200" i="0" u="none" strike="noStrike" kern="1200" cap="none" spc="0" normalizeH="0" noProof="0" dirty="0" smtClean="0">
              <a:ln>
                <a:noFill/>
              </a:ln>
              <a:effectLst/>
              <a:uLnTx/>
              <a:uFillTx/>
              <a:latin typeface="Cambria" panose="02040503050406030204" pitchFamily="18" charset="0"/>
            </a:endParaRPr>
          </a:p>
          <a:p>
            <a:pPr marL="1371600" lvl="2" indent="-457200" defTabSz="914400">
              <a:buFont typeface="Arial" panose="020B0604020202020204" pitchFamily="34" charset="0"/>
              <a:buChar char="•"/>
              <a:defRPr/>
            </a:pPr>
            <a:r>
              <a:rPr kumimoji="0" lang="en-US" sz="3200" i="0" u="none" strike="noStrike" kern="1200" cap="none" spc="0" normalizeH="0" noProof="0" dirty="0" smtClean="0">
                <a:ln>
                  <a:noFill/>
                </a:ln>
                <a:effectLst/>
                <a:uLnTx/>
                <a:uFillTx/>
                <a:latin typeface="Cambria" panose="02040503050406030204" pitchFamily="18" charset="0"/>
              </a:rPr>
              <a:t>Influenced by the latitude and physical geography can impact what crops can be grown.</a:t>
            </a:r>
            <a:endParaRPr lang="en-US" sz="3200" dirty="0" smtClean="0">
              <a:latin typeface="Cambria" panose="02040503050406030204" pitchFamily="18" charset="0"/>
            </a:endParaRPr>
          </a:p>
          <a:p>
            <a:pPr marL="457200" indent="-457200" defTabSz="914400">
              <a:buFont typeface="Arial" panose="020B0604020202020204" pitchFamily="34" charset="0"/>
              <a:buChar char="•"/>
              <a:defRPr/>
            </a:pPr>
            <a:r>
              <a:rPr lang="en-US" sz="3200" noProof="0" dirty="0" smtClean="0">
                <a:latin typeface="Cambria" panose="02040503050406030204" pitchFamily="18" charset="0"/>
              </a:rPr>
              <a:t>Landforms</a:t>
            </a:r>
            <a:endParaRPr kumimoji="0" lang="en-US" sz="3200" i="0" u="none" strike="noStrike" kern="1200" cap="none" spc="0" normalizeH="0" noProof="0" dirty="0" smtClean="0">
              <a:ln>
                <a:noFill/>
              </a:ln>
              <a:effectLst/>
              <a:uLnTx/>
              <a:uFillTx/>
              <a:latin typeface="Cambria" panose="02040503050406030204" pitchFamily="18" charset="0"/>
            </a:endParaRPr>
          </a:p>
          <a:p>
            <a:pPr marL="1371600" lvl="2" indent="-457200" defTabSz="914400">
              <a:buFont typeface="Arial" panose="020B0604020202020204" pitchFamily="34" charset="0"/>
              <a:buChar char="•"/>
              <a:defRPr/>
            </a:pPr>
            <a:r>
              <a:rPr kumimoji="0" lang="en-US" sz="3200" i="0" u="none" strike="noStrike" kern="1200" cap="none" spc="0" normalizeH="0" noProof="0" dirty="0" smtClean="0">
                <a:ln>
                  <a:noFill/>
                </a:ln>
                <a:effectLst/>
                <a:uLnTx/>
                <a:uFillTx/>
                <a:latin typeface="Cambria" panose="02040503050406030204" pitchFamily="18" charset="0"/>
              </a:rPr>
              <a:t>Flat land found in large, expansive valleys provides excellent landscapes for agriculture. </a:t>
            </a:r>
          </a:p>
          <a:p>
            <a:pPr marL="1371600" lvl="2" indent="-457200" defTabSz="914400">
              <a:buFont typeface="Arial" panose="020B0604020202020204" pitchFamily="34" charset="0"/>
              <a:buChar char="•"/>
              <a:defRPr/>
            </a:pPr>
            <a:r>
              <a:rPr lang="en-US" sz="3200" dirty="0" smtClean="0">
                <a:latin typeface="Cambria" panose="02040503050406030204" pitchFamily="18" charset="0"/>
              </a:rPr>
              <a:t>Mountains, ridges, and hills limit agricultural activity and often require more human inputs in order to make the land more useful for agricultural production.</a:t>
            </a:r>
            <a:endParaRPr kumimoji="0" lang="en-US" sz="3200" i="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3">
                    <a:lumMod val="40000"/>
                    <a:lumOff val="60000"/>
                  </a:schemeClr>
                </a:solidFill>
                <a:latin typeface="Cambria" panose="02040503050406030204"/>
              </a:rPr>
              <a:t>Physical Geography and Agriculture</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908774127"/>
      </p:ext>
    </p:extLst>
  </p:cSld>
  <p:clrMapOvr>
    <a:masterClrMapping/>
  </p:clrMapOvr>
</p:sld>
</file>

<file path=ppt/theme/theme1.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2_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3055</TotalTime>
  <Words>1192</Words>
  <Application>Microsoft Office PowerPoint</Application>
  <PresentationFormat>Widescreen</PresentationFormat>
  <Paragraphs>95</Paragraphs>
  <Slides>28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Californian FB</vt:lpstr>
      <vt:lpstr>Cambria</vt:lpstr>
      <vt:lpstr>Gill Sans MT</vt:lpstr>
      <vt:lpstr>Wingdings 2</vt:lpstr>
      <vt:lpstr>1_Dividend</vt:lpstr>
      <vt:lpstr>2_Dividend</vt:lpstr>
      <vt:lpstr>PowerPoint Presentation</vt:lpstr>
      <vt:lpstr>Unit 5 – Agriculture, food, &amp; rural land use</vt:lpstr>
      <vt:lpstr>Enduring Understanding (5.A)</vt:lpstr>
      <vt:lpstr>Learning objective (5.A.2)</vt:lpstr>
      <vt:lpstr>Physical Geography and Agriculture</vt:lpstr>
      <vt:lpstr>Physical Geography and Agriculture</vt:lpstr>
      <vt:lpstr>PowerPoint Presentation</vt:lpstr>
      <vt:lpstr>PowerPoint Presentation</vt:lpstr>
      <vt:lpstr>Physical Geography and Agriculture</vt:lpstr>
      <vt:lpstr>Humans altering the landscape</vt:lpstr>
      <vt:lpstr>PowerPoint Presentation</vt:lpstr>
      <vt:lpstr>Humans altering the landscape</vt:lpstr>
      <vt:lpstr>Humans altering the landscape</vt:lpstr>
      <vt:lpstr>Humans altering the landscape</vt:lpstr>
      <vt:lpstr>PowerPoint Presentation</vt:lpstr>
      <vt:lpstr>Humans altering the landscape</vt:lpstr>
      <vt:lpstr>PowerPoint Presentation</vt:lpstr>
      <vt:lpstr>PowerPoint Presentation</vt:lpstr>
      <vt:lpstr>Humans Altering the Landscape</vt:lpstr>
      <vt:lpstr>PowerPoint Presentation</vt:lpstr>
      <vt:lpstr>Humans Altering the Landscape</vt:lpstr>
      <vt:lpstr>PowerPoint Presentation</vt:lpstr>
      <vt:lpstr>Humans Altering the Landscape</vt:lpstr>
      <vt:lpstr>Humans Altering the Landscape</vt:lpstr>
      <vt:lpstr>Humans Altering the Landscape</vt:lpstr>
      <vt:lpstr>PowerPoint Presentation</vt:lpstr>
      <vt:lpstr>PowerPoint Presentation</vt:lpstr>
      <vt:lpstr>Humans altering the landscape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 Terrell</dc:creator>
  <cp:lastModifiedBy>Welch, Brian</cp:lastModifiedBy>
  <cp:revision>92</cp:revision>
  <dcterms:created xsi:type="dcterms:W3CDTF">2018-11-23T15:10:48Z</dcterms:created>
  <dcterms:modified xsi:type="dcterms:W3CDTF">2019-02-21T12:15:07Z</dcterms:modified>
</cp:coreProperties>
</file>