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
  </p:notesMasterIdLst>
  <p:sldIdLst>
    <p:sldId id="400" r:id="rId2"/>
    <p:sldId id="397" r:id="rId3"/>
    <p:sldId id="396" r:id="rId4"/>
    <p:sldId id="398" r:id="rId5"/>
    <p:sldId id="39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63A7C"/>
    <a:srgbClr val="000066"/>
    <a:srgbClr val="3D3D3D"/>
    <a:srgbClr val="6262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53" autoAdjust="0"/>
    <p:restoredTop sz="95899" autoAdjust="0"/>
  </p:normalViewPr>
  <p:slideViewPr>
    <p:cSldViewPr snapToGrid="0">
      <p:cViewPr varScale="1">
        <p:scale>
          <a:sx n="64" d="100"/>
          <a:sy n="64" d="100"/>
        </p:scale>
        <p:origin x="93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013640-153C-47B9-B733-0367B6B1766B}" type="datetimeFigureOut">
              <a:rPr lang="en-US" smtClean="0"/>
              <a:t>12/11/2018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D181B-E7A5-4CFE-AC87-76776D9985AB}" type="slidenum">
              <a:rPr lang="en-US" smtClean="0"/>
              <a:t>‹#›</a:t>
            </a:fld>
            <a:endParaRPr lang="en-US"/>
          </a:p>
        </p:txBody>
      </p:sp>
    </p:spTree>
    <p:extLst>
      <p:ext uri="{BB962C8B-B14F-4D97-AF65-F5344CB8AC3E}">
        <p14:creationId xmlns:p14="http://schemas.microsoft.com/office/powerpoint/2010/main" val="3873646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2DBAC3-9169-40BF-B003-A043C3ADD03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9132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http://www.pbs.org/thelinguists/For-Educators/Video-Extras.html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E7FF12-898E-4818-B425-6C0292AD4DA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36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solidFill>
                  <a:srgbClr val="418AB3">
                    <a:lumMod val="75000"/>
                    <a:lumOff val="25000"/>
                  </a:srgbClr>
                </a:solidFill>
              </a:rPr>
              <a:pPr/>
              <a:t>12/11/2018</a:t>
            </a:fld>
            <a:endParaRPr lang="en-US" dirty="0">
              <a:solidFill>
                <a:srgbClr val="418AB3">
                  <a:lumMod val="75000"/>
                  <a:lumOff val="25000"/>
                </a:srgbClr>
              </a:solidFill>
            </a:endParaRP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solidFill>
                <a:srgbClr val="418AB3">
                  <a:lumMod val="75000"/>
                  <a:lumOff val="25000"/>
                </a:srgbClr>
              </a:solidFill>
            </a:endParaRP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solidFill>
                  <a:srgbClr val="418AB3">
                    <a:lumMod val="75000"/>
                    <a:lumOff val="25000"/>
                  </a:srgbClr>
                </a:solidFill>
              </a:rPr>
              <a:pPr/>
              <a:t>‹#›</a:t>
            </a:fld>
            <a:endParaRPr lang="en-US" dirty="0">
              <a:solidFill>
                <a:srgbClr val="418AB3">
                  <a:lumMod val="75000"/>
                  <a:lumOff val="25000"/>
                </a:srgbClr>
              </a:solidFill>
            </a:endParaRPr>
          </a:p>
        </p:txBody>
      </p:sp>
    </p:spTree>
    <p:extLst>
      <p:ext uri="{BB962C8B-B14F-4D97-AF65-F5344CB8AC3E}">
        <p14:creationId xmlns:p14="http://schemas.microsoft.com/office/powerpoint/2010/main" val="50398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A6B727"/>
                </a:solidFill>
              </a:rPr>
              <a:pPr/>
              <a:t>12/11/2018</a:t>
            </a:fld>
            <a:endParaRPr lang="en-US" dirty="0">
              <a:solidFill>
                <a:srgbClr val="A6B727"/>
              </a:solidFill>
            </a:endParaRPr>
          </a:p>
        </p:txBody>
      </p:sp>
      <p:sp>
        <p:nvSpPr>
          <p:cNvPr id="5" name="Footer Placeholder 4"/>
          <p:cNvSpPr>
            <a:spLocks noGrp="1"/>
          </p:cNvSpPr>
          <p:nvPr>
            <p:ph type="ftr" sz="quarter" idx="11"/>
          </p:nvPr>
        </p:nvSpPr>
        <p:spPr/>
        <p:txBody>
          <a:bodyPr/>
          <a:lstStyle/>
          <a:p>
            <a:endParaRPr lang="en-US" dirty="0">
              <a:solidFill>
                <a:srgbClr val="A6B727"/>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A6B727"/>
                </a:solidFill>
              </a:rPr>
              <a:pPr/>
              <a:t>‹#›</a:t>
            </a:fld>
            <a:endParaRPr lang="en-US" dirty="0">
              <a:solidFill>
                <a:srgbClr val="A6B727"/>
              </a:solidFill>
            </a:endParaRPr>
          </a:p>
        </p:txBody>
      </p:sp>
    </p:spTree>
    <p:extLst>
      <p:ext uri="{BB962C8B-B14F-4D97-AF65-F5344CB8AC3E}">
        <p14:creationId xmlns:p14="http://schemas.microsoft.com/office/powerpoint/2010/main" val="159685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solidFill>
                  <a:srgbClr val="418AB3">
                    <a:lumMod val="75000"/>
                    <a:lumOff val="25000"/>
                  </a:srgbClr>
                </a:solidFill>
              </a:rPr>
              <a:pPr/>
              <a:t>12/11/2018</a:t>
            </a:fld>
            <a:endParaRPr lang="en-US" dirty="0">
              <a:solidFill>
                <a:srgbClr val="418AB3">
                  <a:lumMod val="75000"/>
                  <a:lumOff val="25000"/>
                </a:srgbClr>
              </a:solidFill>
            </a:endParaRPr>
          </a:p>
        </p:txBody>
      </p:sp>
      <p:sp>
        <p:nvSpPr>
          <p:cNvPr id="5" name="Footer Placeholder 4"/>
          <p:cNvSpPr>
            <a:spLocks noGrp="1"/>
          </p:cNvSpPr>
          <p:nvPr>
            <p:ph type="ftr" sz="quarter" idx="11"/>
          </p:nvPr>
        </p:nvSpPr>
        <p:spPr>
          <a:xfrm>
            <a:off x="774923" y="5951811"/>
            <a:ext cx="7896279" cy="365125"/>
          </a:xfrm>
        </p:spPr>
        <p:txBody>
          <a:bodyPr/>
          <a:lstStyle/>
          <a:p>
            <a:endParaRPr lang="en-US" dirty="0">
              <a:solidFill>
                <a:srgbClr val="A6B727"/>
              </a:solidFill>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solidFill>
                  <a:srgbClr val="418AB3">
                    <a:lumMod val="75000"/>
                    <a:lumOff val="25000"/>
                  </a:srgbClr>
                </a:solidFill>
              </a:rPr>
              <a:pPr/>
              <a:t>‹#›</a:t>
            </a:fld>
            <a:endParaRPr lang="en-US" dirty="0">
              <a:solidFill>
                <a:srgbClr val="418AB3">
                  <a:lumMod val="75000"/>
                  <a:lumOff val="25000"/>
                </a:srgbClr>
              </a:solidFill>
            </a:endParaRPr>
          </a:p>
        </p:txBody>
      </p:sp>
    </p:spTree>
    <p:extLst>
      <p:ext uri="{BB962C8B-B14F-4D97-AF65-F5344CB8AC3E}">
        <p14:creationId xmlns:p14="http://schemas.microsoft.com/office/powerpoint/2010/main" val="4060629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A6B727"/>
                </a:solidFill>
              </a:rPr>
              <a:pPr/>
              <a:t>12/11/2018</a:t>
            </a:fld>
            <a:endParaRPr lang="en-US" dirty="0">
              <a:solidFill>
                <a:srgbClr val="A6B727"/>
              </a:solidFill>
            </a:endParaRPr>
          </a:p>
        </p:txBody>
      </p:sp>
      <p:sp>
        <p:nvSpPr>
          <p:cNvPr id="5" name="Footer Placeholder 4"/>
          <p:cNvSpPr>
            <a:spLocks noGrp="1"/>
          </p:cNvSpPr>
          <p:nvPr>
            <p:ph type="ftr" sz="quarter" idx="11"/>
          </p:nvPr>
        </p:nvSpPr>
        <p:spPr/>
        <p:txBody>
          <a:bodyPr/>
          <a:lstStyle/>
          <a:p>
            <a:endParaRPr lang="en-US" dirty="0">
              <a:solidFill>
                <a:srgbClr val="A6B727"/>
              </a:solidFill>
            </a:endParaRP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solidFill>
                  <a:srgbClr val="A6B727"/>
                </a:solidFill>
              </a:rPr>
              <a:pPr/>
              <a:t>‹#›</a:t>
            </a:fld>
            <a:endParaRPr lang="en-US" dirty="0">
              <a:solidFill>
                <a:srgbClr val="A6B727"/>
              </a:solidFill>
            </a:endParaRPr>
          </a:p>
        </p:txBody>
      </p:sp>
    </p:spTree>
    <p:extLst>
      <p:ext uri="{BB962C8B-B14F-4D97-AF65-F5344CB8AC3E}">
        <p14:creationId xmlns:p14="http://schemas.microsoft.com/office/powerpoint/2010/main" val="288922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solidFill>
                  <a:srgbClr val="418AB3">
                    <a:lumMod val="75000"/>
                    <a:lumOff val="25000"/>
                  </a:srgbClr>
                </a:solidFill>
              </a:rPr>
              <a:pPr/>
              <a:t>12/11/2018</a:t>
            </a:fld>
            <a:endParaRPr lang="en-US" dirty="0">
              <a:solidFill>
                <a:srgbClr val="418AB3">
                  <a:lumMod val="75000"/>
                  <a:lumOff val="25000"/>
                </a:srgbClr>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solidFill>
                <a:srgbClr val="418AB3">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solidFill>
                  <a:srgbClr val="418AB3">
                    <a:lumMod val="75000"/>
                    <a:lumOff val="25000"/>
                  </a:srgbClr>
                </a:solidFill>
              </a:rPr>
              <a:pPr/>
              <a:t>‹#›</a:t>
            </a:fld>
            <a:endParaRPr lang="en-US" dirty="0">
              <a:solidFill>
                <a:srgbClr val="418AB3">
                  <a:lumMod val="75000"/>
                  <a:lumOff val="25000"/>
                </a:srgbClr>
              </a:solidFill>
            </a:endParaRPr>
          </a:p>
        </p:txBody>
      </p:sp>
    </p:spTree>
    <p:extLst>
      <p:ext uri="{BB962C8B-B14F-4D97-AF65-F5344CB8AC3E}">
        <p14:creationId xmlns:p14="http://schemas.microsoft.com/office/powerpoint/2010/main" val="2883927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solidFill>
                  <a:srgbClr val="A6B727"/>
                </a:solidFill>
              </a:rPr>
              <a:pPr/>
              <a:t>12/11/2018</a:t>
            </a:fld>
            <a:endParaRPr lang="en-US" dirty="0">
              <a:solidFill>
                <a:srgbClr val="A6B727"/>
              </a:solidFill>
            </a:endParaRPr>
          </a:p>
        </p:txBody>
      </p:sp>
      <p:sp>
        <p:nvSpPr>
          <p:cNvPr id="6" name="Footer Placeholder 5"/>
          <p:cNvSpPr>
            <a:spLocks noGrp="1"/>
          </p:cNvSpPr>
          <p:nvPr>
            <p:ph type="ftr" sz="quarter" idx="11"/>
          </p:nvPr>
        </p:nvSpPr>
        <p:spPr/>
        <p:txBody>
          <a:bodyPr/>
          <a:lstStyle/>
          <a:p>
            <a:endParaRPr lang="en-US" dirty="0">
              <a:solidFill>
                <a:srgbClr val="A6B727"/>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srgbClr val="A6B727"/>
                </a:solidFill>
              </a:rPr>
              <a:pPr/>
              <a:t>‹#›</a:t>
            </a:fld>
            <a:endParaRPr lang="en-US" dirty="0">
              <a:solidFill>
                <a:srgbClr val="A6B727"/>
              </a:solidFill>
            </a:endParaRPr>
          </a:p>
        </p:txBody>
      </p:sp>
    </p:spTree>
    <p:extLst>
      <p:ext uri="{BB962C8B-B14F-4D97-AF65-F5344CB8AC3E}">
        <p14:creationId xmlns:p14="http://schemas.microsoft.com/office/powerpoint/2010/main" val="2960290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srgbClr val="A6B727"/>
                </a:solidFill>
              </a:rPr>
              <a:pPr/>
              <a:t>12/11/2018</a:t>
            </a:fld>
            <a:endParaRPr lang="en-US" dirty="0">
              <a:solidFill>
                <a:srgbClr val="A6B727"/>
              </a:solidFill>
            </a:endParaRPr>
          </a:p>
        </p:txBody>
      </p:sp>
      <p:sp>
        <p:nvSpPr>
          <p:cNvPr id="8" name="Footer Placeholder 7"/>
          <p:cNvSpPr>
            <a:spLocks noGrp="1"/>
          </p:cNvSpPr>
          <p:nvPr>
            <p:ph type="ftr" sz="quarter" idx="11"/>
          </p:nvPr>
        </p:nvSpPr>
        <p:spPr/>
        <p:txBody>
          <a:bodyPr/>
          <a:lstStyle/>
          <a:p>
            <a:endParaRPr lang="en-US" dirty="0">
              <a:solidFill>
                <a:srgbClr val="A6B727"/>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solidFill>
                  <a:srgbClr val="A6B727"/>
                </a:solidFill>
              </a:rPr>
              <a:pPr/>
              <a:t>‹#›</a:t>
            </a:fld>
            <a:endParaRPr lang="en-US" dirty="0">
              <a:solidFill>
                <a:srgbClr val="A6B727"/>
              </a:solidFill>
            </a:endParaRPr>
          </a:p>
        </p:txBody>
      </p:sp>
    </p:spTree>
    <p:extLst>
      <p:ext uri="{BB962C8B-B14F-4D97-AF65-F5344CB8AC3E}">
        <p14:creationId xmlns:p14="http://schemas.microsoft.com/office/powerpoint/2010/main" val="2066510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solidFill>
                  <a:srgbClr val="A6B727"/>
                </a:solidFill>
              </a:rPr>
              <a:pPr/>
              <a:t>12/11/2018</a:t>
            </a:fld>
            <a:endParaRPr lang="en-US" dirty="0">
              <a:solidFill>
                <a:srgbClr val="A6B727"/>
              </a:solidFill>
            </a:endParaRPr>
          </a:p>
        </p:txBody>
      </p:sp>
      <p:sp>
        <p:nvSpPr>
          <p:cNvPr id="4" name="Footer Placeholder 3"/>
          <p:cNvSpPr>
            <a:spLocks noGrp="1"/>
          </p:cNvSpPr>
          <p:nvPr>
            <p:ph type="ftr" sz="quarter" idx="11"/>
          </p:nvPr>
        </p:nvSpPr>
        <p:spPr/>
        <p:txBody>
          <a:bodyPr/>
          <a:lstStyle/>
          <a:p>
            <a:endParaRPr lang="en-US" dirty="0">
              <a:solidFill>
                <a:srgbClr val="A6B727"/>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A6B727"/>
                </a:solidFill>
              </a:rPr>
              <a:pPr/>
              <a:t>‹#›</a:t>
            </a:fld>
            <a:endParaRPr lang="en-US" dirty="0">
              <a:solidFill>
                <a:srgbClr val="A6B727"/>
              </a:solidFill>
            </a:endParaRPr>
          </a:p>
        </p:txBody>
      </p:sp>
    </p:spTree>
    <p:extLst>
      <p:ext uri="{BB962C8B-B14F-4D97-AF65-F5344CB8AC3E}">
        <p14:creationId xmlns:p14="http://schemas.microsoft.com/office/powerpoint/2010/main" val="778261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solidFill>
                  <a:srgbClr val="A6B727"/>
                </a:solidFill>
              </a:rPr>
              <a:pPr/>
              <a:t>12/11/2018</a:t>
            </a:fld>
            <a:endParaRPr lang="en-US" dirty="0">
              <a:solidFill>
                <a:srgbClr val="A6B727"/>
              </a:solidFill>
            </a:endParaRPr>
          </a:p>
        </p:txBody>
      </p:sp>
      <p:sp>
        <p:nvSpPr>
          <p:cNvPr id="3" name="Footer Placeholder 2"/>
          <p:cNvSpPr>
            <a:spLocks noGrp="1"/>
          </p:cNvSpPr>
          <p:nvPr>
            <p:ph type="ftr" sz="quarter" idx="11"/>
          </p:nvPr>
        </p:nvSpPr>
        <p:spPr/>
        <p:txBody>
          <a:bodyPr/>
          <a:lstStyle/>
          <a:p>
            <a:endParaRPr lang="en-US" dirty="0">
              <a:solidFill>
                <a:srgbClr val="A6B727"/>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A6B727"/>
                </a:solidFill>
              </a:rPr>
              <a:pPr/>
              <a:t>‹#›</a:t>
            </a:fld>
            <a:endParaRPr lang="en-US" dirty="0">
              <a:solidFill>
                <a:srgbClr val="A6B727"/>
              </a:solidFill>
            </a:endParaRPr>
          </a:p>
        </p:txBody>
      </p:sp>
    </p:spTree>
    <p:extLst>
      <p:ext uri="{BB962C8B-B14F-4D97-AF65-F5344CB8AC3E}">
        <p14:creationId xmlns:p14="http://schemas.microsoft.com/office/powerpoint/2010/main" val="2872017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solidFill>
                  <a:srgbClr val="418AB3">
                    <a:lumMod val="75000"/>
                    <a:lumOff val="25000"/>
                  </a:srgbClr>
                </a:solidFill>
              </a:rPr>
              <a:pPr/>
              <a:t>12/11/2018</a:t>
            </a:fld>
            <a:endParaRPr lang="en-US" dirty="0">
              <a:solidFill>
                <a:srgbClr val="418AB3">
                  <a:lumMod val="75000"/>
                  <a:lumOff val="25000"/>
                </a:srgbClr>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solidFill>
                <a:srgbClr val="418AB3">
                  <a:lumMod val="75000"/>
                  <a:lumOff val="25000"/>
                </a:srgbClr>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solidFill>
                  <a:srgbClr val="418AB3">
                    <a:lumMod val="75000"/>
                    <a:lumOff val="25000"/>
                  </a:srgbClr>
                </a:solidFill>
              </a:rPr>
              <a:pPr/>
              <a:t>‹#›</a:t>
            </a:fld>
            <a:endParaRPr lang="en-US" dirty="0">
              <a:solidFill>
                <a:srgbClr val="418AB3">
                  <a:lumMod val="75000"/>
                  <a:lumOff val="25000"/>
                </a:srgbClr>
              </a:solidFill>
            </a:endParaRPr>
          </a:p>
        </p:txBody>
      </p:sp>
    </p:spTree>
    <p:extLst>
      <p:ext uri="{BB962C8B-B14F-4D97-AF65-F5344CB8AC3E}">
        <p14:creationId xmlns:p14="http://schemas.microsoft.com/office/powerpoint/2010/main" val="2121944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srgbClr val="A6B727"/>
                </a:solidFill>
              </a:rPr>
              <a:pPr/>
              <a:t>12/11/2018</a:t>
            </a:fld>
            <a:endParaRPr lang="en-US" dirty="0">
              <a:solidFill>
                <a:srgbClr val="A6B727"/>
              </a:solidFill>
            </a:endParaRPr>
          </a:p>
        </p:txBody>
      </p:sp>
      <p:sp>
        <p:nvSpPr>
          <p:cNvPr id="6" name="Footer Placeholder 5"/>
          <p:cNvSpPr>
            <a:spLocks noGrp="1"/>
          </p:cNvSpPr>
          <p:nvPr>
            <p:ph type="ftr" sz="quarter" idx="11"/>
          </p:nvPr>
        </p:nvSpPr>
        <p:spPr/>
        <p:txBody>
          <a:bodyPr/>
          <a:lstStyle/>
          <a:p>
            <a:endParaRPr lang="en-US" dirty="0">
              <a:solidFill>
                <a:srgbClr val="A6B727"/>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srgbClr val="A6B727"/>
                </a:solidFill>
              </a:rPr>
              <a:pPr/>
              <a:t>‹#›</a:t>
            </a:fld>
            <a:endParaRPr lang="en-US" dirty="0">
              <a:solidFill>
                <a:srgbClr val="A6B727"/>
              </a:solidFill>
            </a:endParaRPr>
          </a:p>
        </p:txBody>
      </p:sp>
    </p:spTree>
    <p:extLst>
      <p:ext uri="{BB962C8B-B14F-4D97-AF65-F5344CB8AC3E}">
        <p14:creationId xmlns:p14="http://schemas.microsoft.com/office/powerpoint/2010/main" val="1362916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BFFC00C-26AD-48B2-9813-219222F1974A}" type="datetimeFigureOut">
              <a:rPr lang="en-US" smtClean="0"/>
              <a:t>12/11/2018</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E0F85DB-BD45-4747-ABA3-F0D58816A820}"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9378562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1123" y="6021646"/>
            <a:ext cx="11292143" cy="523220"/>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mbria" panose="02040503050406030204" pitchFamily="18" charset="0"/>
                <a:ea typeface="+mn-ea"/>
                <a:cs typeface="+mn-cs"/>
              </a:rPr>
              <a:t>This PPT has been created using the information from the AMSCO </a:t>
            </a:r>
            <a:r>
              <a:rPr kumimoji="0" lang="en-US" sz="1400" b="0" i="1" u="none" strike="noStrike" kern="1200" cap="none" spc="0" normalizeH="0" baseline="0" noProof="0" dirty="0">
                <a:ln>
                  <a:noFill/>
                </a:ln>
                <a:solidFill>
                  <a:prstClr val="white"/>
                </a:solidFill>
                <a:effectLst/>
                <a:uLnTx/>
                <a:uFillTx/>
                <a:latin typeface="Cambria" panose="02040503050406030204" pitchFamily="18" charset="0"/>
                <a:ea typeface="+mn-ea"/>
                <a:cs typeface="+mn-cs"/>
              </a:rPr>
              <a:t>Human Geography: Preparing for the Advanced Placement Examination </a:t>
            </a:r>
            <a:r>
              <a:rPr kumimoji="0" lang="en-US" sz="1400" b="0" i="0" u="none" strike="noStrike" kern="1200" cap="none" spc="0" normalizeH="0" baseline="0" noProof="0" dirty="0">
                <a:ln>
                  <a:noFill/>
                </a:ln>
                <a:solidFill>
                  <a:prstClr val="white"/>
                </a:solidFill>
                <a:effectLst/>
                <a:uLnTx/>
                <a:uFillTx/>
                <a:latin typeface="Cambria" panose="02040503050406030204" pitchFamily="18" charset="0"/>
                <a:ea typeface="+mn-ea"/>
                <a:cs typeface="+mn-cs"/>
              </a:rPr>
              <a:t>book. </a:t>
            </a:r>
            <a:endPar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rPr>
              <a:t>Palmer, David. AMSCO Advanced Placement Human Geography. Perfection Learning, 2019.</a:t>
            </a:r>
            <a:endParaRPr kumimoji="0" lang="en-US" sz="1400" b="0" i="1" u="none" strike="noStrike" kern="1200" cap="none" spc="0" normalizeH="0" baseline="0" noProof="0" dirty="0">
              <a:ln>
                <a:noFill/>
              </a:ln>
              <a:solidFill>
                <a:prstClr val="white"/>
              </a:solidFill>
              <a:effectLst/>
              <a:uLnTx/>
              <a:uFillTx/>
              <a:latin typeface="Cambria" panose="02040503050406030204" pitchFamily="18" charset="0"/>
              <a:ea typeface="+mn-ea"/>
              <a:cs typeface="+mn-cs"/>
            </a:endParaRPr>
          </a:p>
        </p:txBody>
      </p:sp>
      <p:pic>
        <p:nvPicPr>
          <p:cNvPr id="5" name="Picture 4"/>
          <p:cNvPicPr>
            <a:picLocks noChangeAspect="1"/>
          </p:cNvPicPr>
          <p:nvPr/>
        </p:nvPicPr>
        <p:blipFill>
          <a:blip r:embed="rId3"/>
          <a:stretch>
            <a:fillRect/>
          </a:stretch>
        </p:blipFill>
        <p:spPr>
          <a:xfrm>
            <a:off x="163290" y="574744"/>
            <a:ext cx="11858625" cy="5048250"/>
          </a:xfrm>
          <a:prstGeom prst="rect">
            <a:avLst/>
          </a:prstGeom>
        </p:spPr>
      </p:pic>
      <p:sp>
        <p:nvSpPr>
          <p:cNvPr id="4" name="Rectangle 3"/>
          <p:cNvSpPr/>
          <p:nvPr/>
        </p:nvSpPr>
        <p:spPr>
          <a:xfrm>
            <a:off x="8300701" y="5315681"/>
            <a:ext cx="355796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By: Carli Terrell (Orlando, Florida)</a:t>
            </a:r>
          </a:p>
        </p:txBody>
      </p:sp>
    </p:spTree>
    <p:extLst>
      <p:ext uri="{BB962C8B-B14F-4D97-AF65-F5344CB8AC3E}">
        <p14:creationId xmlns:p14="http://schemas.microsoft.com/office/powerpoint/2010/main" val="1994793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TCL_12e_ChOpener_08_00_L"/>
          <p:cNvPicPr>
            <a:picLocks noChangeAspect="1" noChangeArrowheads="1"/>
          </p:cNvPicPr>
          <p:nvPr/>
        </p:nvPicPr>
        <p:blipFill rotWithShape="1">
          <a:blip r:embed="rId3">
            <a:extLst>
              <a:ext uri="{28A0092B-C50C-407E-A947-70E740481C1C}">
                <a14:useLocalDpi xmlns:a14="http://schemas.microsoft.com/office/drawing/2010/main" val="0"/>
              </a:ext>
            </a:extLst>
          </a:blip>
          <a:srcRect t="18494"/>
          <a:stretch/>
        </p:blipFill>
        <p:spPr bwMode="auto">
          <a:xfrm>
            <a:off x="446533" y="623152"/>
            <a:ext cx="11298933" cy="4895654"/>
          </a:xfrm>
          <a:prstGeom prst="rect">
            <a:avLst/>
          </a:prstGeom>
          <a:ln>
            <a:noFill/>
          </a:ln>
          <a:effectLst>
            <a:softEdge rad="112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5" name="Title 1">
            <a:extLst>
              <a:ext uri="{FF2B5EF4-FFF2-40B4-BE49-F238E27FC236}">
                <a16:creationId xmlns:a16="http://schemas.microsoft.com/office/drawing/2014/main" id="{297AFAE0-D279-4907-9932-A31A843FC999}"/>
              </a:ext>
            </a:extLst>
          </p:cNvPr>
          <p:cNvSpPr txBox="1">
            <a:spLocks/>
          </p:cNvSpPr>
          <p:nvPr/>
        </p:nvSpPr>
        <p:spPr>
          <a:xfrm>
            <a:off x="751918" y="4705549"/>
            <a:ext cx="10688162" cy="1475013"/>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dirty="0">
                <a:latin typeface="Cambria" panose="02040503050406030204" pitchFamily="18" charset="0"/>
              </a:rPr>
              <a:t>Unit 4 – political organization of space</a:t>
            </a:r>
          </a:p>
        </p:txBody>
      </p:sp>
      <p:sp>
        <p:nvSpPr>
          <p:cNvPr id="16" name="Rectangle 15"/>
          <p:cNvSpPr/>
          <p:nvPr/>
        </p:nvSpPr>
        <p:spPr>
          <a:xfrm>
            <a:off x="1144136" y="6180562"/>
            <a:ext cx="9903725" cy="646331"/>
          </a:xfrm>
          <a:prstGeom prst="rect">
            <a:avLst/>
          </a:prstGeom>
        </p:spPr>
        <p:txBody>
          <a:bodyPr wrap="square">
            <a:spAutoFit/>
          </a:bodyPr>
          <a:lstStyle/>
          <a:p>
            <a:pPr lvl="0" algn="ctr">
              <a:spcBef>
                <a:spcPct val="20000"/>
              </a:spcBef>
              <a:spcAft>
                <a:spcPts val="600"/>
              </a:spcAft>
              <a:buClr>
                <a:srgbClr val="8CB64A"/>
              </a:buClr>
              <a:buSzPct val="92000"/>
            </a:pPr>
            <a:r>
              <a:rPr lang="en-US" sz="3600" cap="all" dirty="0" err="1" smtClean="0">
                <a:solidFill>
                  <a:srgbClr val="FF6600"/>
                </a:solidFill>
                <a:latin typeface="Cambria" panose="02040503050406030204" pitchFamily="18" charset="0"/>
              </a:rPr>
              <a:t>Ch</a:t>
            </a:r>
            <a:r>
              <a:rPr lang="en-US" sz="3600" cap="all" dirty="0" smtClean="0">
                <a:solidFill>
                  <a:srgbClr val="FF6600"/>
                </a:solidFill>
                <a:latin typeface="Cambria" panose="02040503050406030204" pitchFamily="18" charset="0"/>
              </a:rPr>
              <a:t> </a:t>
            </a:r>
            <a:r>
              <a:rPr lang="en-US" sz="3600" cap="all" dirty="0">
                <a:solidFill>
                  <a:srgbClr val="FF6600"/>
                </a:solidFill>
                <a:latin typeface="Cambria" panose="02040503050406030204" pitchFamily="18" charset="0"/>
              </a:rPr>
              <a:t>10: Territory, Power, and Boundaries</a:t>
            </a:r>
          </a:p>
        </p:txBody>
      </p:sp>
    </p:spTree>
    <p:extLst>
      <p:ext uri="{BB962C8B-B14F-4D97-AF65-F5344CB8AC3E}">
        <p14:creationId xmlns:p14="http://schemas.microsoft.com/office/powerpoint/2010/main" val="435922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white"/>
                </a:solidFill>
                <a:latin typeface="Cambria" panose="02040503050406030204"/>
              </a:rPr>
              <a:t>Enduring Understanding (</a:t>
            </a:r>
            <a:r>
              <a:rPr lang="en-US" sz="4400" dirty="0" smtClean="0">
                <a:solidFill>
                  <a:prstClr val="white"/>
                </a:solidFill>
                <a:latin typeface="Cambria" panose="02040503050406030204"/>
              </a:rPr>
              <a:t>4.B)</a:t>
            </a:r>
            <a:endParaRPr lang="en-US" dirty="0"/>
          </a:p>
        </p:txBody>
      </p:sp>
      <p:sp>
        <p:nvSpPr>
          <p:cNvPr id="6" name="Content Placeholder 2">
            <a:extLst>
              <a:ext uri="{FF2B5EF4-FFF2-40B4-BE49-F238E27FC236}">
                <a16:creationId xmlns:a16="http://schemas.microsoft.com/office/drawing/2014/main" id="{7D656ECC-9496-488F-BC2C-E6416E6FE203}"/>
              </a:ext>
            </a:extLst>
          </p:cNvPr>
          <p:cNvSpPr txBox="1">
            <a:spLocks/>
          </p:cNvSpPr>
          <p:nvPr/>
        </p:nvSpPr>
        <p:spPr>
          <a:xfrm>
            <a:off x="581194" y="2095417"/>
            <a:ext cx="10763082" cy="3974341"/>
          </a:xfrm>
          <a:prstGeom prst="rect">
            <a:avLst/>
          </a:prstGeom>
        </p:spPr>
        <p:txBody>
          <a:bodyPr vert="horz" lIns="91440" tIns="45720" rIns="91440" bIns="45720" rtlCol="0" anchor="t">
            <a:normAutofit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marR="0" lvl="0" indent="0" algn="just" defTabSz="457200" rtl="0" eaLnBrk="1" fontAlgn="auto" latinLnBrk="0" hangingPunct="1">
              <a:lnSpc>
                <a:spcPct val="100000"/>
              </a:lnSpc>
              <a:spcBef>
                <a:spcPct val="20000"/>
              </a:spcBef>
              <a:spcAft>
                <a:spcPts val="600"/>
              </a:spcAft>
              <a:buClr>
                <a:srgbClr val="629DD1"/>
              </a:buClr>
              <a:buSzPct val="92000"/>
              <a:buFont typeface="Wingdings 2" panose="05020102010507070707" pitchFamily="18" charset="2"/>
              <a:buNone/>
              <a:tabLst/>
              <a:defRPr/>
            </a:pPr>
            <a:r>
              <a:rPr kumimoji="0" lang="en-US" sz="3600" b="0" i="0" u="none" strike="noStrike" kern="1200" cap="none" spc="0" normalizeH="0" baseline="0" noProof="0" dirty="0">
                <a:ln>
                  <a:noFill/>
                </a:ln>
                <a:solidFill>
                  <a:sysClr val="windowText" lastClr="000000"/>
                </a:solidFill>
                <a:effectLst/>
                <a:uLnTx/>
                <a:uFillTx/>
                <a:latin typeface="Cambria" panose="02040503050406030204"/>
                <a:ea typeface="+mn-ea"/>
                <a:cs typeface="+mn-cs"/>
              </a:rPr>
              <a:t>By the end of this section, you will </a:t>
            </a:r>
            <a:r>
              <a:rPr kumimoji="0" lang="en-US" sz="3600" b="0" i="1" u="none" strike="noStrike" kern="1200" cap="none" spc="0" normalizeH="0" baseline="0" noProof="0" dirty="0">
                <a:ln>
                  <a:noFill/>
                </a:ln>
                <a:solidFill>
                  <a:sysClr val="windowText" lastClr="000000"/>
                </a:solidFill>
                <a:effectLst/>
                <a:uLnTx/>
                <a:uFillTx/>
                <a:latin typeface="Cambria" panose="02040503050406030204"/>
                <a:ea typeface="+mn-ea"/>
                <a:cs typeface="+mn-cs"/>
              </a:rPr>
              <a:t>understand</a:t>
            </a:r>
            <a:r>
              <a:rPr kumimoji="0" lang="en-US" sz="3600" b="0" i="0" u="none" strike="noStrike" kern="1200" cap="none" spc="0" normalizeH="0" baseline="0" noProof="0" dirty="0">
                <a:ln>
                  <a:noFill/>
                </a:ln>
                <a:solidFill>
                  <a:sysClr val="windowText" lastClr="000000"/>
                </a:solidFill>
                <a:effectLst/>
                <a:uLnTx/>
                <a:uFillTx/>
                <a:latin typeface="Cambria" panose="02040503050406030204"/>
                <a:ea typeface="+mn-ea"/>
                <a:cs typeface="+mn-cs"/>
              </a:rPr>
              <a:t> that </a:t>
            </a:r>
            <a:r>
              <a:rPr kumimoji="0" lang="en-US" sz="3600" b="1"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spatial political patterns reflect ideas of territoriality and power at a variety of scales.</a:t>
            </a:r>
          </a:p>
          <a:p>
            <a:pPr marL="900000" marR="0" lvl="2" indent="-270000" algn="just" defTabSz="457200" rtl="0" eaLnBrk="1" fontAlgn="auto" latinLnBrk="0" hangingPunct="1">
              <a:lnSpc>
                <a:spcPct val="100000"/>
              </a:lnSpc>
              <a:spcBef>
                <a:spcPct val="20000"/>
              </a:spcBef>
              <a:spcAft>
                <a:spcPts val="600"/>
              </a:spcAft>
              <a:buClr>
                <a:srgbClr val="629DD1"/>
              </a:buClr>
              <a:buSzPct val="92000"/>
              <a:buFont typeface="Wingdings 2" panose="05020102010507070707" pitchFamily="18" charset="2"/>
              <a:buChar char=""/>
              <a:tabLst/>
              <a:defRPr/>
            </a:pPr>
            <a:r>
              <a:rPr kumimoji="0" lang="en-US" sz="3200" b="1"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Territoriality: </a:t>
            </a:r>
            <a:r>
              <a:rPr kumimoji="0" lang="en-US" sz="3200" b="0" i="0" u="none" strike="noStrike" kern="1200" cap="none" spc="0" normalizeH="0" baseline="0" noProof="0" dirty="0" smtClean="0">
                <a:ln>
                  <a:noFill/>
                </a:ln>
                <a:solidFill>
                  <a:srgbClr val="903163"/>
                </a:solidFill>
                <a:effectLst/>
                <a:uLnTx/>
                <a:uFillTx/>
                <a:latin typeface="Cambria" panose="02040503050406030204"/>
                <a:ea typeface="+mn-ea"/>
                <a:cs typeface="+mn-cs"/>
              </a:rPr>
              <a:t>connection</a:t>
            </a:r>
            <a:r>
              <a:rPr kumimoji="0" lang="en-US" sz="3200" b="0"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 of people, culture, and their economic system to the </a:t>
            </a:r>
            <a:r>
              <a:rPr kumimoji="0" lang="en-US" sz="3200" b="0" i="0" u="sng" strike="noStrike" kern="1200" cap="none" spc="0" normalizeH="0" baseline="0" noProof="0" dirty="0" smtClean="0">
                <a:ln>
                  <a:noFill/>
                </a:ln>
                <a:solidFill>
                  <a:srgbClr val="FF0000"/>
                </a:solidFill>
                <a:effectLst/>
                <a:uLnTx/>
                <a:uFillTx/>
                <a:latin typeface="Cambria" panose="02040503050406030204"/>
                <a:ea typeface="+mn-ea"/>
                <a:cs typeface="+mn-cs"/>
              </a:rPr>
              <a:t>land</a:t>
            </a:r>
            <a:r>
              <a:rPr kumimoji="0" lang="en-US" sz="3200" b="0"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a:t>
            </a:r>
          </a:p>
          <a:p>
            <a:pPr marL="900000" marR="0" lvl="2" indent="-270000" algn="just" defTabSz="457200" rtl="0" eaLnBrk="1" fontAlgn="auto" latinLnBrk="0" hangingPunct="1">
              <a:lnSpc>
                <a:spcPct val="100000"/>
              </a:lnSpc>
              <a:spcBef>
                <a:spcPct val="20000"/>
              </a:spcBef>
              <a:spcAft>
                <a:spcPts val="600"/>
              </a:spcAft>
              <a:buClr>
                <a:srgbClr val="629DD1"/>
              </a:buClr>
              <a:buSzPct val="92000"/>
              <a:buFont typeface="Wingdings 2" panose="05020102010507070707" pitchFamily="18" charset="2"/>
              <a:buChar char=""/>
              <a:tabLst/>
              <a:defRPr/>
            </a:pPr>
            <a:r>
              <a:rPr kumimoji="0" lang="en-US" sz="3200" b="1"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Power: </a:t>
            </a:r>
            <a:r>
              <a:rPr kumimoji="0" lang="en-US" sz="3200" b="0"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geographic </a:t>
            </a:r>
            <a:r>
              <a:rPr kumimoji="0" lang="en-US" sz="3200" b="0" i="0" u="none" strike="noStrike" kern="1200" cap="none" spc="0" normalizeH="0" baseline="0" noProof="0" dirty="0" smtClean="0">
                <a:ln>
                  <a:noFill/>
                </a:ln>
                <a:solidFill>
                  <a:srgbClr val="903163"/>
                </a:solidFill>
                <a:effectLst/>
                <a:uLnTx/>
                <a:uFillTx/>
                <a:latin typeface="Cambria" panose="02040503050406030204"/>
                <a:ea typeface="+mn-ea"/>
                <a:cs typeface="+mn-cs"/>
              </a:rPr>
              <a:t>control</a:t>
            </a:r>
            <a:r>
              <a:rPr kumimoji="0" lang="en-US" sz="3200" b="0"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 over people, land, and resources.</a:t>
            </a:r>
            <a:endParaRPr kumimoji="0" lang="en-US" sz="3200" b="0" i="0" u="none" strike="noStrike" kern="1200" cap="none" spc="0" normalizeH="0" baseline="0" noProof="0" dirty="0">
              <a:ln>
                <a:noFill/>
              </a:ln>
              <a:solidFill>
                <a:sysClr val="windowText" lastClr="000000"/>
              </a:solidFill>
              <a:effectLst/>
              <a:uLnTx/>
              <a:uFillTx/>
              <a:latin typeface="Cambria" panose="02040503050406030204"/>
              <a:ea typeface="+mn-ea"/>
              <a:cs typeface="+mn-cs"/>
            </a:endParaRPr>
          </a:p>
        </p:txBody>
      </p:sp>
    </p:spTree>
    <p:extLst>
      <p:ext uri="{BB962C8B-B14F-4D97-AF65-F5344CB8AC3E}">
        <p14:creationId xmlns:p14="http://schemas.microsoft.com/office/powerpoint/2010/main" val="3997049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white"/>
                </a:solidFill>
                <a:latin typeface="Cambria" panose="02040503050406030204"/>
              </a:rPr>
              <a:t>Learning objective </a:t>
            </a:r>
            <a:r>
              <a:rPr lang="en-US" sz="4400" dirty="0" smtClean="0">
                <a:solidFill>
                  <a:prstClr val="white"/>
                </a:solidFill>
                <a:latin typeface="Cambria" panose="02040503050406030204"/>
              </a:rPr>
              <a:t>(4.B.5)</a:t>
            </a:r>
            <a:endParaRPr lang="en-US" dirty="0"/>
          </a:p>
        </p:txBody>
      </p:sp>
      <p:sp>
        <p:nvSpPr>
          <p:cNvPr id="4" name="Content Placeholder 2">
            <a:extLst>
              <a:ext uri="{FF2B5EF4-FFF2-40B4-BE49-F238E27FC236}">
                <a16:creationId xmlns:a16="http://schemas.microsoft.com/office/drawing/2014/main" id="{7D656ECC-9496-488F-BC2C-E6416E6FE203}"/>
              </a:ext>
            </a:extLst>
          </p:cNvPr>
          <p:cNvSpPr txBox="1">
            <a:spLocks/>
          </p:cNvSpPr>
          <p:nvPr/>
        </p:nvSpPr>
        <p:spPr>
          <a:xfrm>
            <a:off x="581192" y="1977076"/>
            <a:ext cx="11029616" cy="4402942"/>
          </a:xfrm>
          <a:prstGeom prst="rect">
            <a:avLst/>
          </a:prstGeom>
        </p:spPr>
        <p:txBody>
          <a:bodyPr vert="horz" lIns="91440" tIns="45720" rIns="91440" bIns="45720" rtlCol="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marR="0" lvl="0" indent="0" algn="just" defTabSz="457200" rtl="0" eaLnBrk="1" fontAlgn="auto" latinLnBrk="0" hangingPunct="1">
              <a:lnSpc>
                <a:spcPct val="100000"/>
              </a:lnSpc>
              <a:spcBef>
                <a:spcPct val="20000"/>
              </a:spcBef>
              <a:spcAft>
                <a:spcPts val="600"/>
              </a:spcAft>
              <a:buClr>
                <a:srgbClr val="629DD1"/>
              </a:buClr>
              <a:buSzPct val="92000"/>
              <a:buFont typeface="Wingdings 2" panose="05020102010507070707" pitchFamily="18" charset="2"/>
              <a:buNone/>
              <a:tabLst/>
              <a:defRPr/>
            </a:pPr>
            <a:r>
              <a:rPr kumimoji="0" lang="en-US" sz="3200" b="0" i="0" u="none" strike="noStrike" kern="1200" cap="none" spc="0" normalizeH="0" baseline="0" noProof="0" dirty="0">
                <a:ln>
                  <a:noFill/>
                </a:ln>
                <a:solidFill>
                  <a:sysClr val="windowText" lastClr="000000"/>
                </a:solidFill>
                <a:effectLst/>
                <a:uLnTx/>
                <a:uFillTx/>
                <a:latin typeface="Cambria" panose="02040503050406030204"/>
                <a:ea typeface="+mn-ea"/>
                <a:cs typeface="+mn-cs"/>
              </a:rPr>
              <a:t>By the end of this section, you will </a:t>
            </a:r>
            <a:r>
              <a:rPr kumimoji="0" lang="en-US" sz="3200" b="0" i="1" u="none" strike="noStrike" kern="1200" cap="none" spc="0" normalizeH="0" baseline="0" noProof="0" dirty="0">
                <a:ln>
                  <a:noFill/>
                </a:ln>
                <a:solidFill>
                  <a:sysClr val="windowText" lastClr="000000"/>
                </a:solidFill>
                <a:effectLst/>
                <a:uLnTx/>
                <a:uFillTx/>
                <a:latin typeface="Cambria" panose="02040503050406030204"/>
                <a:ea typeface="+mn-ea"/>
                <a:cs typeface="+mn-cs"/>
              </a:rPr>
              <a:t>be able to </a:t>
            </a:r>
            <a:r>
              <a:rPr kumimoji="0" lang="en-US" sz="3200" b="1"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describe patterns of local and metropolitan governance.</a:t>
            </a:r>
            <a:endParaRPr kumimoji="0" lang="en-US" sz="3200" b="1" i="0" u="none" strike="noStrike" kern="1200" cap="none" spc="0" normalizeH="0" baseline="0" noProof="0" dirty="0">
              <a:ln>
                <a:noFill/>
              </a:ln>
              <a:solidFill>
                <a:sysClr val="windowText" lastClr="000000"/>
              </a:solidFill>
              <a:effectLst/>
              <a:uLnTx/>
              <a:uFillTx/>
              <a:latin typeface="Cambria" panose="02040503050406030204"/>
              <a:ea typeface="+mn-ea"/>
              <a:cs typeface="+mn-cs"/>
            </a:endParaRPr>
          </a:p>
          <a:p>
            <a:pPr marL="838350" marR="0" lvl="1" indent="-514350" algn="just" defTabSz="457200" rtl="0" eaLnBrk="1" fontAlgn="auto" latinLnBrk="0" hangingPunct="1">
              <a:lnSpc>
                <a:spcPct val="100000"/>
              </a:lnSpc>
              <a:spcBef>
                <a:spcPct val="20000"/>
              </a:spcBef>
              <a:spcAft>
                <a:spcPts val="600"/>
              </a:spcAft>
              <a:buClr>
                <a:schemeClr val="accent3"/>
              </a:buClr>
              <a:buSzPct val="92000"/>
              <a:buFont typeface="+mj-lt"/>
              <a:buAutoNum type="alphaLcPeriod"/>
              <a:tabLst/>
              <a:defRPr/>
            </a:pPr>
            <a:r>
              <a:rPr kumimoji="0" lang="en-US" sz="3200" b="0" i="0" u="none" strike="noStrike" kern="1200" cap="none" spc="0" normalizeH="0" baseline="0" noProof="0" dirty="0" smtClean="0">
                <a:ln>
                  <a:noFill/>
                </a:ln>
                <a:solidFill>
                  <a:sysClr val="windowText" lastClr="000000"/>
                </a:solidFill>
                <a:effectLst/>
                <a:uLnTx/>
                <a:uFillTx/>
                <a:latin typeface="Cambria" panose="02040503050406030204"/>
                <a:ea typeface="+mn-ea"/>
                <a:cs typeface="+mn-cs"/>
              </a:rPr>
              <a:t>Students will know</a:t>
            </a:r>
            <a:r>
              <a:rPr kumimoji="0" lang="en-US" sz="3200" b="0" i="0" u="none" strike="noStrike" kern="1200" cap="none" spc="0" normalizeH="0" noProof="0" dirty="0" smtClean="0">
                <a:ln>
                  <a:noFill/>
                </a:ln>
                <a:solidFill>
                  <a:sysClr val="windowText" lastClr="000000"/>
                </a:solidFill>
                <a:effectLst/>
                <a:uLnTx/>
                <a:uFillTx/>
                <a:latin typeface="Cambria" panose="02040503050406030204"/>
                <a:ea typeface="+mn-ea"/>
                <a:cs typeface="+mn-cs"/>
              </a:rPr>
              <a:t> that local and metropolitan forms of governance (e.g., municipalities, school districts, planning commissions) are subnational political units that have varying degrees of local control.</a:t>
            </a:r>
            <a:endParaRPr kumimoji="0" lang="en-US" sz="3200" b="0" i="0" u="none" strike="noStrike" kern="1200" cap="none" spc="0" normalizeH="0" noProof="0" dirty="0" smtClean="0">
              <a:ln>
                <a:noFill/>
              </a:ln>
              <a:solidFill>
                <a:schemeClr val="bg1">
                  <a:lumMod val="85000"/>
                </a:schemeClr>
              </a:solidFill>
              <a:effectLst/>
              <a:uLnTx/>
              <a:uFillTx/>
              <a:latin typeface="Cambria" panose="02040503050406030204"/>
            </a:endParaRPr>
          </a:p>
        </p:txBody>
      </p:sp>
    </p:spTree>
    <p:extLst>
      <p:ext uri="{BB962C8B-B14F-4D97-AF65-F5344CB8AC3E}">
        <p14:creationId xmlns:p14="http://schemas.microsoft.com/office/powerpoint/2010/main" val="3803993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5640" y="1793074"/>
            <a:ext cx="11223255" cy="4708981"/>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US" sz="2500" dirty="0" smtClean="0">
                <a:latin typeface="Cambria" panose="02040503050406030204" pitchFamily="18" charset="0"/>
              </a:rPr>
              <a:t>Most people in the world are under the rule of overlapping levels of government.</a:t>
            </a:r>
          </a:p>
          <a:p>
            <a:pPr marL="1371600" lvl="2" indent="-457200" algn="just">
              <a:lnSpc>
                <a:spcPct val="150000"/>
              </a:lnSpc>
              <a:buFont typeface="Arial" panose="020B0604020202020204" pitchFamily="34" charset="0"/>
              <a:buChar char="•"/>
            </a:pPr>
            <a:r>
              <a:rPr lang="en-US" sz="2500" dirty="0" smtClean="0">
                <a:latin typeface="Cambria" panose="02040503050406030204" pitchFamily="18" charset="0"/>
              </a:rPr>
              <a:t>Example: the United States has one federal government, over 50 state, commonwealth, and territorial governments, and over 87,000 local governments (roughly 3,000 counties, 20,000 cities, 13,000 school districts, and 35,000 special purpose districts such as police districts).</a:t>
            </a:r>
          </a:p>
          <a:p>
            <a:pPr marL="914400" lvl="1" indent="-457200" algn="just">
              <a:lnSpc>
                <a:spcPct val="150000"/>
              </a:lnSpc>
              <a:buFont typeface="Arial" panose="020B0604020202020204" pitchFamily="34" charset="0"/>
              <a:buChar char="•"/>
            </a:pPr>
            <a:r>
              <a:rPr lang="en-US" sz="2500" dirty="0" smtClean="0">
                <a:latin typeface="Cambria" panose="02040503050406030204" pitchFamily="18" charset="0"/>
              </a:rPr>
              <a:t>Sometimes, to increase the tax base, a city may </a:t>
            </a:r>
            <a:r>
              <a:rPr lang="en-US" sz="2500" b="1" dirty="0" smtClean="0">
                <a:latin typeface="Cambria" panose="02040503050406030204" pitchFamily="18" charset="0"/>
              </a:rPr>
              <a:t>annex</a:t>
            </a:r>
            <a:r>
              <a:rPr lang="en-US" sz="2500" dirty="0" smtClean="0">
                <a:latin typeface="Cambria" panose="02040503050406030204" pitchFamily="18" charset="0"/>
              </a:rPr>
              <a:t>, or legally add outlying territory to </a:t>
            </a:r>
            <a:r>
              <a:rPr lang="en-US" sz="2500" smtClean="0">
                <a:latin typeface="Cambria" panose="02040503050406030204" pitchFamily="18" charset="0"/>
              </a:rPr>
              <a:t>its domain.</a:t>
            </a:r>
            <a:endParaRPr lang="en-US" sz="2500" dirty="0" smtClean="0">
              <a:latin typeface="Cambria" panose="02040503050406030204" pitchFamily="18" charset="0"/>
            </a:endParaRPr>
          </a:p>
        </p:txBody>
      </p:sp>
      <p:sp>
        <p:nvSpPr>
          <p:cNvPr id="7" name="Title 1">
            <a:extLst>
              <a:ext uri="{FF2B5EF4-FFF2-40B4-BE49-F238E27FC236}">
                <a16:creationId xmlns:a16="http://schemas.microsoft.com/office/drawing/2014/main" id="{AD978E2B-ACF9-49E9-8D51-1C7003C32B77}"/>
              </a:ext>
            </a:extLst>
          </p:cNvPr>
          <p:cNvSpPr>
            <a:spLocks noGrp="1"/>
          </p:cNvSpPr>
          <p:nvPr>
            <p:ph type="title"/>
          </p:nvPr>
        </p:nvSpPr>
        <p:spPr>
          <a:xfrm>
            <a:off x="581192" y="702156"/>
            <a:ext cx="11029616" cy="1013800"/>
          </a:xfrm>
        </p:spPr>
        <p:txBody>
          <a:bodyPr>
            <a:normAutofit/>
          </a:bodyPr>
          <a:lstStyle/>
          <a:p>
            <a:r>
              <a:rPr lang="en-US" sz="3400" dirty="0" smtClean="0">
                <a:solidFill>
                  <a:prstClr val="white"/>
                </a:solidFill>
                <a:latin typeface="Cambria" panose="02040503050406030204"/>
              </a:rPr>
              <a:t>Patterns of Local &amp; Metropolitan Governance</a:t>
            </a:r>
            <a:endParaRPr lang="en-US" sz="3400" dirty="0"/>
          </a:p>
        </p:txBody>
      </p:sp>
    </p:spTree>
    <p:extLst>
      <p:ext uri="{BB962C8B-B14F-4D97-AF65-F5344CB8AC3E}">
        <p14:creationId xmlns:p14="http://schemas.microsoft.com/office/powerpoint/2010/main" val="2369303439"/>
      </p:ext>
    </p:extLst>
  </p:cSld>
  <p:clrMapOvr>
    <a:masterClrMapping/>
  </p:clrMapOvr>
</p:sld>
</file>

<file path=ppt/theme/theme1.xml><?xml version="1.0" encoding="utf-8"?>
<a:theme xmlns:a="http://schemas.openxmlformats.org/drawingml/2006/main" name="4_Dividen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1289</TotalTime>
  <Words>274</Words>
  <Application>Microsoft Office PowerPoint</Application>
  <PresentationFormat>Widescreen</PresentationFormat>
  <Paragraphs>19</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Cambria</vt:lpstr>
      <vt:lpstr>Gill Sans MT</vt:lpstr>
      <vt:lpstr>Wingdings 2</vt:lpstr>
      <vt:lpstr>4_Dividend</vt:lpstr>
      <vt:lpstr>PowerPoint Presentation</vt:lpstr>
      <vt:lpstr>PowerPoint Presentation</vt:lpstr>
      <vt:lpstr>Enduring Understanding (4.B)</vt:lpstr>
      <vt:lpstr>Learning objective (4.B.5)</vt:lpstr>
      <vt:lpstr>Patterns of Local &amp; Metropolitan Governance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Carli Terrell</dc:creator>
  <cp:lastModifiedBy>Welch, Brian</cp:lastModifiedBy>
  <cp:revision>53</cp:revision>
  <dcterms:created xsi:type="dcterms:W3CDTF">2018-11-23T15:10:48Z</dcterms:created>
  <dcterms:modified xsi:type="dcterms:W3CDTF">2018-12-11T13:22:37Z</dcterms:modified>
</cp:coreProperties>
</file>