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45"/>
  </p:notesMasterIdLst>
  <p:handoutMasterIdLst>
    <p:handoutMasterId r:id="rId46"/>
  </p:handoutMasterIdLst>
  <p:sldIdLst>
    <p:sldId id="287" r:id="rId5"/>
    <p:sldId id="289" r:id="rId6"/>
    <p:sldId id="448" r:id="rId7"/>
    <p:sldId id="437" r:id="rId8"/>
    <p:sldId id="414" r:id="rId9"/>
    <p:sldId id="256" r:id="rId10"/>
    <p:sldId id="426" r:id="rId11"/>
    <p:sldId id="388" r:id="rId12"/>
    <p:sldId id="288" r:id="rId13"/>
    <p:sldId id="438" r:id="rId14"/>
    <p:sldId id="390" r:id="rId15"/>
    <p:sldId id="376" r:id="rId16"/>
    <p:sldId id="449" r:id="rId17"/>
    <p:sldId id="446" r:id="rId18"/>
    <p:sldId id="440" r:id="rId19"/>
    <p:sldId id="450" r:id="rId20"/>
    <p:sldId id="394" r:id="rId21"/>
    <p:sldId id="357" r:id="rId22"/>
    <p:sldId id="442" r:id="rId23"/>
    <p:sldId id="441" r:id="rId24"/>
    <p:sldId id="447" r:id="rId25"/>
    <p:sldId id="310" r:id="rId26"/>
    <p:sldId id="290" r:id="rId27"/>
    <p:sldId id="443" r:id="rId28"/>
    <p:sldId id="362" r:id="rId29"/>
    <p:sldId id="369" r:id="rId30"/>
    <p:sldId id="368" r:id="rId31"/>
    <p:sldId id="428" r:id="rId32"/>
    <p:sldId id="371" r:id="rId33"/>
    <p:sldId id="383" r:id="rId34"/>
    <p:sldId id="372" r:id="rId35"/>
    <p:sldId id="374" r:id="rId36"/>
    <p:sldId id="430" r:id="rId37"/>
    <p:sldId id="432" r:id="rId38"/>
    <p:sldId id="445" r:id="rId39"/>
    <p:sldId id="433" r:id="rId40"/>
    <p:sldId id="434" r:id="rId41"/>
    <p:sldId id="435" r:id="rId42"/>
    <p:sldId id="436" r:id="rId43"/>
    <p:sldId id="343" r:id="rId4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0099FF"/>
    <a:srgbClr val="9966FF"/>
    <a:srgbClr val="009900"/>
    <a:srgbClr val="66CCFF"/>
    <a:srgbClr val="FFFF99"/>
    <a:srgbClr val="00B0F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0" autoAdjust="0"/>
    <p:restoredTop sz="94151" autoAdjust="0"/>
  </p:normalViewPr>
  <p:slideViewPr>
    <p:cSldViewPr>
      <p:cViewPr varScale="1">
        <p:scale>
          <a:sx n="71" d="100"/>
          <a:sy n="71" d="100"/>
        </p:scale>
        <p:origin x="93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bodyPr>
          <a:lstStyle>
            <a:lvl1pPr defTabSz="931863" eaLnBrk="1" hangingPunct="1">
              <a:defRPr sz="1200">
                <a:latin typeface="Times New Roman" pitchFamily="18" charset="0"/>
              </a:defRPr>
            </a:lvl1pPr>
          </a:lstStyle>
          <a:p>
            <a:pPr>
              <a:defRPr/>
            </a:pPr>
            <a:endParaRPr lang="en-US"/>
          </a:p>
        </p:txBody>
      </p:sp>
      <p:sp>
        <p:nvSpPr>
          <p:cNvPr id="4608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bodyPr>
          <a:lstStyle>
            <a:lvl1pPr algn="r" defTabSz="931863" eaLnBrk="1" hangingPunct="1">
              <a:defRPr sz="1200">
                <a:latin typeface="Times New Roman" pitchFamily="18" charset="0"/>
              </a:defRPr>
            </a:lvl1pPr>
          </a:lstStyle>
          <a:p>
            <a:pPr>
              <a:defRPr/>
            </a:pPr>
            <a:endParaRPr lang="en-US"/>
          </a:p>
        </p:txBody>
      </p:sp>
      <p:sp>
        <p:nvSpPr>
          <p:cNvPr id="4608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none" lIns="93177" tIns="46589" rIns="93177" bIns="46589" numCol="1" anchor="b" anchorCtr="0" compatLnSpc="1">
            <a:prstTxWarp prst="textNoShape">
              <a:avLst/>
            </a:prstTxWarp>
          </a:bodyPr>
          <a:lstStyle>
            <a:lvl1pPr defTabSz="931863" eaLnBrk="1" hangingPunct="1">
              <a:defRPr sz="1200">
                <a:latin typeface="Times New Roman" pitchFamily="18" charset="0"/>
              </a:defRPr>
            </a:lvl1pPr>
          </a:lstStyle>
          <a:p>
            <a:pPr>
              <a:defRPr/>
            </a:pPr>
            <a:endParaRPr lang="en-US"/>
          </a:p>
        </p:txBody>
      </p:sp>
      <p:sp>
        <p:nvSpPr>
          <p:cNvPr id="4608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none" lIns="93177" tIns="46589" rIns="93177" bIns="46589" numCol="1" anchor="b" anchorCtr="0" compatLnSpc="1">
            <a:prstTxWarp prst="textNoShape">
              <a:avLst/>
            </a:prstTxWarp>
          </a:bodyPr>
          <a:lstStyle>
            <a:lvl1pPr algn="r" defTabSz="931863" eaLnBrk="1" hangingPunct="1">
              <a:defRPr sz="1200">
                <a:latin typeface="Times New Roman" panose="02020603050405020304" pitchFamily="18" charset="0"/>
              </a:defRPr>
            </a:lvl1pPr>
          </a:lstStyle>
          <a:p>
            <a:pPr>
              <a:defRPr/>
            </a:pPr>
            <a:fld id="{FBDB91CE-4BB7-44A2-9EA9-A4FBCE7C3D7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733D8560-2995-4884-BBB6-C02C312CE6AF}" type="datetimeFigureOut">
              <a:rPr lang="en-US"/>
              <a:pPr>
                <a:defRPr/>
              </a:pPr>
              <a:t>10/2/2024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52D0E56-F3F5-4E64-861A-7021CCBA7A5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52D0E56-F3F5-4E64-861A-7021CCBA7A5C}" type="slidenum">
              <a:rPr lang="en-US" altLang="en-US" smtClean="0"/>
              <a:pPr>
                <a:defRPr/>
              </a:pPr>
              <a:t>4</a:t>
            </a:fld>
            <a:endParaRPr lang="en-US" altLang="en-US"/>
          </a:p>
        </p:txBody>
      </p:sp>
    </p:spTree>
    <p:extLst>
      <p:ext uri="{BB962C8B-B14F-4D97-AF65-F5344CB8AC3E}">
        <p14:creationId xmlns:p14="http://schemas.microsoft.com/office/powerpoint/2010/main" val="4069970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17702A2-384B-411F-9A6A-B4F789FEBE58}" type="slidenum">
              <a:rPr lang="en-US" altLang="en-US" smtClean="0"/>
              <a:pPr/>
              <a:t>27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227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8228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Date Placeholder 6"/>
          <p:cNvSpPr>
            <a:spLocks noGrp="1" noChangeArrowheads="1"/>
          </p:cNvSpPr>
          <p:nvPr>
            <p:ph type="dt" sz="quarter" idx="10"/>
          </p:nvPr>
        </p:nvSpPr>
        <p:spPr/>
        <p:txBody>
          <a:bodyPr/>
          <a:lstStyle>
            <a:lvl1pPr>
              <a:defRPr/>
            </a:lvl1pPr>
          </a:lstStyle>
          <a:p>
            <a:pPr>
              <a:defRPr/>
            </a:pPr>
            <a:endParaRPr lang="en-US"/>
          </a:p>
        </p:txBody>
      </p:sp>
      <p:sp>
        <p:nvSpPr>
          <p:cNvPr id="8" name="Footer Placeholder 7"/>
          <p:cNvSpPr>
            <a:spLocks noGrp="1" noChangeArrowheads="1"/>
          </p:cNvSpPr>
          <p:nvPr>
            <p:ph type="ftr" sz="quarter" idx="11"/>
          </p:nvPr>
        </p:nvSpPr>
        <p:spPr/>
        <p:txBody>
          <a:bodyPr/>
          <a:lstStyle>
            <a:lvl1pPr>
              <a:defRPr/>
            </a:lvl1pPr>
          </a:lstStyle>
          <a:p>
            <a:pPr>
              <a:defRPr/>
            </a:pPr>
            <a:endParaRPr lang="en-US"/>
          </a:p>
        </p:txBody>
      </p:sp>
      <p:sp>
        <p:nvSpPr>
          <p:cNvPr id="9" name="Slide Number Placeholder 8"/>
          <p:cNvSpPr>
            <a:spLocks noGrp="1" noChangeArrowheads="1"/>
          </p:cNvSpPr>
          <p:nvPr>
            <p:ph type="sldNum" sz="quarter" idx="12"/>
          </p:nvPr>
        </p:nvSpPr>
        <p:spPr/>
        <p:txBody>
          <a:bodyPr/>
          <a:lstStyle>
            <a:lvl1pPr>
              <a:defRPr/>
            </a:lvl1pPr>
          </a:lstStyle>
          <a:p>
            <a:pPr>
              <a:defRPr/>
            </a:pPr>
            <a:fld id="{7B34D49D-FED4-4FC0-9661-F40392D2BEA6}" type="slidenum">
              <a:rPr lang="en-US" altLang="en-US"/>
              <a:pPr>
                <a:defRPr/>
              </a:pPr>
              <a:t>‹#›</a:t>
            </a:fld>
            <a:endParaRPr lang="en-US" altLang="en-US"/>
          </a:p>
        </p:txBody>
      </p:sp>
    </p:spTree>
    <p:extLst>
      <p:ext uri="{BB962C8B-B14F-4D97-AF65-F5344CB8AC3E}">
        <p14:creationId xmlns:p14="http://schemas.microsoft.com/office/powerpoint/2010/main" val="391629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6CECE00-BC89-4293-9175-8B204E1A0F2C}" type="slidenum">
              <a:rPr lang="en-US" altLang="en-US"/>
              <a:pPr>
                <a:defRPr/>
              </a:pPr>
              <a:t>‹#›</a:t>
            </a:fld>
            <a:endParaRPr lang="en-US" altLang="en-US"/>
          </a:p>
        </p:txBody>
      </p:sp>
    </p:spTree>
    <p:extLst>
      <p:ext uri="{BB962C8B-B14F-4D97-AF65-F5344CB8AC3E}">
        <p14:creationId xmlns:p14="http://schemas.microsoft.com/office/powerpoint/2010/main" val="326185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AEC00E0-4DAC-43FA-ABBB-6456B2DAB353}" type="slidenum">
              <a:rPr lang="en-US" altLang="en-US"/>
              <a:pPr>
                <a:defRPr/>
              </a:pPr>
              <a:t>‹#›</a:t>
            </a:fld>
            <a:endParaRPr lang="en-US" altLang="en-US"/>
          </a:p>
        </p:txBody>
      </p:sp>
    </p:spTree>
    <p:extLst>
      <p:ext uri="{BB962C8B-B14F-4D97-AF65-F5344CB8AC3E}">
        <p14:creationId xmlns:p14="http://schemas.microsoft.com/office/powerpoint/2010/main" val="3446493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43F9144-17AF-414E-8D8C-38CF6D3C6773}" type="slidenum">
              <a:rPr lang="en-US" altLang="en-US"/>
              <a:pPr>
                <a:defRPr/>
              </a:pPr>
              <a:t>‹#›</a:t>
            </a:fld>
            <a:endParaRPr lang="en-US" altLang="en-US"/>
          </a:p>
        </p:txBody>
      </p:sp>
    </p:spTree>
    <p:extLst>
      <p:ext uri="{BB962C8B-B14F-4D97-AF65-F5344CB8AC3E}">
        <p14:creationId xmlns:p14="http://schemas.microsoft.com/office/powerpoint/2010/main" val="361594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52EE21C-B007-4309-BB5E-7F0C9D6B5943}" type="slidenum">
              <a:rPr lang="en-US" altLang="en-US"/>
              <a:pPr>
                <a:defRPr/>
              </a:pPr>
              <a:t>‹#›</a:t>
            </a:fld>
            <a:endParaRPr lang="en-US" altLang="en-US"/>
          </a:p>
        </p:txBody>
      </p:sp>
    </p:spTree>
    <p:extLst>
      <p:ext uri="{BB962C8B-B14F-4D97-AF65-F5344CB8AC3E}">
        <p14:creationId xmlns:p14="http://schemas.microsoft.com/office/powerpoint/2010/main" val="543178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9BEA0FE8-BD49-41CD-9281-156233647D50}" type="slidenum">
              <a:rPr lang="en-US" altLang="en-US"/>
              <a:pPr>
                <a:defRPr/>
              </a:pPr>
              <a:t>‹#›</a:t>
            </a:fld>
            <a:endParaRPr lang="en-US" altLang="en-US"/>
          </a:p>
        </p:txBody>
      </p:sp>
    </p:spTree>
    <p:extLst>
      <p:ext uri="{BB962C8B-B14F-4D97-AF65-F5344CB8AC3E}">
        <p14:creationId xmlns:p14="http://schemas.microsoft.com/office/powerpoint/2010/main" val="1699846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A371F7C-3D3C-4A02-8FA4-D56973068634}" type="slidenum">
              <a:rPr lang="en-US" altLang="en-US"/>
              <a:pPr>
                <a:defRPr/>
              </a:pPr>
              <a:t>‹#›</a:t>
            </a:fld>
            <a:endParaRPr lang="en-US" altLang="en-US"/>
          </a:p>
        </p:txBody>
      </p:sp>
    </p:spTree>
    <p:extLst>
      <p:ext uri="{BB962C8B-B14F-4D97-AF65-F5344CB8AC3E}">
        <p14:creationId xmlns:p14="http://schemas.microsoft.com/office/powerpoint/2010/main" val="307967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BF6850E4-3748-4E6B-8A92-B410E642E656}" type="slidenum">
              <a:rPr lang="en-US" altLang="en-US"/>
              <a:pPr>
                <a:defRPr/>
              </a:pPr>
              <a:t>‹#›</a:t>
            </a:fld>
            <a:endParaRPr lang="en-US" altLang="en-US"/>
          </a:p>
        </p:txBody>
      </p:sp>
    </p:spTree>
    <p:extLst>
      <p:ext uri="{BB962C8B-B14F-4D97-AF65-F5344CB8AC3E}">
        <p14:creationId xmlns:p14="http://schemas.microsoft.com/office/powerpoint/2010/main" val="110050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C19BB96D-5CEB-4E13-8D76-DA7DE8982F26}" type="slidenum">
              <a:rPr lang="en-US" altLang="en-US"/>
              <a:pPr>
                <a:defRPr/>
              </a:pPr>
              <a:t>‹#›</a:t>
            </a:fld>
            <a:endParaRPr lang="en-US" altLang="en-US"/>
          </a:p>
        </p:txBody>
      </p:sp>
    </p:spTree>
    <p:extLst>
      <p:ext uri="{BB962C8B-B14F-4D97-AF65-F5344CB8AC3E}">
        <p14:creationId xmlns:p14="http://schemas.microsoft.com/office/powerpoint/2010/main" val="122510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731AE3F6-6524-4FED-A4AF-9CD4FCFF5B02}" type="slidenum">
              <a:rPr lang="en-US" altLang="en-US"/>
              <a:pPr>
                <a:defRPr/>
              </a:pPr>
              <a:t>‹#›</a:t>
            </a:fld>
            <a:endParaRPr lang="en-US" altLang="en-US"/>
          </a:p>
        </p:txBody>
      </p:sp>
    </p:spTree>
    <p:extLst>
      <p:ext uri="{BB962C8B-B14F-4D97-AF65-F5344CB8AC3E}">
        <p14:creationId xmlns:p14="http://schemas.microsoft.com/office/powerpoint/2010/main" val="1245394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4149E3E-B18B-4BCC-A8FD-076A1BE36F63}" type="slidenum">
              <a:rPr lang="en-US" altLang="en-US"/>
              <a:pPr>
                <a:defRPr/>
              </a:pPr>
              <a:t>‹#›</a:t>
            </a:fld>
            <a:endParaRPr lang="en-US" altLang="en-US"/>
          </a:p>
        </p:txBody>
      </p:sp>
    </p:spTree>
    <p:extLst>
      <p:ext uri="{BB962C8B-B14F-4D97-AF65-F5344CB8AC3E}">
        <p14:creationId xmlns:p14="http://schemas.microsoft.com/office/powerpoint/2010/main" val="3294779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6B77809D-42C1-4FB2-8B04-5934B5840445}" type="slidenum">
              <a:rPr lang="en-US" altLang="en-US"/>
              <a:pPr>
                <a:defRPr/>
              </a:pPr>
              <a:t>‹#›</a:t>
            </a:fld>
            <a:endParaRPr lang="en-US" altLang="en-US"/>
          </a:p>
        </p:txBody>
      </p:sp>
    </p:spTree>
    <p:extLst>
      <p:ext uri="{BB962C8B-B14F-4D97-AF65-F5344CB8AC3E}">
        <p14:creationId xmlns:p14="http://schemas.microsoft.com/office/powerpoint/2010/main" val="218124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181251"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1253"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1254"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1255"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1812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181257"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4EEA5634-305F-47DD-9587-6A3C7858C58B}"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976" r:id="rId1"/>
    <p:sldLayoutId id="2147484965" r:id="rId2"/>
    <p:sldLayoutId id="2147484966" r:id="rId3"/>
    <p:sldLayoutId id="2147484967" r:id="rId4"/>
    <p:sldLayoutId id="2147484968" r:id="rId5"/>
    <p:sldLayoutId id="2147484969" r:id="rId6"/>
    <p:sldLayoutId id="2147484970" r:id="rId7"/>
    <p:sldLayoutId id="2147484971" r:id="rId8"/>
    <p:sldLayoutId id="2147484972" r:id="rId9"/>
    <p:sldLayoutId id="2147484973" r:id="rId10"/>
    <p:sldLayoutId id="2147484974" r:id="rId11"/>
    <p:sldLayoutId id="214748497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istserv12.leon.k12.fl.us/archives/chiles.html" TargetMode="External"/><Relationship Id="rId2" Type="http://schemas.openxmlformats.org/officeDocument/2006/relationships/hyperlink" Target="http://www.leonschools.net/chiles" TargetMode="Externa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areersourceflorida.com/"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bls.gov/ooh/" TargetMode="External"/><Relationship Id="rId7" Type="http://schemas.openxmlformats.org/officeDocument/2006/relationships/image" Target="../media/image10.jfif"/><Relationship Id="rId2" Type="http://schemas.openxmlformats.org/officeDocument/2006/relationships/hyperlink" Target="http://www.floridashines.org/"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bigfuture.collegeboard.org/" TargetMode="External"/><Relationship Id="rId4" Type="http://schemas.openxmlformats.org/officeDocument/2006/relationships/hyperlink" Target="https://nces.ed.gov/collegenavigator/" TargetMode="Externa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tcc.fl.edu/academics/transfer-services/aspire/" TargetMode="External"/><Relationship Id="rId2" Type="http://schemas.openxmlformats.org/officeDocument/2006/relationships/hyperlink" Target="https://student.wd12.myworkdaysite.com/tscfl/go_to_tsc"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mailto:Jovan.Mickens@tsc.fl.edu" TargetMode="External"/><Relationship Id="rId4" Type="http://schemas.openxmlformats.org/officeDocument/2006/relationships/hyperlink" Target="https://www.tsc.fl.edu/academics/transfer-services/ignit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flbog.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nam11.safelinks.protection.outlook.com/?url=https%3A%2F%2Fforms.office.com%2FPages%2FResponsePage.aspx%3Fid%3D2yopaSqnN0WqJNZ6b1ZCvGdZZPoPazROlHdYdq6kf5FUM0ZTMzRUQk03SEZZVURER0FQSUJPS1hKUS4u&amp;data=05%7C02%7Cmathisa%40leonschools.net%7Cae9d2034b920417e2c8208dcd99ff8a8%7C69292adba72a4537aa24d67a6f5642bc%7C0%7C0%7C638624528299283162%7CUnknown%7CTWFpbGZsb3d8eyJWIjoiMC4wLjAwMDAiLCJQIjoiV2luMzIiLCJBTiI6Ik1haWwiLCJXVCI6Mn0%3D%7C0%7C%7C%7C&amp;sdata=PsZTytaTkrNXOi83GHAE03Dn9YR8o6%2FOBIuxArgwwGc%3D&amp;reserved=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hyperlink" Target="http://www.collegeboard.com/"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loridastudentfinancialaidsg.org/SAPHome/SAPHome?url=home"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floridastudentfinancialaidsg.org/SAPHOME/SAPHOM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b.org/opportunity" TargetMode="External"/><Relationship Id="rId2" Type="http://schemas.openxmlformats.org/officeDocument/2006/relationships/hyperlink" Target="http://www.leonschools.net/chiles" TargetMode="Externa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hyperlink" Target="http://www.floridastudentfinancialaid.org/"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www.act.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collegeboard.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cltexam.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dmissions.fsu.ed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ufl.edu/admission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famu.edu/students/scholarships/index.php" TargetMode="External"/><Relationship Id="rId2" Type="http://schemas.openxmlformats.org/officeDocument/2006/relationships/hyperlink" Target="https://admissions.famu.edu/apply-now.php"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www.commonapp.org/" TargetMode="External"/><Relationship Id="rId2" Type="http://schemas.openxmlformats.org/officeDocument/2006/relationships/hyperlink" Target="http://www.admissions.ucf.edu/"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www.ucf.edu/financial-aid/types/scholarship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studentaid.gov/" TargetMode="External"/><Relationship Id="rId3" Type="http://schemas.openxmlformats.org/officeDocument/2006/relationships/hyperlink" Target="http://floridacollegeaccess.org/" TargetMode="External"/><Relationship Id="rId7" Type="http://schemas.openxmlformats.org/officeDocument/2006/relationships/hyperlink" Target="http://www.floridastudentfinancialaid.org/" TargetMode="External"/><Relationship Id="rId2" Type="http://schemas.openxmlformats.org/officeDocument/2006/relationships/hyperlink" Target="https://www.floridashines.org/" TargetMode="External"/><Relationship Id="rId1" Type="http://schemas.openxmlformats.org/officeDocument/2006/relationships/slideLayout" Target="../slideLayouts/slideLayout2.xml"/><Relationship Id="rId6" Type="http://schemas.openxmlformats.org/officeDocument/2006/relationships/hyperlink" Target="http://www.cltexam.com/" TargetMode="External"/><Relationship Id="rId5" Type="http://schemas.openxmlformats.org/officeDocument/2006/relationships/hyperlink" Target="http://www.actstudent.org/" TargetMode="External"/><Relationship Id="rId10" Type="http://schemas.openxmlformats.org/officeDocument/2006/relationships/hyperlink" Target="https://bigfuture.collegeboard.org/college-search/filters" TargetMode="External"/><Relationship Id="rId4" Type="http://schemas.openxmlformats.org/officeDocument/2006/relationships/hyperlink" Target="http://www.collegeboard.com/" TargetMode="External"/><Relationship Id="rId9" Type="http://schemas.openxmlformats.org/officeDocument/2006/relationships/hyperlink" Target="https://www.fastweb.com/"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ingeniusprep.com/blog/advice-for-parents-of-high-school-senior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leonschools.net/Domain/4496"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ivelytech.com/" TargetMode="External"/><Relationship Id="rId2" Type="http://schemas.openxmlformats.org/officeDocument/2006/relationships/hyperlink" Target="https://www.signupgenius.com/go/10C0F44A4A82BAAF9C52-51499371-asva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5"/>
          <p:cNvSpPr>
            <a:spLocks noGrp="1" noChangeArrowheads="1"/>
          </p:cNvSpPr>
          <p:nvPr>
            <p:ph type="title"/>
          </p:nvPr>
        </p:nvSpPr>
        <p:spPr/>
        <p:txBody>
          <a:bodyPr/>
          <a:lstStyle/>
          <a:p>
            <a:pPr eaLnBrk="1" hangingPunct="1">
              <a:defRPr/>
            </a:pPr>
            <a:r>
              <a:rPr lang="en-US" dirty="0"/>
              <a:t>Senior Parent Night</a:t>
            </a:r>
          </a:p>
        </p:txBody>
      </p:sp>
      <p:sp>
        <p:nvSpPr>
          <p:cNvPr id="76803" name="Rectangle 3"/>
          <p:cNvSpPr>
            <a:spLocks noGrp="1" noChangeArrowheads="1"/>
          </p:cNvSpPr>
          <p:nvPr>
            <p:ph type="body" sz="half" idx="1"/>
          </p:nvPr>
        </p:nvSpPr>
        <p:spPr>
          <a:xfrm>
            <a:off x="76200" y="1600200"/>
            <a:ext cx="4414838" cy="5029200"/>
          </a:xfrm>
        </p:spPr>
        <p:txBody>
          <a:bodyPr/>
          <a:lstStyle/>
          <a:p>
            <a:pPr algn="ctr" eaLnBrk="1" hangingPunct="1">
              <a:buFont typeface="Wingdings" panose="05000000000000000000" pitchFamily="2" charset="2"/>
              <a:buNone/>
              <a:defRPr/>
            </a:pPr>
            <a:r>
              <a:rPr lang="en-US" sz="3600" b="1" dirty="0">
                <a:latin typeface="Bodoni MT Black" pitchFamily="18" charset="0"/>
              </a:rPr>
              <a:t>SENIOR</a:t>
            </a:r>
          </a:p>
          <a:p>
            <a:pPr algn="ctr" eaLnBrk="1" hangingPunct="1">
              <a:buFont typeface="Wingdings" panose="05000000000000000000" pitchFamily="2" charset="2"/>
              <a:buNone/>
              <a:defRPr/>
            </a:pPr>
            <a:r>
              <a:rPr lang="en-US" sz="3600" b="1" dirty="0">
                <a:latin typeface="Bodoni MT Black" pitchFamily="18" charset="0"/>
              </a:rPr>
              <a:t>CLASS</a:t>
            </a:r>
          </a:p>
          <a:p>
            <a:pPr algn="ctr" eaLnBrk="1" hangingPunct="1">
              <a:buFont typeface="Wingdings" panose="05000000000000000000" pitchFamily="2" charset="2"/>
              <a:buNone/>
              <a:defRPr/>
            </a:pPr>
            <a:r>
              <a:rPr lang="en-US" sz="3600" b="1" dirty="0">
                <a:latin typeface="Bodoni MT Black" pitchFamily="18" charset="0"/>
              </a:rPr>
              <a:t>of </a:t>
            </a:r>
          </a:p>
          <a:p>
            <a:pPr algn="ctr" eaLnBrk="1" hangingPunct="1">
              <a:buFont typeface="Wingdings" panose="05000000000000000000" pitchFamily="2" charset="2"/>
              <a:buNone/>
              <a:defRPr/>
            </a:pPr>
            <a:r>
              <a:rPr lang="en-US" sz="3600" b="1" dirty="0">
                <a:latin typeface="Bodoni MT Black" pitchFamily="18" charset="0"/>
              </a:rPr>
              <a:t>2025</a:t>
            </a:r>
          </a:p>
          <a:p>
            <a:pPr algn="ctr" eaLnBrk="1" hangingPunct="1">
              <a:buFont typeface="Wingdings" panose="05000000000000000000" pitchFamily="2" charset="2"/>
              <a:buNone/>
              <a:defRPr/>
            </a:pPr>
            <a:r>
              <a:rPr lang="en-US" sz="2000" b="1" i="1" dirty="0">
                <a:latin typeface="Arial Narrow" panose="020B0606020202030204" pitchFamily="34" charset="0"/>
              </a:rPr>
              <a:t>Parents- Please sign up for listserv for very important announcements throughout the year.  </a:t>
            </a:r>
          </a:p>
          <a:p>
            <a:pPr algn="ctr" eaLnBrk="1" hangingPunct="1">
              <a:buFont typeface="Wingdings" panose="05000000000000000000" pitchFamily="2" charset="2"/>
              <a:buNone/>
              <a:defRPr/>
            </a:pPr>
            <a:r>
              <a:rPr lang="en-US" sz="2000" b="1" i="1" dirty="0">
                <a:latin typeface="Arial Narrow" panose="020B0606020202030204" pitchFamily="34" charset="0"/>
                <a:hlinkClick r:id="rId2"/>
              </a:rPr>
              <a:t>www.leonschools.net/chiles</a:t>
            </a:r>
            <a:r>
              <a:rPr lang="en-US" sz="2000" b="1" i="1" dirty="0">
                <a:latin typeface="Arial Narrow" panose="020B0606020202030204" pitchFamily="34" charset="0"/>
              </a:rPr>
              <a:t>  Click on Listserv   </a:t>
            </a:r>
          </a:p>
          <a:p>
            <a:pPr algn="ctr" eaLnBrk="1" hangingPunct="1">
              <a:buNone/>
              <a:defRPr/>
            </a:pPr>
            <a:r>
              <a:rPr lang="en-US" sz="2000" b="1" i="1" dirty="0">
                <a:latin typeface="Arial Narrow" panose="020B0606020202030204" pitchFamily="34" charset="0"/>
                <a:hlinkClick r:id="rId3"/>
              </a:rPr>
              <a:t>http://listserv12.leon.k12.fl.us/archives/chiles.html</a:t>
            </a:r>
            <a:r>
              <a:rPr lang="en-US" sz="2000" b="1" i="1" dirty="0">
                <a:latin typeface="Arial Narrow" panose="020B0606020202030204" pitchFamily="34" charset="0"/>
              </a:rPr>
              <a:t> </a:t>
            </a:r>
          </a:p>
        </p:txBody>
      </p:sp>
      <p:pic>
        <p:nvPicPr>
          <p:cNvPr id="5124" name="Picture 4" descr="zqbunsv0[1]"/>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4652963" y="1766888"/>
            <a:ext cx="4033837" cy="416242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9ED35-8982-4067-A786-7841BFF38250}"/>
              </a:ext>
            </a:extLst>
          </p:cNvPr>
          <p:cNvSpPr>
            <a:spLocks noGrp="1"/>
          </p:cNvSpPr>
          <p:nvPr>
            <p:ph type="title"/>
          </p:nvPr>
        </p:nvSpPr>
        <p:spPr>
          <a:xfrm>
            <a:off x="457200" y="274638"/>
            <a:ext cx="8229600" cy="868362"/>
          </a:xfrm>
        </p:spPr>
        <p:txBody>
          <a:bodyPr/>
          <a:lstStyle/>
          <a:p>
            <a:r>
              <a:rPr lang="en-US" dirty="0"/>
              <a:t>Exploring XELLO</a:t>
            </a:r>
          </a:p>
        </p:txBody>
      </p:sp>
      <p:pic>
        <p:nvPicPr>
          <p:cNvPr id="7" name="Content Placeholder 6">
            <a:extLst>
              <a:ext uri="{FF2B5EF4-FFF2-40B4-BE49-F238E27FC236}">
                <a16:creationId xmlns:a16="http://schemas.microsoft.com/office/drawing/2014/main" id="{48343151-CB58-431B-A3F4-66572ADDF9FD}"/>
              </a:ext>
            </a:extLst>
          </p:cNvPr>
          <p:cNvPicPr>
            <a:picLocks noGrp="1" noChangeAspect="1"/>
          </p:cNvPicPr>
          <p:nvPr>
            <p:ph idx="1"/>
          </p:nvPr>
        </p:nvPicPr>
        <p:blipFill>
          <a:blip r:embed="rId2"/>
          <a:stretch>
            <a:fillRect/>
          </a:stretch>
        </p:blipFill>
        <p:spPr>
          <a:xfrm>
            <a:off x="817033" y="2895599"/>
            <a:ext cx="7391400" cy="3687763"/>
          </a:xfrm>
          <a:prstGeom prst="rect">
            <a:avLst/>
          </a:prstGeom>
        </p:spPr>
      </p:pic>
      <p:sp>
        <p:nvSpPr>
          <p:cNvPr id="8" name="TextBox 7">
            <a:extLst>
              <a:ext uri="{FF2B5EF4-FFF2-40B4-BE49-F238E27FC236}">
                <a16:creationId xmlns:a16="http://schemas.microsoft.com/office/drawing/2014/main" id="{F6AA3B0F-B8B4-4689-A705-052E7405995A}"/>
              </a:ext>
            </a:extLst>
          </p:cNvPr>
          <p:cNvSpPr txBox="1"/>
          <p:nvPr/>
        </p:nvSpPr>
        <p:spPr>
          <a:xfrm>
            <a:off x="338666" y="1143000"/>
            <a:ext cx="8348134" cy="1631216"/>
          </a:xfrm>
          <a:prstGeom prst="rect">
            <a:avLst/>
          </a:prstGeom>
          <a:noFill/>
        </p:spPr>
        <p:txBody>
          <a:bodyPr wrap="square" rtlCol="0">
            <a:spAutoFit/>
          </a:bodyPr>
          <a:lstStyle/>
          <a:p>
            <a:r>
              <a:rPr lang="en-US" sz="2000" dirty="0"/>
              <a:t>Question: What is </a:t>
            </a:r>
            <a:r>
              <a:rPr lang="en-US" sz="2000" dirty="0" err="1"/>
              <a:t>Xello</a:t>
            </a:r>
            <a:r>
              <a:rPr lang="en-US" sz="2000" dirty="0"/>
              <a:t>?    Answer:  It is a Model for Student Success</a:t>
            </a:r>
          </a:p>
          <a:p>
            <a:r>
              <a:rPr lang="en-US" sz="2000" dirty="0"/>
              <a:t>Question:  Where is </a:t>
            </a:r>
            <a:r>
              <a:rPr lang="en-US" sz="2000" dirty="0" err="1"/>
              <a:t>Xello</a:t>
            </a:r>
            <a:r>
              <a:rPr lang="en-US" sz="2000" dirty="0"/>
              <a:t>?  Answer:  It is on your Class Link</a:t>
            </a:r>
          </a:p>
          <a:p>
            <a:r>
              <a:rPr lang="en-US" sz="2000" dirty="0"/>
              <a:t>District College &amp; Career Advisor, Mrs. Yvetta Ingram is available to meet with Seniors on the following dates September 23, October 14 &amp; 28, see Mrs. Behara in Guidance to schedule </a:t>
            </a:r>
            <a:r>
              <a:rPr lang="en-US" sz="2000"/>
              <a:t>an appointment.</a:t>
            </a:r>
            <a:endParaRPr lang="en-US" sz="2000" dirty="0"/>
          </a:p>
        </p:txBody>
      </p:sp>
    </p:spTree>
    <p:extLst>
      <p:ext uri="{BB962C8B-B14F-4D97-AF65-F5344CB8AC3E}">
        <p14:creationId xmlns:p14="http://schemas.microsoft.com/office/powerpoint/2010/main" val="1763641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163"/>
            <a:ext cx="8229600" cy="1143000"/>
          </a:xfrm>
        </p:spPr>
        <p:txBody>
          <a:bodyPr/>
          <a:lstStyle/>
          <a:p>
            <a:pPr>
              <a:defRPr/>
            </a:pPr>
            <a:r>
              <a:rPr lang="en-US" sz="2400" dirty="0">
                <a:solidFill>
                  <a:srgbClr val="FFFFCC"/>
                </a:solidFill>
              </a:rPr>
              <a:t>Career/Job Resources</a:t>
            </a:r>
            <a:br>
              <a:rPr lang="en-US" sz="2400" dirty="0">
                <a:solidFill>
                  <a:srgbClr val="FFFFCC"/>
                </a:solidFill>
              </a:rPr>
            </a:br>
            <a:r>
              <a:rPr lang="en-US" sz="2400" dirty="0">
                <a:solidFill>
                  <a:srgbClr val="FFFFCC"/>
                </a:solidFill>
                <a:hlinkClick r:id="rId2"/>
              </a:rPr>
              <a:t>www.careersourceflorida.com</a:t>
            </a:r>
            <a:r>
              <a:rPr lang="en-US" sz="2400" dirty="0">
                <a:solidFill>
                  <a:srgbClr val="FFFFCC"/>
                </a:solidFill>
              </a:rPr>
              <a:t> </a:t>
            </a:r>
            <a:br>
              <a:rPr lang="en-US" sz="2400" dirty="0">
                <a:solidFill>
                  <a:srgbClr val="FFFFCC"/>
                </a:solidFill>
              </a:rPr>
            </a:br>
            <a:r>
              <a:rPr lang="en-US" sz="1800" dirty="0">
                <a:solidFill>
                  <a:srgbClr val="FFFFCC"/>
                </a:solidFill>
              </a:rPr>
              <a:t>Job training and connecting employers with qualified, skilled Floridians! </a:t>
            </a:r>
            <a:endParaRPr lang="en-US" dirty="0"/>
          </a:p>
        </p:txBody>
      </p:sp>
      <p:pic>
        <p:nvPicPr>
          <p:cNvPr id="3" name="Picture 2"/>
          <p:cNvPicPr>
            <a:picLocks noChangeAspect="1"/>
          </p:cNvPicPr>
          <p:nvPr/>
        </p:nvPicPr>
        <p:blipFill>
          <a:blip r:embed="rId3"/>
          <a:stretch>
            <a:fillRect/>
          </a:stretch>
        </p:blipFill>
        <p:spPr>
          <a:xfrm>
            <a:off x="403634" y="1581752"/>
            <a:ext cx="8283166" cy="481904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a:xfrm>
            <a:off x="1103313" y="304800"/>
            <a:ext cx="8040687" cy="1371600"/>
          </a:xfrm>
        </p:spPr>
        <p:txBody>
          <a:bodyPr/>
          <a:lstStyle/>
          <a:p>
            <a:pPr algn="l" eaLnBrk="1" hangingPunct="1">
              <a:defRPr/>
            </a:pPr>
            <a:r>
              <a:rPr lang="en-US" sz="3200" b="1" dirty="0">
                <a:solidFill>
                  <a:schemeClr val="hlink"/>
                </a:solidFill>
                <a:latin typeface="Berlin Sans FB Demi" panose="020E0802020502020306" pitchFamily="34" charset="0"/>
                <a:hlinkClick r:id="rId2"/>
              </a:rPr>
              <a:t>Great college/career search websites</a:t>
            </a:r>
            <a:br>
              <a:rPr lang="en-US" sz="2400" b="1" dirty="0">
                <a:solidFill>
                  <a:schemeClr val="hlink"/>
                </a:solidFill>
                <a:hlinkClick r:id="rId2"/>
              </a:rPr>
            </a:br>
            <a:endParaRPr lang="en-US" sz="4000" dirty="0"/>
          </a:p>
        </p:txBody>
      </p:sp>
      <p:sp>
        <p:nvSpPr>
          <p:cNvPr id="2" name="Content Placeholder 1"/>
          <p:cNvSpPr>
            <a:spLocks noGrp="1"/>
          </p:cNvSpPr>
          <p:nvPr>
            <p:ph idx="4294967295"/>
          </p:nvPr>
        </p:nvSpPr>
        <p:spPr>
          <a:xfrm>
            <a:off x="0" y="1600200"/>
            <a:ext cx="8229600" cy="5257800"/>
          </a:xfrm>
        </p:spPr>
        <p:txBody>
          <a:bodyPr/>
          <a:lstStyle/>
          <a:p>
            <a:pPr marL="0" indent="0">
              <a:buNone/>
            </a:pPr>
            <a:r>
              <a:rPr lang="en-US" sz="2400" dirty="0"/>
              <a:t>Florida Shines  </a:t>
            </a:r>
          </a:p>
          <a:p>
            <a:pPr marL="0" indent="0">
              <a:buNone/>
            </a:pPr>
            <a:r>
              <a:rPr lang="en-US" sz="2400" dirty="0">
                <a:hlinkClick r:id="rId2"/>
              </a:rPr>
              <a:t>www.floridashines.org</a:t>
            </a:r>
            <a:r>
              <a:rPr lang="en-US" sz="2400" dirty="0"/>
              <a:t> </a:t>
            </a:r>
          </a:p>
          <a:p>
            <a:pPr marL="0" indent="0">
              <a:buNone/>
            </a:pPr>
            <a:endParaRPr lang="en-US" sz="2400" dirty="0"/>
          </a:p>
          <a:p>
            <a:pPr marL="0" indent="0">
              <a:buNone/>
            </a:pPr>
            <a:r>
              <a:rPr lang="en-US" sz="2400" dirty="0"/>
              <a:t>    OOH (Occupational Outlook Handbook)</a:t>
            </a:r>
          </a:p>
          <a:p>
            <a:pPr marL="0" indent="0">
              <a:buNone/>
            </a:pPr>
            <a:r>
              <a:rPr lang="en-US" sz="2400" dirty="0"/>
              <a:t>    </a:t>
            </a:r>
            <a:r>
              <a:rPr lang="en-US" sz="2400" dirty="0">
                <a:hlinkClick r:id="rId3"/>
              </a:rPr>
              <a:t>https://www.bls.gov/ooh/</a:t>
            </a:r>
            <a:r>
              <a:rPr lang="en-US" sz="2400" dirty="0"/>
              <a:t> </a:t>
            </a:r>
          </a:p>
          <a:p>
            <a:pPr marL="0" indent="0">
              <a:buNone/>
            </a:pPr>
            <a:endParaRPr lang="en-US" sz="2400" dirty="0"/>
          </a:p>
          <a:p>
            <a:pPr marL="0" indent="0">
              <a:buNone/>
            </a:pPr>
            <a:r>
              <a:rPr lang="en-US" sz="2400" dirty="0"/>
              <a:t>         College Navigator</a:t>
            </a:r>
          </a:p>
          <a:p>
            <a:pPr marL="0" indent="0">
              <a:buNone/>
            </a:pPr>
            <a:r>
              <a:rPr lang="en-US" sz="2400" dirty="0"/>
              <a:t>         </a:t>
            </a:r>
            <a:r>
              <a:rPr lang="en-US" sz="2400" dirty="0">
                <a:hlinkClick r:id="rId4"/>
              </a:rPr>
              <a:t>https://nces.ed.gov/collegenavigator/</a:t>
            </a:r>
          </a:p>
          <a:p>
            <a:endParaRPr lang="en-US" sz="2400" dirty="0">
              <a:hlinkClick r:id="rId4"/>
            </a:endParaRPr>
          </a:p>
          <a:p>
            <a:pPr marL="3657600" lvl="8" indent="0">
              <a:buNone/>
            </a:pPr>
            <a:endParaRPr lang="en-US" sz="1200" dirty="0"/>
          </a:p>
          <a:p>
            <a:pPr marL="3657600" lvl="8" indent="0">
              <a:buNone/>
            </a:pPr>
            <a:endParaRPr lang="en-US" sz="1200" dirty="0"/>
          </a:p>
          <a:p>
            <a:pPr marL="3657600" lvl="8" indent="0">
              <a:buNone/>
            </a:pPr>
            <a:endParaRPr lang="en-US" sz="1200" dirty="0"/>
          </a:p>
          <a:p>
            <a:pPr marL="3657600" lvl="8" indent="0">
              <a:buNone/>
            </a:pPr>
            <a:endParaRPr lang="en-US" sz="1200" dirty="0"/>
          </a:p>
          <a:p>
            <a:pPr marL="3657600" lvl="8" indent="0">
              <a:buNone/>
            </a:pPr>
            <a:endParaRPr lang="en-US" sz="1200" dirty="0"/>
          </a:p>
          <a:p>
            <a:pPr marL="3657600" lvl="8" indent="0">
              <a:buNone/>
            </a:pPr>
            <a:endParaRPr lang="en-US" sz="1200" dirty="0"/>
          </a:p>
          <a:p>
            <a:pPr marL="3657600" lvl="8" indent="0">
              <a:buNone/>
            </a:pPr>
            <a:endParaRPr lang="en-US" sz="1200" dirty="0"/>
          </a:p>
          <a:p>
            <a:pPr lvl="8"/>
            <a:endParaRPr lang="en-US" sz="1200" dirty="0"/>
          </a:p>
          <a:p>
            <a:pPr lvl="8"/>
            <a:endParaRPr lang="en-US" sz="1200" dirty="0"/>
          </a:p>
          <a:p>
            <a:pPr lvl="8"/>
            <a:endParaRPr lang="en-US" sz="1200" dirty="0"/>
          </a:p>
        </p:txBody>
      </p:sp>
      <p:sp>
        <p:nvSpPr>
          <p:cNvPr id="3" name="Rectangle 2"/>
          <p:cNvSpPr/>
          <p:nvPr/>
        </p:nvSpPr>
        <p:spPr>
          <a:xfrm>
            <a:off x="1371600" y="4229100"/>
            <a:ext cx="6110287" cy="2554545"/>
          </a:xfrm>
          <a:prstGeom prst="rect">
            <a:avLst/>
          </a:prstGeom>
        </p:spPr>
        <p:txBody>
          <a:bodyPr wrap="square">
            <a:spAutoFit/>
          </a:bodyPr>
          <a:lstStyle/>
          <a:p>
            <a:pPr algn="ctr"/>
            <a:endParaRPr lang="en-US" sz="4400" kern="0" dirty="0">
              <a:solidFill>
                <a:srgbClr val="FFFFCC"/>
              </a:solidFill>
              <a:effectLst>
                <a:outerShdw blurRad="38100" dist="38100" dir="2700000" algn="tl">
                  <a:srgbClr val="000000"/>
                </a:outerShdw>
              </a:effectLst>
              <a:latin typeface="Tahoma"/>
              <a:ea typeface="+mj-ea"/>
              <a:cs typeface="+mj-cs"/>
            </a:endParaRPr>
          </a:p>
          <a:p>
            <a:r>
              <a:rPr lang="en-US" sz="4400" kern="0" dirty="0">
                <a:solidFill>
                  <a:srgbClr val="FFFFCC"/>
                </a:solidFill>
                <a:effectLst>
                  <a:outerShdw blurRad="38100" dist="38100" dir="2700000" algn="tl">
                    <a:srgbClr val="000000"/>
                  </a:outerShdw>
                </a:effectLst>
                <a:latin typeface="Tahoma"/>
                <a:ea typeface="+mj-ea"/>
                <a:cs typeface="+mj-cs"/>
              </a:rPr>
              <a:t> </a:t>
            </a:r>
          </a:p>
          <a:p>
            <a:r>
              <a:rPr lang="en-US" sz="2400" kern="0" dirty="0">
                <a:solidFill>
                  <a:srgbClr val="FFFFCC"/>
                </a:solidFill>
                <a:effectLst>
                  <a:outerShdw blurRad="38100" dist="38100" dir="2700000" algn="tl">
                    <a:srgbClr val="000000"/>
                  </a:outerShdw>
                </a:effectLst>
                <a:latin typeface="Tahoma"/>
                <a:ea typeface="+mj-ea"/>
                <a:cs typeface="+mj-cs"/>
              </a:rPr>
              <a:t>Big Future  </a:t>
            </a:r>
            <a:r>
              <a:rPr lang="en-US" sz="2400" kern="0" dirty="0">
                <a:solidFill>
                  <a:srgbClr val="FFFFCC"/>
                </a:solidFill>
                <a:effectLst>
                  <a:outerShdw blurRad="38100" dist="38100" dir="2700000" algn="tl">
                    <a:srgbClr val="000000"/>
                  </a:outerShdw>
                </a:effectLst>
                <a:latin typeface="Tahoma"/>
                <a:ea typeface="+mj-ea"/>
                <a:cs typeface="+mj-cs"/>
                <a:hlinkClick r:id="rId5"/>
              </a:rPr>
              <a:t>https://bigfuture.collegeboard.org/</a:t>
            </a:r>
            <a:endParaRPr lang="en-US" sz="2400" kern="0" dirty="0">
              <a:solidFill>
                <a:srgbClr val="FFFFCC"/>
              </a:solidFill>
              <a:effectLst>
                <a:outerShdw blurRad="38100" dist="38100" dir="2700000" algn="tl">
                  <a:srgbClr val="000000"/>
                </a:outerShdw>
              </a:effectLst>
              <a:latin typeface="Tahoma"/>
              <a:ea typeface="+mj-ea"/>
              <a:cs typeface="+mj-cs"/>
            </a:endParaRPr>
          </a:p>
          <a:p>
            <a:endParaRPr lang="en-US" sz="2400"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5600" y="5029200"/>
            <a:ext cx="1552575" cy="155257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00" y="1228148"/>
            <a:ext cx="2619375" cy="1724601"/>
          </a:xfrm>
          <a:prstGeom prst="rect">
            <a:avLst/>
          </a:prstGeom>
        </p:spPr>
      </p:pic>
      <p:pic>
        <p:nvPicPr>
          <p:cNvPr id="4" name="Picture 3"/>
          <p:cNvPicPr>
            <a:picLocks noChangeAspect="1"/>
          </p:cNvPicPr>
          <p:nvPr/>
        </p:nvPicPr>
        <p:blipFill>
          <a:blip r:embed="rId8"/>
          <a:stretch>
            <a:fillRect/>
          </a:stretch>
        </p:blipFill>
        <p:spPr>
          <a:xfrm>
            <a:off x="3692037" y="3382355"/>
            <a:ext cx="1085850" cy="1257300"/>
          </a:xfrm>
          <a:prstGeom prst="rect">
            <a:avLst/>
          </a:prstGeom>
        </p:spPr>
      </p:pic>
      <p:pic>
        <p:nvPicPr>
          <p:cNvPr id="8" name="Picture 7"/>
          <p:cNvPicPr>
            <a:picLocks noChangeAspect="1"/>
          </p:cNvPicPr>
          <p:nvPr/>
        </p:nvPicPr>
        <p:blipFill>
          <a:blip r:embed="rId9"/>
          <a:stretch>
            <a:fillRect/>
          </a:stretch>
        </p:blipFill>
        <p:spPr>
          <a:xfrm>
            <a:off x="18585" y="1248606"/>
            <a:ext cx="3000375" cy="341263"/>
          </a:xfrm>
          <a:prstGeom prst="rect">
            <a:avLst/>
          </a:prstGeom>
        </p:spPr>
      </p:pic>
    </p:spTree>
    <p:extLst>
      <p:ext uri="{BB962C8B-B14F-4D97-AF65-F5344CB8AC3E}">
        <p14:creationId xmlns:p14="http://schemas.microsoft.com/office/powerpoint/2010/main" val="219803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A59BDA-281F-4E80-AAF1-8DDF1A405A18}"/>
              </a:ext>
            </a:extLst>
          </p:cNvPr>
          <p:cNvPicPr>
            <a:picLocks noChangeAspect="1"/>
          </p:cNvPicPr>
          <p:nvPr/>
        </p:nvPicPr>
        <p:blipFill>
          <a:blip r:embed="rId2"/>
          <a:stretch>
            <a:fillRect/>
          </a:stretch>
        </p:blipFill>
        <p:spPr>
          <a:xfrm>
            <a:off x="762000" y="514349"/>
            <a:ext cx="7696200" cy="5772151"/>
          </a:xfrm>
          <a:prstGeom prst="rect">
            <a:avLst/>
          </a:prstGeom>
        </p:spPr>
      </p:pic>
    </p:spTree>
    <p:extLst>
      <p:ext uri="{BB962C8B-B14F-4D97-AF65-F5344CB8AC3E}">
        <p14:creationId xmlns:p14="http://schemas.microsoft.com/office/powerpoint/2010/main" val="4061894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FCEA1C-BF8F-475F-BFD4-0C5AF1338010}"/>
              </a:ext>
            </a:extLst>
          </p:cNvPr>
          <p:cNvPicPr>
            <a:picLocks noChangeAspect="1"/>
          </p:cNvPicPr>
          <p:nvPr/>
        </p:nvPicPr>
        <p:blipFill>
          <a:blip r:embed="rId2"/>
          <a:stretch>
            <a:fillRect/>
          </a:stretch>
        </p:blipFill>
        <p:spPr>
          <a:xfrm>
            <a:off x="533400" y="0"/>
            <a:ext cx="8001000" cy="6858000"/>
          </a:xfrm>
          <a:prstGeom prst="rect">
            <a:avLst/>
          </a:prstGeom>
        </p:spPr>
      </p:pic>
    </p:spTree>
    <p:extLst>
      <p:ext uri="{BB962C8B-B14F-4D97-AF65-F5344CB8AC3E}">
        <p14:creationId xmlns:p14="http://schemas.microsoft.com/office/powerpoint/2010/main" val="1727849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72360-4EB6-48C1-9DC0-87D6AB33D457}"/>
              </a:ext>
            </a:extLst>
          </p:cNvPr>
          <p:cNvSpPr>
            <a:spLocks noGrp="1"/>
          </p:cNvSpPr>
          <p:nvPr>
            <p:ph type="title"/>
          </p:nvPr>
        </p:nvSpPr>
        <p:spPr/>
        <p:txBody>
          <a:bodyPr/>
          <a:lstStyle/>
          <a:p>
            <a:r>
              <a:rPr lang="en-US" dirty="0"/>
              <a:t>Military </a:t>
            </a:r>
          </a:p>
        </p:txBody>
      </p:sp>
      <p:pic>
        <p:nvPicPr>
          <p:cNvPr id="7" name="Content Placeholder 6">
            <a:extLst>
              <a:ext uri="{FF2B5EF4-FFF2-40B4-BE49-F238E27FC236}">
                <a16:creationId xmlns:a16="http://schemas.microsoft.com/office/drawing/2014/main" id="{C43EBEB6-BCD4-4196-B39D-4A991A3988BC}"/>
              </a:ext>
            </a:extLst>
          </p:cNvPr>
          <p:cNvPicPr>
            <a:picLocks noGrp="1" noChangeAspect="1"/>
          </p:cNvPicPr>
          <p:nvPr>
            <p:ph idx="1"/>
          </p:nvPr>
        </p:nvPicPr>
        <p:blipFill>
          <a:blip r:embed="rId2"/>
          <a:stretch>
            <a:fillRect/>
          </a:stretch>
        </p:blipFill>
        <p:spPr>
          <a:xfrm>
            <a:off x="685800" y="1417638"/>
            <a:ext cx="7543800" cy="4602161"/>
          </a:xfrm>
          <a:prstGeom prst="rect">
            <a:avLst/>
          </a:prstGeom>
        </p:spPr>
      </p:pic>
    </p:spTree>
    <p:extLst>
      <p:ext uri="{BB962C8B-B14F-4D97-AF65-F5344CB8AC3E}">
        <p14:creationId xmlns:p14="http://schemas.microsoft.com/office/powerpoint/2010/main" val="2068590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D2E6BE-5889-4D6C-B8DB-633C16E291E7}"/>
              </a:ext>
            </a:extLst>
          </p:cNvPr>
          <p:cNvPicPr>
            <a:picLocks noChangeAspect="1"/>
          </p:cNvPicPr>
          <p:nvPr/>
        </p:nvPicPr>
        <p:blipFill>
          <a:blip r:embed="rId2"/>
          <a:stretch>
            <a:fillRect/>
          </a:stretch>
        </p:blipFill>
        <p:spPr>
          <a:xfrm>
            <a:off x="533400" y="457200"/>
            <a:ext cx="7873340" cy="5943600"/>
          </a:xfrm>
          <a:prstGeom prst="rect">
            <a:avLst/>
          </a:prstGeom>
        </p:spPr>
      </p:pic>
    </p:spTree>
    <p:extLst>
      <p:ext uri="{BB962C8B-B14F-4D97-AF65-F5344CB8AC3E}">
        <p14:creationId xmlns:p14="http://schemas.microsoft.com/office/powerpoint/2010/main" val="450473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838200" y="152626"/>
            <a:ext cx="8001000" cy="609600"/>
          </a:xfrm>
        </p:spPr>
        <p:txBody>
          <a:bodyPr/>
          <a:lstStyle/>
          <a:p>
            <a:pPr eaLnBrk="1" hangingPunct="1">
              <a:defRPr/>
            </a:pPr>
            <a:r>
              <a:rPr lang="en-US" sz="3200" b="1" u="sng" dirty="0"/>
              <a:t>Tallahassee State (formerly) Community College</a:t>
            </a:r>
            <a:endParaRPr lang="en-US" sz="3200" dirty="0"/>
          </a:p>
        </p:txBody>
      </p:sp>
      <p:sp>
        <p:nvSpPr>
          <p:cNvPr id="169987" name="Rectangle 3"/>
          <p:cNvSpPr>
            <a:spLocks noGrp="1" noChangeArrowheads="1"/>
          </p:cNvSpPr>
          <p:nvPr>
            <p:ph type="body" idx="1"/>
          </p:nvPr>
        </p:nvSpPr>
        <p:spPr>
          <a:xfrm>
            <a:off x="0" y="739648"/>
            <a:ext cx="9144000" cy="6324600"/>
          </a:xfrm>
        </p:spPr>
        <p:txBody>
          <a:bodyPr/>
          <a:lstStyle/>
          <a:p>
            <a:pPr eaLnBrk="1" hangingPunct="1">
              <a:lnSpc>
                <a:spcPct val="80000"/>
              </a:lnSpc>
              <a:defRPr/>
            </a:pPr>
            <a:endParaRPr lang="en-US" sz="1600" dirty="0"/>
          </a:p>
          <a:p>
            <a:pPr eaLnBrk="1" hangingPunct="1">
              <a:lnSpc>
                <a:spcPct val="80000"/>
              </a:lnSpc>
              <a:defRPr/>
            </a:pPr>
            <a:r>
              <a:rPr lang="en-US" sz="1600" dirty="0"/>
              <a:t>Why CC? close to home, lower cost, smaller classrooms</a:t>
            </a:r>
          </a:p>
          <a:p>
            <a:pPr eaLnBrk="1" hangingPunct="1">
              <a:lnSpc>
                <a:spcPct val="80000"/>
              </a:lnSpc>
              <a:defRPr/>
            </a:pPr>
            <a:endParaRPr lang="en-US" sz="1000" dirty="0"/>
          </a:p>
          <a:p>
            <a:pPr eaLnBrk="1" hangingPunct="1">
              <a:lnSpc>
                <a:spcPct val="80000"/>
              </a:lnSpc>
              <a:defRPr/>
            </a:pPr>
            <a:r>
              <a:rPr lang="en-US" sz="1600" dirty="0"/>
              <a:t>Admission based on Regular high school diploma.  </a:t>
            </a:r>
            <a:r>
              <a:rPr lang="en-US" sz="1600" dirty="0">
                <a:solidFill>
                  <a:srgbClr val="33CC33"/>
                </a:solidFill>
              </a:rPr>
              <a:t>Apply by January for admissions and </a:t>
            </a:r>
            <a:r>
              <a:rPr lang="en-US" sz="1600" u="sng" dirty="0">
                <a:solidFill>
                  <a:srgbClr val="33CC33"/>
                </a:solidFill>
              </a:rPr>
              <a:t>scholarships</a:t>
            </a:r>
            <a:r>
              <a:rPr lang="en-US" sz="1600" dirty="0">
                <a:solidFill>
                  <a:srgbClr val="33CC33"/>
                </a:solidFill>
              </a:rPr>
              <a:t>! </a:t>
            </a:r>
            <a:r>
              <a:rPr lang="en-US" sz="1600" dirty="0">
                <a:solidFill>
                  <a:srgbClr val="33CC33"/>
                </a:solidFill>
                <a:hlinkClick r:id="rId2"/>
              </a:rPr>
              <a:t>https://student.wd12.myworkdaysite.com/tscfl/go_to_tsc</a:t>
            </a:r>
            <a:endParaRPr lang="en-US" sz="1600" dirty="0">
              <a:solidFill>
                <a:srgbClr val="33CC33"/>
              </a:solidFill>
            </a:endParaRPr>
          </a:p>
          <a:p>
            <a:pPr eaLnBrk="1" hangingPunct="1">
              <a:lnSpc>
                <a:spcPct val="80000"/>
              </a:lnSpc>
              <a:buFont typeface="Wingdings" panose="05000000000000000000" pitchFamily="2" charset="2"/>
              <a:buNone/>
              <a:defRPr/>
            </a:pPr>
            <a:endParaRPr lang="en-US" sz="1000" dirty="0">
              <a:solidFill>
                <a:srgbClr val="33CC33"/>
              </a:solidFill>
            </a:endParaRPr>
          </a:p>
          <a:p>
            <a:pPr eaLnBrk="1" hangingPunct="1">
              <a:lnSpc>
                <a:spcPct val="80000"/>
              </a:lnSpc>
              <a:defRPr/>
            </a:pPr>
            <a:r>
              <a:rPr lang="en-US" sz="1600" dirty="0"/>
              <a:t>Placement tests help with level placement (i.e. college credit vs. remedial non-credit class).  PERT used unless exempted by SAT/ACT scores. </a:t>
            </a:r>
          </a:p>
          <a:p>
            <a:pPr eaLnBrk="1" hangingPunct="1">
              <a:lnSpc>
                <a:spcPct val="80000"/>
              </a:lnSpc>
              <a:defRPr/>
            </a:pPr>
            <a:endParaRPr lang="en-US" sz="1000" dirty="0"/>
          </a:p>
          <a:p>
            <a:pPr eaLnBrk="1" hangingPunct="1">
              <a:lnSpc>
                <a:spcPct val="80000"/>
              </a:lnSpc>
              <a:defRPr/>
            </a:pPr>
            <a:r>
              <a:rPr lang="en-US" sz="1600" dirty="0"/>
              <a:t>AA degree = guaranteed admission to state university (not necessarily university or program of your choice-) acceptance of 60 credit hours towards your BA/BS degree and junior standing. </a:t>
            </a:r>
            <a:r>
              <a:rPr lang="en-US" sz="1600" b="1" dirty="0">
                <a:solidFill>
                  <a:srgbClr val="FFFF00"/>
                </a:solidFill>
              </a:rPr>
              <a:t>You need to know your major, pre-requisite requirements, deadlines, etc. </a:t>
            </a:r>
          </a:p>
          <a:p>
            <a:pPr eaLnBrk="1" hangingPunct="1">
              <a:lnSpc>
                <a:spcPct val="80000"/>
              </a:lnSpc>
              <a:defRPr/>
            </a:pPr>
            <a:endParaRPr lang="en-US" sz="1600" b="1" dirty="0">
              <a:solidFill>
                <a:srgbClr val="FFFF00"/>
              </a:solidFill>
            </a:endParaRPr>
          </a:p>
          <a:p>
            <a:pPr eaLnBrk="1" hangingPunct="1">
              <a:lnSpc>
                <a:spcPct val="80000"/>
              </a:lnSpc>
              <a:defRPr/>
            </a:pPr>
            <a:endParaRPr lang="en-US" sz="1600" b="1" dirty="0">
              <a:solidFill>
                <a:srgbClr val="FFFF00"/>
              </a:solidFill>
            </a:endParaRPr>
          </a:p>
          <a:p>
            <a:pPr eaLnBrk="1" hangingPunct="1">
              <a:lnSpc>
                <a:spcPct val="80000"/>
              </a:lnSpc>
              <a:defRPr/>
            </a:pPr>
            <a:endParaRPr lang="en-US" sz="1600" b="1" dirty="0">
              <a:solidFill>
                <a:srgbClr val="FFFF00"/>
              </a:solidFill>
            </a:endParaRPr>
          </a:p>
          <a:p>
            <a:pPr eaLnBrk="1" hangingPunct="1">
              <a:lnSpc>
                <a:spcPct val="80000"/>
              </a:lnSpc>
              <a:defRPr/>
            </a:pPr>
            <a:endParaRPr lang="en-US" sz="1600" b="1" dirty="0">
              <a:solidFill>
                <a:srgbClr val="FFFF00"/>
              </a:solidFill>
            </a:endParaRPr>
          </a:p>
          <a:p>
            <a:pPr eaLnBrk="1" hangingPunct="1">
              <a:lnSpc>
                <a:spcPct val="80000"/>
              </a:lnSpc>
              <a:defRPr/>
            </a:pPr>
            <a:endParaRPr lang="en-US" sz="1600" b="1" dirty="0">
              <a:solidFill>
                <a:srgbClr val="FFFF00"/>
              </a:solidFill>
            </a:endParaRPr>
          </a:p>
          <a:p>
            <a:pPr eaLnBrk="1" hangingPunct="1">
              <a:lnSpc>
                <a:spcPct val="80000"/>
              </a:lnSpc>
              <a:defRPr/>
            </a:pPr>
            <a:endParaRPr lang="en-US" sz="1600" b="1" dirty="0">
              <a:solidFill>
                <a:srgbClr val="FFFF00"/>
              </a:solidFill>
            </a:endParaRPr>
          </a:p>
          <a:p>
            <a:pPr eaLnBrk="1" hangingPunct="1">
              <a:lnSpc>
                <a:spcPct val="80000"/>
              </a:lnSpc>
              <a:defRPr/>
            </a:pPr>
            <a:r>
              <a:rPr lang="en-US" sz="1600" dirty="0"/>
              <a:t>ASPIRE - TCC2FSU  </a:t>
            </a:r>
            <a:r>
              <a:rPr lang="en-US" sz="1600" dirty="0">
                <a:hlinkClick r:id="rId3"/>
              </a:rPr>
              <a:t>https://www.tcc.fl.edu/academics/transfer-services/aspire/</a:t>
            </a:r>
            <a:endParaRPr lang="en-US" sz="1600" dirty="0"/>
          </a:p>
          <a:p>
            <a:pPr eaLnBrk="1" hangingPunct="1">
              <a:lnSpc>
                <a:spcPct val="80000"/>
              </a:lnSpc>
              <a:defRPr/>
            </a:pPr>
            <a:r>
              <a:rPr lang="en-US" sz="1600" dirty="0"/>
              <a:t>IGNITE </a:t>
            </a:r>
            <a:r>
              <a:rPr lang="en-US" sz="1600"/>
              <a:t>- TCC2FAMU </a:t>
            </a:r>
            <a:r>
              <a:rPr lang="en-US" sz="1600">
                <a:hlinkClick r:id="rId4"/>
              </a:rPr>
              <a:t>https://www.tsc.fl.edu/academics/transfer-services/ignite/</a:t>
            </a:r>
            <a:r>
              <a:rPr lang="en-US" sz="1600"/>
              <a:t> </a:t>
            </a:r>
            <a:endParaRPr lang="en-US" sz="1600" dirty="0"/>
          </a:p>
          <a:p>
            <a:pPr eaLnBrk="1" hangingPunct="1">
              <a:lnSpc>
                <a:spcPct val="80000"/>
              </a:lnSpc>
              <a:buNone/>
              <a:defRPr/>
            </a:pPr>
            <a:endParaRPr lang="en-US" sz="1200" dirty="0"/>
          </a:p>
          <a:p>
            <a:pPr eaLnBrk="1" hangingPunct="1">
              <a:lnSpc>
                <a:spcPct val="80000"/>
              </a:lnSpc>
              <a:buNone/>
              <a:defRPr/>
            </a:pPr>
            <a:r>
              <a:rPr lang="en-US" sz="1600" dirty="0"/>
              <a:t>  </a:t>
            </a:r>
            <a:r>
              <a:rPr lang="en-US" sz="1600" u="sng" dirty="0"/>
              <a:t>Admissions Counselor -</a:t>
            </a:r>
            <a:r>
              <a:rPr lang="en-US" sz="1600" i="1" dirty="0"/>
              <a:t>  </a:t>
            </a:r>
            <a:r>
              <a:rPr lang="en-US" sz="1600" dirty="0"/>
              <a:t>Mr. Jovan Mickens 850-201-6230 </a:t>
            </a:r>
            <a:r>
              <a:rPr lang="en-US" sz="1600" dirty="0">
                <a:hlinkClick r:id="rId5"/>
              </a:rPr>
              <a:t>Jovan.Mickens@tsc.fl.edu</a:t>
            </a:r>
            <a:r>
              <a:rPr lang="en-US" sz="1600" dirty="0"/>
              <a:t> </a:t>
            </a:r>
          </a:p>
          <a:p>
            <a:pPr eaLnBrk="1" hangingPunct="1">
              <a:lnSpc>
                <a:spcPct val="80000"/>
              </a:lnSpc>
              <a:buNone/>
              <a:defRPr/>
            </a:pPr>
            <a:endParaRPr lang="en-US" sz="800" b="1" dirty="0">
              <a:effectLst/>
            </a:endParaRPr>
          </a:p>
          <a:p>
            <a:pPr eaLnBrk="1" hangingPunct="1">
              <a:lnSpc>
                <a:spcPct val="80000"/>
              </a:lnSpc>
              <a:buNone/>
              <a:defRPr/>
            </a:pPr>
            <a:r>
              <a:rPr lang="en-US" sz="1600" b="1" dirty="0">
                <a:effectLst/>
              </a:rPr>
              <a:t>                   </a:t>
            </a:r>
            <a:r>
              <a:rPr lang="en-US" sz="1400" b="1" dirty="0">
                <a:effectLst/>
              </a:rPr>
              <a:t>Associate in Science (A.S.) 	 	                Certificate Programs  </a:t>
            </a:r>
          </a:p>
          <a:p>
            <a:pPr eaLnBrk="1" hangingPunct="1">
              <a:lnSpc>
                <a:spcPct val="80000"/>
              </a:lnSpc>
              <a:buFont typeface="Wingdings" panose="05000000000000000000" pitchFamily="2" charset="2"/>
              <a:buNone/>
              <a:defRPr/>
            </a:pPr>
            <a:endParaRPr lang="en-US" sz="1000" b="1" dirty="0">
              <a:effectLst/>
            </a:endParaRPr>
          </a:p>
          <a:p>
            <a:pPr algn="ctr" eaLnBrk="1" hangingPunct="1">
              <a:lnSpc>
                <a:spcPct val="80000"/>
              </a:lnSpc>
              <a:buFont typeface="Wingdings" panose="05000000000000000000" pitchFamily="2" charset="2"/>
              <a:buNone/>
              <a:defRPr/>
            </a:pPr>
            <a:r>
              <a:rPr lang="en-US" sz="1400" b="1" dirty="0">
                <a:effectLst/>
              </a:rPr>
              <a:t> 	Bachelor of Science (B.S.N.) 		Associate in Arts (A.A.) 	</a:t>
            </a:r>
            <a:endParaRPr lang="en-US" sz="1400" b="1" i="1" dirty="0"/>
          </a:p>
        </p:txBody>
      </p:sp>
      <p:pic>
        <p:nvPicPr>
          <p:cNvPr id="2050" name="Picture 2" descr="Blue letters ">
            <a:extLst>
              <a:ext uri="{FF2B5EF4-FFF2-40B4-BE49-F238E27FC236}">
                <a16:creationId xmlns:a16="http://schemas.microsoft.com/office/drawing/2014/main" id="{03F5C630-706C-449C-8534-3D5D4D1102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429000"/>
            <a:ext cx="1981200" cy="1098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914400" y="-304800"/>
            <a:ext cx="7772400" cy="1143000"/>
          </a:xfrm>
        </p:spPr>
        <p:txBody>
          <a:bodyPr/>
          <a:lstStyle/>
          <a:p>
            <a:pPr eaLnBrk="1" hangingPunct="1">
              <a:defRPr/>
            </a:pPr>
            <a:r>
              <a:rPr lang="en-US" sz="2800" b="1" u="sng" dirty="0"/>
              <a:t>State of Florida University System</a:t>
            </a:r>
            <a:r>
              <a:rPr lang="en-US" sz="3600" u="sng" dirty="0"/>
              <a:t> </a:t>
            </a:r>
          </a:p>
        </p:txBody>
      </p:sp>
      <p:sp>
        <p:nvSpPr>
          <p:cNvPr id="156675" name="Rectangle 3"/>
          <p:cNvSpPr>
            <a:spLocks noGrp="1" noChangeArrowheads="1"/>
          </p:cNvSpPr>
          <p:nvPr>
            <p:ph type="body" idx="1"/>
          </p:nvPr>
        </p:nvSpPr>
        <p:spPr>
          <a:xfrm>
            <a:off x="152400" y="609600"/>
            <a:ext cx="8686800" cy="6248400"/>
          </a:xfrm>
        </p:spPr>
        <p:txBody>
          <a:bodyPr/>
          <a:lstStyle/>
          <a:p>
            <a:pPr eaLnBrk="1" hangingPunct="1">
              <a:lnSpc>
                <a:spcPct val="80000"/>
              </a:lnSpc>
              <a:buFont typeface="Wingdings" panose="05000000000000000000" pitchFamily="2" charset="2"/>
              <a:buNone/>
              <a:defRPr/>
            </a:pPr>
            <a:r>
              <a:rPr lang="en-US" sz="1600" b="1" dirty="0"/>
              <a:t>** </a:t>
            </a:r>
            <a:r>
              <a:rPr lang="en-US" sz="1600" b="1" u="sng" dirty="0"/>
              <a:t>Minimum standards</a:t>
            </a:r>
          </a:p>
          <a:p>
            <a:pPr eaLnBrk="1" hangingPunct="1">
              <a:lnSpc>
                <a:spcPct val="80000"/>
              </a:lnSpc>
              <a:buFont typeface="Wingdings" panose="05000000000000000000" pitchFamily="2" charset="2"/>
              <a:buNone/>
              <a:defRPr/>
            </a:pPr>
            <a:endParaRPr lang="en-US" sz="1000" b="1" u="sng" dirty="0"/>
          </a:p>
          <a:p>
            <a:pPr eaLnBrk="1" hangingPunct="1">
              <a:lnSpc>
                <a:spcPct val="80000"/>
              </a:lnSpc>
              <a:buFont typeface="Wingdings" panose="05000000000000000000" pitchFamily="2" charset="2"/>
              <a:buNone/>
              <a:defRPr/>
            </a:pPr>
            <a:r>
              <a:rPr lang="en-US" sz="1600" b="1" u="sng" dirty="0"/>
              <a:t>2.5 GPA as calculated by the University</a:t>
            </a:r>
          </a:p>
          <a:p>
            <a:pPr eaLnBrk="1" hangingPunct="1">
              <a:lnSpc>
                <a:spcPct val="80000"/>
              </a:lnSpc>
              <a:buFont typeface="Wingdings" panose="05000000000000000000" pitchFamily="2" charset="2"/>
              <a:buNone/>
              <a:defRPr/>
            </a:pPr>
            <a:endParaRPr lang="en-US" sz="1000" b="1" u="sng" dirty="0"/>
          </a:p>
          <a:p>
            <a:pPr eaLnBrk="1" hangingPunct="1">
              <a:lnSpc>
                <a:spcPct val="80000"/>
              </a:lnSpc>
              <a:buFont typeface="Wingdings" panose="05000000000000000000" pitchFamily="2" charset="2"/>
              <a:buNone/>
              <a:defRPr/>
            </a:pPr>
            <a:r>
              <a:rPr lang="en-US" sz="1600" b="1" u="sng" dirty="0"/>
              <a:t>Submission of ACT, SAT or CLT Test- The State of Florida is still requiring submission of at least one test for admission even with limited testing availability during </a:t>
            </a:r>
            <a:r>
              <a:rPr lang="en-US" sz="1600" b="1" u="sng" dirty="0" err="1"/>
              <a:t>Covid</a:t>
            </a:r>
            <a:r>
              <a:rPr lang="en-US" sz="1600" b="1" u="sng" dirty="0"/>
              <a:t> 19.  Schools are taking these factors into consideration for admission.</a:t>
            </a:r>
          </a:p>
          <a:p>
            <a:pPr algn="ctr" eaLnBrk="1" hangingPunct="1">
              <a:lnSpc>
                <a:spcPct val="80000"/>
              </a:lnSpc>
              <a:buFont typeface="Wingdings" panose="05000000000000000000" pitchFamily="2" charset="2"/>
              <a:buNone/>
              <a:defRPr/>
            </a:pPr>
            <a:endParaRPr lang="en-US" sz="1600" b="1" dirty="0"/>
          </a:p>
          <a:p>
            <a:pPr eaLnBrk="1" hangingPunct="1">
              <a:lnSpc>
                <a:spcPct val="80000"/>
              </a:lnSpc>
              <a:buFont typeface="Wingdings" panose="05000000000000000000" pitchFamily="2" charset="2"/>
              <a:buNone/>
              <a:defRPr/>
            </a:pPr>
            <a:r>
              <a:rPr lang="en-US" sz="1600" b="1" u="sng" dirty="0"/>
              <a:t>ALL students must complete the secondary academic unit requirements:</a:t>
            </a:r>
          </a:p>
          <a:p>
            <a:pPr eaLnBrk="1" hangingPunct="1">
              <a:lnSpc>
                <a:spcPct val="80000"/>
              </a:lnSpc>
              <a:defRPr/>
            </a:pPr>
            <a:endParaRPr lang="en-US" sz="1000" b="1" u="sng" dirty="0"/>
          </a:p>
          <a:p>
            <a:pPr>
              <a:defRPr/>
            </a:pPr>
            <a:r>
              <a:rPr lang="en-US" sz="1600" dirty="0"/>
              <a:t>4 units of English</a:t>
            </a:r>
          </a:p>
          <a:p>
            <a:pPr>
              <a:defRPr/>
            </a:pPr>
            <a:r>
              <a:rPr lang="en-US" sz="1600" dirty="0"/>
              <a:t>4 units of mathematics at the Algebra I level and higher</a:t>
            </a:r>
          </a:p>
          <a:p>
            <a:pPr>
              <a:defRPr/>
            </a:pPr>
            <a:r>
              <a:rPr lang="en-US" sz="1600" dirty="0"/>
              <a:t>3 units of  science</a:t>
            </a:r>
          </a:p>
          <a:p>
            <a:pPr>
              <a:defRPr/>
            </a:pPr>
            <a:r>
              <a:rPr lang="en-US" sz="1600" dirty="0"/>
              <a:t>3 units of social science</a:t>
            </a:r>
          </a:p>
          <a:p>
            <a:pPr>
              <a:defRPr/>
            </a:pPr>
            <a:r>
              <a:rPr lang="en-US" sz="1600" dirty="0"/>
              <a:t>2 sequential units of the same foreign language</a:t>
            </a:r>
          </a:p>
          <a:p>
            <a:pPr>
              <a:defRPr/>
            </a:pPr>
            <a:r>
              <a:rPr lang="en-US" sz="1600" dirty="0"/>
              <a:t>2 additional academic credits, preferably English, math, science, social science, or foreign language</a:t>
            </a:r>
            <a:endParaRPr lang="en-US" sz="1600" b="1" dirty="0"/>
          </a:p>
          <a:p>
            <a:pPr>
              <a:defRPr/>
            </a:pPr>
            <a:endParaRPr lang="en-US" sz="1400" b="1" dirty="0"/>
          </a:p>
          <a:p>
            <a:pPr>
              <a:buFont typeface="Wingdings" panose="05000000000000000000" pitchFamily="2" charset="2"/>
              <a:buNone/>
              <a:defRPr/>
            </a:pPr>
            <a:r>
              <a:rPr lang="en-US" sz="1600" dirty="0">
                <a:latin typeface="+mj-lt"/>
              </a:rPr>
              <a:t>State universities use the same method for weighting academic courses earning a “C” or better : </a:t>
            </a:r>
          </a:p>
          <a:p>
            <a:pPr>
              <a:buFont typeface="Wingdings" panose="05000000000000000000" pitchFamily="2" charset="2"/>
              <a:buNone/>
              <a:defRPr/>
            </a:pPr>
            <a:r>
              <a:rPr lang="en-US" sz="1600" dirty="0">
                <a:latin typeface="+mj-lt"/>
              </a:rPr>
              <a:t>	 1.0 weighted for AP and dual enrollment ,  .5 weighted for honors coursework</a:t>
            </a:r>
          </a:p>
          <a:p>
            <a:pPr>
              <a:buFont typeface="Wingdings" panose="05000000000000000000" pitchFamily="2" charset="2"/>
              <a:buNone/>
              <a:defRPr/>
            </a:pPr>
            <a:endParaRPr lang="en-US" sz="1400" dirty="0">
              <a:latin typeface="Modern No. 20" pitchFamily="18" charset="0"/>
            </a:endParaRPr>
          </a:p>
          <a:p>
            <a:pPr eaLnBrk="1" hangingPunct="1">
              <a:lnSpc>
                <a:spcPct val="80000"/>
              </a:lnSpc>
              <a:defRPr/>
            </a:pPr>
            <a:r>
              <a:rPr lang="en-US" sz="1400" b="1" dirty="0">
                <a:solidFill>
                  <a:srgbClr val="00B050"/>
                </a:solidFill>
                <a:latin typeface="+mj-lt"/>
              </a:rPr>
              <a:t>Admissions offers are rescinded for reasons like:  Changed senior schedule, poor academic performance, less than 2.0 GPA in dual enrollment courses.  If a situation arises, it is recommended that you contact the admissions office at the university.</a:t>
            </a:r>
          </a:p>
          <a:p>
            <a:pPr lvl="1" eaLnBrk="1" hangingPunct="1">
              <a:lnSpc>
                <a:spcPct val="80000"/>
              </a:lnSpc>
              <a:defRPr/>
            </a:pPr>
            <a:endParaRPr lang="en-US" sz="1400" i="1" dirty="0">
              <a:latin typeface="+mj-lt"/>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9FAE-D63E-4B7A-9C49-8B1DD65A20B8}"/>
              </a:ext>
            </a:extLst>
          </p:cNvPr>
          <p:cNvSpPr>
            <a:spLocks noGrp="1"/>
          </p:cNvSpPr>
          <p:nvPr>
            <p:ph type="title"/>
          </p:nvPr>
        </p:nvSpPr>
        <p:spPr/>
        <p:txBody>
          <a:bodyPr/>
          <a:lstStyle/>
          <a:p>
            <a:r>
              <a:rPr lang="en-US" dirty="0"/>
              <a:t>State University System of Florida</a:t>
            </a:r>
          </a:p>
        </p:txBody>
      </p:sp>
      <p:sp>
        <p:nvSpPr>
          <p:cNvPr id="3" name="Content Placeholder 2">
            <a:extLst>
              <a:ext uri="{FF2B5EF4-FFF2-40B4-BE49-F238E27FC236}">
                <a16:creationId xmlns:a16="http://schemas.microsoft.com/office/drawing/2014/main" id="{A63F4E1A-63EC-4F99-B19D-5B6A7E24AEB1}"/>
              </a:ext>
            </a:extLst>
          </p:cNvPr>
          <p:cNvSpPr>
            <a:spLocks noGrp="1"/>
          </p:cNvSpPr>
          <p:nvPr>
            <p:ph idx="1"/>
          </p:nvPr>
        </p:nvSpPr>
        <p:spPr>
          <a:xfrm>
            <a:off x="304800" y="1600200"/>
            <a:ext cx="8382000" cy="4983162"/>
          </a:xfrm>
        </p:spPr>
        <p:txBody>
          <a:bodyPr/>
          <a:lstStyle/>
          <a:p>
            <a:r>
              <a:rPr lang="en-US" sz="2400" dirty="0"/>
              <a:t>The State of Florida University System boasts 12 Universities to serve students in the State and throughout the country.</a:t>
            </a:r>
          </a:p>
          <a:p>
            <a:r>
              <a:rPr lang="en-US" sz="2400" dirty="0">
                <a:hlinkClick r:id="rId2"/>
              </a:rPr>
              <a:t>https://www.flbog.edu/</a:t>
            </a:r>
            <a:r>
              <a:rPr lang="en-US" sz="2400" dirty="0"/>
              <a:t> - Access and review Universities in the State of Florida University System.</a:t>
            </a:r>
          </a:p>
          <a:p>
            <a:r>
              <a:rPr lang="en-US" sz="2400" dirty="0"/>
              <a:t>QR code for Universities in the system, the Matrix: </a:t>
            </a:r>
          </a:p>
          <a:p>
            <a:endParaRPr lang="en-US" dirty="0"/>
          </a:p>
        </p:txBody>
      </p:sp>
      <p:pic>
        <p:nvPicPr>
          <p:cNvPr id="5" name="Picture 4">
            <a:extLst>
              <a:ext uri="{FF2B5EF4-FFF2-40B4-BE49-F238E27FC236}">
                <a16:creationId xmlns:a16="http://schemas.microsoft.com/office/drawing/2014/main" id="{0FBB05D6-BCB2-4005-A3BF-6AA0C3E75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3352800" y="4349220"/>
            <a:ext cx="2209800" cy="1892653"/>
          </a:xfrm>
          <a:prstGeom prst="rect">
            <a:avLst/>
          </a:prstGeom>
        </p:spPr>
      </p:pic>
    </p:spTree>
    <p:extLst>
      <p:ext uri="{BB962C8B-B14F-4D97-AF65-F5344CB8AC3E}">
        <p14:creationId xmlns:p14="http://schemas.microsoft.com/office/powerpoint/2010/main" val="420622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z="3200" b="1" u="sng" dirty="0"/>
              <a:t>Guidance Department</a:t>
            </a:r>
            <a:r>
              <a:rPr lang="en-US" sz="3200" dirty="0"/>
              <a:t>	</a:t>
            </a:r>
          </a:p>
        </p:txBody>
      </p:sp>
      <p:sp>
        <p:nvSpPr>
          <p:cNvPr id="80899" name="Rectangle 3"/>
          <p:cNvSpPr>
            <a:spLocks noGrp="1" noChangeArrowheads="1"/>
          </p:cNvSpPr>
          <p:nvPr>
            <p:ph type="body" idx="1"/>
          </p:nvPr>
        </p:nvSpPr>
        <p:spPr>
          <a:xfrm>
            <a:off x="685800" y="1295400"/>
            <a:ext cx="8229600" cy="5791200"/>
          </a:xfrm>
        </p:spPr>
        <p:txBody>
          <a:bodyPr/>
          <a:lstStyle/>
          <a:p>
            <a:pPr eaLnBrk="1" hangingPunct="1">
              <a:buFont typeface="Wingdings" panose="05000000000000000000" pitchFamily="2" charset="2"/>
              <a:buNone/>
              <a:defRPr/>
            </a:pPr>
            <a:r>
              <a:rPr lang="en-US" sz="2600" b="1" dirty="0"/>
              <a:t>Mrs. Natalie Garner       A - De</a:t>
            </a:r>
          </a:p>
          <a:p>
            <a:pPr eaLnBrk="1" hangingPunct="1">
              <a:buFont typeface="Wingdings" panose="05000000000000000000" pitchFamily="2" charset="2"/>
              <a:buNone/>
              <a:defRPr/>
            </a:pPr>
            <a:r>
              <a:rPr lang="en-US" sz="2600" b="1" dirty="0"/>
              <a:t>Mrs. Sarah Bender	  Dh - Je</a:t>
            </a:r>
          </a:p>
          <a:p>
            <a:pPr eaLnBrk="1" hangingPunct="1">
              <a:buFont typeface="Wingdings" panose="05000000000000000000" pitchFamily="2" charset="2"/>
              <a:buNone/>
              <a:defRPr/>
            </a:pPr>
            <a:r>
              <a:rPr lang="en-US" sz="2600" b="1" dirty="0"/>
              <a:t>Ms.  Alice Mathis	  </a:t>
            </a:r>
            <a:r>
              <a:rPr lang="en-US" sz="2600" b="1" dirty="0" err="1"/>
              <a:t>Jh</a:t>
            </a:r>
            <a:r>
              <a:rPr lang="en-US" sz="2600" b="1" dirty="0"/>
              <a:t> - </a:t>
            </a:r>
            <a:r>
              <a:rPr lang="en-US" sz="2600" b="1" dirty="0" err="1"/>
              <a:t>Mi</a:t>
            </a:r>
            <a:endParaRPr lang="en-US" sz="2600" b="1" dirty="0"/>
          </a:p>
          <a:p>
            <a:pPr eaLnBrk="1" hangingPunct="1">
              <a:buFont typeface="Wingdings" panose="05000000000000000000" pitchFamily="2" charset="2"/>
              <a:buNone/>
              <a:defRPr/>
            </a:pPr>
            <a:r>
              <a:rPr lang="en-US" sz="2600" b="1" dirty="0"/>
              <a:t>Mrs. Natalie Ferrera	  Mo - Rod    </a:t>
            </a:r>
          </a:p>
          <a:p>
            <a:pPr eaLnBrk="1" hangingPunct="1">
              <a:buNone/>
              <a:defRPr/>
            </a:pPr>
            <a:r>
              <a:rPr lang="en-US" sz="2600" b="1" dirty="0"/>
              <a:t>Mrs. Brigitte Robinson  Roe – Z</a:t>
            </a:r>
          </a:p>
          <a:p>
            <a:pPr eaLnBrk="1" hangingPunct="1">
              <a:buFont typeface="Wingdings" panose="05000000000000000000" pitchFamily="2" charset="2"/>
              <a:buNone/>
              <a:defRPr/>
            </a:pPr>
            <a:endParaRPr lang="en-US" sz="2600" b="1" dirty="0"/>
          </a:p>
          <a:p>
            <a:pPr eaLnBrk="1" hangingPunct="1">
              <a:buFont typeface="Wingdings" panose="05000000000000000000" pitchFamily="2" charset="2"/>
              <a:buNone/>
              <a:defRPr/>
            </a:pPr>
            <a:r>
              <a:rPr lang="en-US" sz="2600" b="1" dirty="0"/>
              <a:t>Mrs. </a:t>
            </a:r>
            <a:r>
              <a:rPr lang="en-US" sz="2600" b="1" dirty="0" err="1"/>
              <a:t>Shaila</a:t>
            </a:r>
            <a:r>
              <a:rPr lang="en-US" sz="2600" b="1" dirty="0"/>
              <a:t> Behara, Guidance Secretary</a:t>
            </a:r>
            <a:endParaRPr lang="en-US" sz="2600" b="1" dirty="0">
              <a:ea typeface="Tahoma"/>
              <a:cs typeface="Tahoma"/>
            </a:endParaRPr>
          </a:p>
          <a:p>
            <a:pPr eaLnBrk="1" hangingPunct="1">
              <a:buFont typeface="Wingdings" panose="05000000000000000000" pitchFamily="2" charset="2"/>
              <a:buNone/>
              <a:defRPr/>
            </a:pPr>
            <a:r>
              <a:rPr lang="en-US" sz="2600" b="1" dirty="0"/>
              <a:t>Mrs. Kanwal Majid, Registrar</a:t>
            </a:r>
          </a:p>
          <a:p>
            <a:pPr eaLnBrk="1" hangingPunct="1">
              <a:buFont typeface="Wingdings" panose="05000000000000000000" pitchFamily="2" charset="2"/>
              <a:buNone/>
              <a:defRPr/>
            </a:pPr>
            <a:endParaRPr lang="en-US" sz="2000" b="1" dirty="0"/>
          </a:p>
          <a:p>
            <a:pPr eaLnBrk="1" hangingPunct="1">
              <a:buFont typeface="Wingdings" panose="05000000000000000000" pitchFamily="2" charset="2"/>
              <a:buNone/>
              <a:defRPr/>
            </a:pPr>
            <a:r>
              <a:rPr lang="en-US" sz="2400" b="1" dirty="0"/>
              <a:t>Ms. Taylor Roberts, Social Worker</a:t>
            </a:r>
          </a:p>
          <a:p>
            <a:pPr eaLnBrk="1" hangingPunct="1">
              <a:buFont typeface="Wingdings" panose="05000000000000000000" pitchFamily="2" charset="2"/>
              <a:buNone/>
              <a:defRPr/>
            </a:pPr>
            <a:endParaRPr lang="en-US" sz="1000" b="1" dirty="0"/>
          </a:p>
          <a:p>
            <a:pPr eaLnBrk="1" hangingPunct="1">
              <a:buNone/>
              <a:defRPr/>
            </a:pPr>
            <a:r>
              <a:rPr lang="en-US" sz="2000" b="1" i="1" dirty="0"/>
              <a:t>Senior announcements  also sent to senior remind app.</a:t>
            </a:r>
          </a:p>
          <a:p>
            <a:pPr eaLnBrk="1" hangingPunct="1">
              <a:buNone/>
              <a:defRPr/>
            </a:pPr>
            <a:r>
              <a:rPr lang="en-US" sz="2000" b="1" i="1" dirty="0"/>
              <a:t> Text the code to 81010   @chiles25</a:t>
            </a:r>
          </a:p>
          <a:p>
            <a:pPr eaLnBrk="1" hangingPunct="1">
              <a:buFont typeface="Wingdings" panose="05000000000000000000" pitchFamily="2" charset="2"/>
              <a:buNone/>
              <a:defRPr/>
            </a:pPr>
            <a:endParaRPr lang="en-US" sz="2600" b="1" i="1" dirty="0"/>
          </a:p>
          <a:p>
            <a:pPr eaLnBrk="1" hangingPunct="1">
              <a:buFont typeface="Wingdings" panose="05000000000000000000" pitchFamily="2" charset="2"/>
              <a:buNone/>
              <a:defRPr/>
            </a:pPr>
            <a:endParaRPr lang="en-US" sz="2600" b="1" i="1" dirty="0"/>
          </a:p>
        </p:txBody>
      </p:sp>
      <p:pic>
        <p:nvPicPr>
          <p:cNvPr id="614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381125"/>
            <a:ext cx="19812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E6EC87-CBD1-4B2C-B3A1-5999A6AF9FD6}"/>
              </a:ext>
            </a:extLst>
          </p:cNvPr>
          <p:cNvPicPr>
            <a:picLocks noChangeAspect="1"/>
          </p:cNvPicPr>
          <p:nvPr/>
        </p:nvPicPr>
        <p:blipFill>
          <a:blip r:embed="rId2"/>
          <a:stretch>
            <a:fillRect/>
          </a:stretch>
        </p:blipFill>
        <p:spPr>
          <a:xfrm>
            <a:off x="1524000" y="0"/>
            <a:ext cx="6096000" cy="6858000"/>
          </a:xfrm>
          <a:prstGeom prst="rect">
            <a:avLst/>
          </a:prstGeom>
        </p:spPr>
      </p:pic>
      <p:sp>
        <p:nvSpPr>
          <p:cNvPr id="6" name="Rectangle 5">
            <a:extLst>
              <a:ext uri="{FF2B5EF4-FFF2-40B4-BE49-F238E27FC236}">
                <a16:creationId xmlns:a16="http://schemas.microsoft.com/office/drawing/2014/main" id="{9980982B-7445-47A8-8EDC-911A0BF521FE}"/>
              </a:ext>
            </a:extLst>
          </p:cNvPr>
          <p:cNvSpPr/>
          <p:nvPr/>
        </p:nvSpPr>
        <p:spPr>
          <a:xfrm>
            <a:off x="2610565" y="1295400"/>
            <a:ext cx="3922869" cy="637803"/>
          </a:xfrm>
          <a:prstGeom prst="rect">
            <a:avLst/>
          </a:prstGeom>
        </p:spPr>
        <p:txBody>
          <a:bodyPr wrap="none">
            <a:spAutoFit/>
          </a:bodyPr>
          <a:lstStyle/>
          <a:p>
            <a:pPr marL="0" marR="0" algn="ctr">
              <a:lnSpc>
                <a:spcPct val="70000"/>
              </a:lnSpc>
              <a:spcBef>
                <a:spcPts val="1200"/>
              </a:spcBef>
              <a:spcAft>
                <a:spcPts val="0"/>
              </a:spcAft>
            </a:pPr>
            <a:r>
              <a:rPr lang="en-US" b="1" cap="all" spc="600" dirty="0">
                <a:ln w="31750" cap="sq" cmpd="sng" algn="ctr">
                  <a:solidFill>
                    <a:srgbClr val="8E5142"/>
                  </a:solidFill>
                  <a:prstDash val="solid"/>
                  <a:miter lim="0"/>
                </a:ln>
                <a:noFill/>
                <a:latin typeface="Segoe UI Black" panose="020B0A02040204020203" pitchFamily="34" charset="0"/>
                <a:ea typeface="Times New Roman" panose="02020603050405020304" pitchFamily="18" charset="0"/>
                <a:cs typeface="Times New Roman" panose="02020603050405020304" pitchFamily="18" charset="0"/>
              </a:rPr>
              <a:t>college visit days</a:t>
            </a:r>
          </a:p>
          <a:p>
            <a:pPr marL="0" marR="0" algn="ctr">
              <a:lnSpc>
                <a:spcPct val="70000"/>
              </a:lnSpc>
              <a:spcBef>
                <a:spcPts val="1200"/>
              </a:spcBef>
              <a:spcAft>
                <a:spcPts val="0"/>
              </a:spcAft>
            </a:pPr>
            <a:r>
              <a:rPr lang="en-US" sz="1800" b="1" cap="all" spc="600" dirty="0">
                <a:ln w="31750" cap="sq" cmpd="sng" algn="ctr">
                  <a:solidFill>
                    <a:srgbClr val="8E5142"/>
                  </a:solidFill>
                  <a:prstDash val="solid"/>
                  <a:miter lim="0"/>
                </a:ln>
                <a:noFill/>
                <a:effectLst/>
                <a:latin typeface="Segoe UI Black" panose="020B0A02040204020203" pitchFamily="34" charset="0"/>
                <a:ea typeface="Times New Roman" panose="02020603050405020304" pitchFamily="18" charset="0"/>
                <a:cs typeface="Times New Roman" panose="02020603050405020304" pitchFamily="18" charset="0"/>
              </a:rPr>
              <a:t>Fall 2024</a:t>
            </a:r>
          </a:p>
        </p:txBody>
      </p:sp>
      <p:pic>
        <p:nvPicPr>
          <p:cNvPr id="7" name="Picture 6">
            <a:extLst>
              <a:ext uri="{FF2B5EF4-FFF2-40B4-BE49-F238E27FC236}">
                <a16:creationId xmlns:a16="http://schemas.microsoft.com/office/drawing/2014/main" id="{AB5C8AFB-9B3A-437E-B376-84D57EBF8E76}"/>
              </a:ext>
            </a:extLst>
          </p:cNvPr>
          <p:cNvPicPr>
            <a:picLocks noChangeAspect="1"/>
          </p:cNvPicPr>
          <p:nvPr/>
        </p:nvPicPr>
        <p:blipFill>
          <a:blip r:embed="rId3"/>
          <a:stretch>
            <a:fillRect/>
          </a:stretch>
        </p:blipFill>
        <p:spPr>
          <a:xfrm>
            <a:off x="2971800" y="2209800"/>
            <a:ext cx="3429000" cy="2830068"/>
          </a:xfrm>
          <a:prstGeom prst="rect">
            <a:avLst/>
          </a:prstGeom>
        </p:spPr>
      </p:pic>
    </p:spTree>
    <p:extLst>
      <p:ext uri="{BB962C8B-B14F-4D97-AF65-F5344CB8AC3E}">
        <p14:creationId xmlns:p14="http://schemas.microsoft.com/office/powerpoint/2010/main" val="788189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70ADE3-0A45-4A21-86D7-78796E8644FC}"/>
              </a:ext>
            </a:extLst>
          </p:cNvPr>
          <p:cNvPicPr>
            <a:picLocks noChangeAspect="1"/>
          </p:cNvPicPr>
          <p:nvPr/>
        </p:nvPicPr>
        <p:blipFill>
          <a:blip r:embed="rId2"/>
          <a:stretch>
            <a:fillRect/>
          </a:stretch>
        </p:blipFill>
        <p:spPr>
          <a:xfrm>
            <a:off x="685800" y="228600"/>
            <a:ext cx="7696200" cy="6248400"/>
          </a:xfrm>
          <a:prstGeom prst="rect">
            <a:avLst/>
          </a:prstGeom>
        </p:spPr>
      </p:pic>
    </p:spTree>
    <p:extLst>
      <p:ext uri="{BB962C8B-B14F-4D97-AF65-F5344CB8AC3E}">
        <p14:creationId xmlns:p14="http://schemas.microsoft.com/office/powerpoint/2010/main" val="3273287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76200"/>
            <a:ext cx="8716963" cy="762000"/>
          </a:xfrm>
        </p:spPr>
        <p:txBody>
          <a:bodyPr/>
          <a:lstStyle/>
          <a:p>
            <a:pPr eaLnBrk="1" hangingPunct="1">
              <a:defRPr/>
            </a:pPr>
            <a:br>
              <a:rPr lang="en-US" sz="2800" b="1" u="sng" dirty="0"/>
            </a:br>
            <a:br>
              <a:rPr lang="en-US" sz="2800" b="1" u="sng" dirty="0"/>
            </a:br>
            <a:r>
              <a:rPr lang="en-US" sz="2400" b="1" u="sng" dirty="0"/>
              <a:t>College Admissions : What are they looking for?</a:t>
            </a:r>
            <a:br>
              <a:rPr lang="en-US" sz="2800" b="1" u="sng" dirty="0"/>
            </a:br>
            <a:endParaRPr lang="en-US" sz="4000" dirty="0"/>
          </a:p>
        </p:txBody>
      </p:sp>
      <p:sp>
        <p:nvSpPr>
          <p:cNvPr id="104451" name="Rectangle 3"/>
          <p:cNvSpPr>
            <a:spLocks noGrp="1" noChangeArrowheads="1"/>
          </p:cNvSpPr>
          <p:nvPr>
            <p:ph type="body" idx="1"/>
          </p:nvPr>
        </p:nvSpPr>
        <p:spPr>
          <a:xfrm>
            <a:off x="128588" y="533400"/>
            <a:ext cx="8915400" cy="6194425"/>
          </a:xfrm>
        </p:spPr>
        <p:txBody>
          <a:bodyPr/>
          <a:lstStyle/>
          <a:p>
            <a:pPr eaLnBrk="1" hangingPunct="1">
              <a:lnSpc>
                <a:spcPct val="80000"/>
              </a:lnSpc>
              <a:defRPr/>
            </a:pPr>
            <a:endParaRPr lang="en-US" sz="2400" dirty="0"/>
          </a:p>
          <a:p>
            <a:pPr eaLnBrk="1" hangingPunct="1">
              <a:lnSpc>
                <a:spcPct val="80000"/>
              </a:lnSpc>
              <a:defRPr/>
            </a:pPr>
            <a:r>
              <a:rPr lang="en-US" sz="2400" dirty="0"/>
              <a:t>Strength of Curriculum and Rigor </a:t>
            </a:r>
          </a:p>
          <a:p>
            <a:pPr lvl="1" eaLnBrk="1" hangingPunct="1">
              <a:lnSpc>
                <a:spcPct val="80000"/>
              </a:lnSpc>
              <a:defRPr/>
            </a:pPr>
            <a:r>
              <a:rPr lang="en-US" sz="2400" dirty="0"/>
              <a:t>And Grades in Core classes.</a:t>
            </a:r>
          </a:p>
          <a:p>
            <a:pPr marL="457200" lvl="1" indent="0" eaLnBrk="1" hangingPunct="1">
              <a:lnSpc>
                <a:spcPct val="80000"/>
              </a:lnSpc>
              <a:buNone/>
              <a:defRPr/>
            </a:pPr>
            <a:endParaRPr lang="en-US" sz="1800" dirty="0"/>
          </a:p>
          <a:p>
            <a:pPr eaLnBrk="1" hangingPunct="1">
              <a:lnSpc>
                <a:spcPct val="80000"/>
              </a:lnSpc>
              <a:defRPr/>
            </a:pPr>
            <a:r>
              <a:rPr lang="en-US" sz="2400" dirty="0"/>
              <a:t>Resiliency of Student- How do you </a:t>
            </a:r>
          </a:p>
          <a:p>
            <a:pPr marL="0" indent="0" eaLnBrk="1" hangingPunct="1">
              <a:lnSpc>
                <a:spcPct val="80000"/>
              </a:lnSpc>
              <a:buFont typeface="Wingdings" panose="05000000000000000000" pitchFamily="2" charset="2"/>
              <a:buNone/>
              <a:defRPr/>
            </a:pPr>
            <a:r>
              <a:rPr lang="en-US" sz="2400" dirty="0"/>
              <a:t>    handle setbacks?</a:t>
            </a:r>
          </a:p>
          <a:p>
            <a:pPr marL="0" indent="0" eaLnBrk="1" hangingPunct="1">
              <a:lnSpc>
                <a:spcPct val="80000"/>
              </a:lnSpc>
              <a:buFont typeface="Wingdings" panose="05000000000000000000" pitchFamily="2" charset="2"/>
              <a:buNone/>
              <a:defRPr/>
            </a:pPr>
            <a:endParaRPr lang="en-US" sz="2400" dirty="0"/>
          </a:p>
          <a:p>
            <a:pPr eaLnBrk="1" hangingPunct="1">
              <a:lnSpc>
                <a:spcPct val="80000"/>
              </a:lnSpc>
              <a:defRPr/>
            </a:pPr>
            <a:r>
              <a:rPr lang="en-US" sz="2400" dirty="0"/>
              <a:t>Ability to get along with others</a:t>
            </a:r>
          </a:p>
          <a:p>
            <a:pPr marL="0" indent="0" eaLnBrk="1" hangingPunct="1">
              <a:lnSpc>
                <a:spcPct val="80000"/>
              </a:lnSpc>
              <a:buFont typeface="Wingdings" panose="05000000000000000000" pitchFamily="2" charset="2"/>
              <a:buNone/>
              <a:defRPr/>
            </a:pPr>
            <a:endParaRPr lang="en-US" sz="1800" dirty="0"/>
          </a:p>
          <a:p>
            <a:pPr eaLnBrk="1" hangingPunct="1">
              <a:lnSpc>
                <a:spcPct val="80000"/>
              </a:lnSpc>
              <a:defRPr/>
            </a:pPr>
            <a:r>
              <a:rPr lang="en-US" sz="2400" dirty="0"/>
              <a:t>ACT/SAT scores (Check with institutions outside of the State University Systems in Florida for any testing changes).</a:t>
            </a:r>
          </a:p>
          <a:p>
            <a:pPr eaLnBrk="1" hangingPunct="1">
              <a:lnSpc>
                <a:spcPct val="80000"/>
              </a:lnSpc>
              <a:defRPr/>
            </a:pPr>
            <a:endParaRPr lang="en-US" sz="1800" dirty="0"/>
          </a:p>
          <a:p>
            <a:pPr eaLnBrk="1" hangingPunct="1">
              <a:lnSpc>
                <a:spcPct val="80000"/>
              </a:lnSpc>
              <a:defRPr/>
            </a:pPr>
            <a:r>
              <a:rPr lang="en-US" sz="2400" dirty="0"/>
              <a:t>Extracurricular Activities, Leadership and Community service experiences</a:t>
            </a:r>
          </a:p>
          <a:p>
            <a:pPr eaLnBrk="1" hangingPunct="1">
              <a:lnSpc>
                <a:spcPct val="80000"/>
              </a:lnSpc>
              <a:defRPr/>
            </a:pPr>
            <a:endParaRPr lang="en-US" sz="1800" dirty="0"/>
          </a:p>
          <a:p>
            <a:pPr eaLnBrk="1" hangingPunct="1">
              <a:lnSpc>
                <a:spcPct val="80000"/>
              </a:lnSpc>
              <a:defRPr/>
            </a:pPr>
            <a:r>
              <a:rPr lang="en-US" sz="2400" dirty="0"/>
              <a:t>Essays and Letters of Recommendation (if required)</a:t>
            </a:r>
          </a:p>
          <a:p>
            <a:pPr eaLnBrk="1" hangingPunct="1">
              <a:lnSpc>
                <a:spcPct val="80000"/>
              </a:lnSpc>
              <a:defRPr/>
            </a:pPr>
            <a:endParaRPr lang="en-US" sz="1800" dirty="0"/>
          </a:p>
          <a:p>
            <a:pPr eaLnBrk="1" hangingPunct="1">
              <a:lnSpc>
                <a:spcPct val="80000"/>
              </a:lnSpc>
              <a:defRPr/>
            </a:pPr>
            <a:r>
              <a:rPr lang="en-US" sz="2400" dirty="0"/>
              <a:t>May vary depending on college- “What do YOU have to offer them?” Are you a good fit for their college?</a:t>
            </a:r>
            <a:endParaRPr lang="en-US" sz="2000" dirty="0"/>
          </a:p>
          <a:p>
            <a:pPr eaLnBrk="1" hangingPunct="1">
              <a:lnSpc>
                <a:spcPct val="80000"/>
              </a:lnSpc>
              <a:defRPr/>
            </a:pPr>
            <a:endParaRPr lang="en-US" sz="2000" dirty="0"/>
          </a:p>
        </p:txBody>
      </p:sp>
      <p:pic>
        <p:nvPicPr>
          <p:cNvPr id="2" name="Picture 1">
            <a:extLst>
              <a:ext uri="{FF2B5EF4-FFF2-40B4-BE49-F238E27FC236}">
                <a16:creationId xmlns:a16="http://schemas.microsoft.com/office/drawing/2014/main" id="{B04E7A80-C176-4327-9BF4-BADDAD05413D}"/>
              </a:ext>
            </a:extLst>
          </p:cNvPr>
          <p:cNvPicPr>
            <a:picLocks noChangeAspect="1"/>
          </p:cNvPicPr>
          <p:nvPr/>
        </p:nvPicPr>
        <p:blipFill>
          <a:blip r:embed="rId2"/>
          <a:stretch>
            <a:fillRect/>
          </a:stretch>
        </p:blipFill>
        <p:spPr>
          <a:xfrm>
            <a:off x="6248400" y="1072989"/>
            <a:ext cx="1841178" cy="184117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52400" y="152400"/>
            <a:ext cx="8763000" cy="1219200"/>
          </a:xfrm>
        </p:spPr>
        <p:txBody>
          <a:bodyPr/>
          <a:lstStyle/>
          <a:p>
            <a:pPr eaLnBrk="1" hangingPunct="1">
              <a:defRPr/>
            </a:pPr>
            <a:r>
              <a:rPr lang="en-US" sz="2800" b="1" u="sng" dirty="0"/>
              <a:t>What should your child be doing right now?</a:t>
            </a:r>
          </a:p>
        </p:txBody>
      </p:sp>
      <p:sp>
        <p:nvSpPr>
          <p:cNvPr id="81923" name="Rectangle 3"/>
          <p:cNvSpPr>
            <a:spLocks noGrp="1" noChangeArrowheads="1"/>
          </p:cNvSpPr>
          <p:nvPr>
            <p:ph type="body" idx="1"/>
          </p:nvPr>
        </p:nvSpPr>
        <p:spPr>
          <a:xfrm>
            <a:off x="304800" y="1219200"/>
            <a:ext cx="8458200" cy="5638800"/>
          </a:xfrm>
        </p:spPr>
        <p:txBody>
          <a:bodyPr/>
          <a:lstStyle/>
          <a:p>
            <a:pPr eaLnBrk="1" hangingPunct="1">
              <a:defRPr/>
            </a:pPr>
            <a:r>
              <a:rPr lang="en-US" sz="1800" dirty="0"/>
              <a:t>Deciding Plan for Post high school graduation (back up plans) Use resources such as Big Futures or other resources to help you explore career passions).</a:t>
            </a:r>
          </a:p>
          <a:p>
            <a:pPr eaLnBrk="1" hangingPunct="1">
              <a:defRPr/>
            </a:pPr>
            <a:endParaRPr lang="en-US" sz="1600" dirty="0"/>
          </a:p>
          <a:p>
            <a:pPr eaLnBrk="1" hangingPunct="1">
              <a:defRPr/>
            </a:pPr>
            <a:r>
              <a:rPr lang="en-US" sz="1800" dirty="0"/>
              <a:t>Narrowing down choices of colleges by researching “good fit”.</a:t>
            </a:r>
          </a:p>
          <a:p>
            <a:pPr eaLnBrk="1" hangingPunct="1">
              <a:defRPr/>
            </a:pPr>
            <a:endParaRPr lang="en-US" sz="1600" dirty="0"/>
          </a:p>
          <a:p>
            <a:pPr eaLnBrk="1" hangingPunct="1">
              <a:defRPr/>
            </a:pPr>
            <a:r>
              <a:rPr lang="en-US" sz="1800" dirty="0"/>
              <a:t>Preparing applications. Go to College’s Web site (ADMISSION- Freshmen Application)  </a:t>
            </a:r>
            <a:r>
              <a:rPr lang="en-US" sz="1800" b="1" dirty="0">
                <a:solidFill>
                  <a:srgbClr val="FFC000"/>
                </a:solidFill>
              </a:rPr>
              <a:t>Know the deadlines! Follow Directions!  Student is considered a First time in College (FTIC) student even if they have college credit from dual enrollment)</a:t>
            </a:r>
          </a:p>
          <a:p>
            <a:pPr eaLnBrk="1" hangingPunct="1">
              <a:defRPr/>
            </a:pPr>
            <a:endParaRPr lang="en-US" sz="1600" b="1" dirty="0">
              <a:solidFill>
                <a:srgbClr val="FFC000"/>
              </a:solidFill>
            </a:endParaRPr>
          </a:p>
          <a:p>
            <a:pPr eaLnBrk="1" hangingPunct="1">
              <a:defRPr/>
            </a:pPr>
            <a:r>
              <a:rPr lang="en-US" sz="1800" dirty="0"/>
              <a:t>Many colleges use the Common Application or </a:t>
            </a:r>
            <a:r>
              <a:rPr lang="en-US" sz="1800" i="1" dirty="0"/>
              <a:t> </a:t>
            </a:r>
            <a:r>
              <a:rPr lang="en-US" sz="1800" dirty="0"/>
              <a:t>the Coalition Application.  You may want to find out if the schools you are interested use these and stick with one format to simplify the process. </a:t>
            </a:r>
            <a:r>
              <a:rPr lang="en-US" sz="1800" u="sng" dirty="0">
                <a:solidFill>
                  <a:srgbClr val="FF0000"/>
                </a:solidFill>
              </a:rPr>
              <a:t>Counselor will submit transcripts to both Common app and Coalition if you include their email as your counselor.</a:t>
            </a:r>
          </a:p>
          <a:p>
            <a:pPr eaLnBrk="1" hangingPunct="1">
              <a:defRPr/>
            </a:pPr>
            <a:endParaRPr 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7E9E-32A8-47E6-8CD3-7A544B2B9AC3}"/>
              </a:ext>
            </a:extLst>
          </p:cNvPr>
          <p:cNvSpPr>
            <a:spLocks noGrp="1"/>
          </p:cNvSpPr>
          <p:nvPr>
            <p:ph type="title"/>
          </p:nvPr>
        </p:nvSpPr>
        <p:spPr>
          <a:xfrm>
            <a:off x="457200" y="152400"/>
            <a:ext cx="8229600" cy="914400"/>
          </a:xfrm>
        </p:spPr>
        <p:txBody>
          <a:bodyPr/>
          <a:lstStyle/>
          <a:p>
            <a:r>
              <a:rPr lang="en-US" sz="2800" b="1" u="sng" dirty="0"/>
              <a:t>What should your child be doing right now? (continued)</a:t>
            </a:r>
            <a:endParaRPr lang="en-US" sz="2800" dirty="0"/>
          </a:p>
        </p:txBody>
      </p:sp>
      <p:sp>
        <p:nvSpPr>
          <p:cNvPr id="3" name="Content Placeholder 2">
            <a:extLst>
              <a:ext uri="{FF2B5EF4-FFF2-40B4-BE49-F238E27FC236}">
                <a16:creationId xmlns:a16="http://schemas.microsoft.com/office/drawing/2014/main" id="{090C9C58-6449-4635-9E5F-6947979C3A33}"/>
              </a:ext>
            </a:extLst>
          </p:cNvPr>
          <p:cNvSpPr>
            <a:spLocks noGrp="1"/>
          </p:cNvSpPr>
          <p:nvPr>
            <p:ph idx="1"/>
          </p:nvPr>
        </p:nvSpPr>
        <p:spPr>
          <a:xfrm>
            <a:off x="457200" y="1143000"/>
            <a:ext cx="8229600" cy="5486400"/>
          </a:xfrm>
        </p:spPr>
        <p:txBody>
          <a:bodyPr/>
          <a:lstStyle/>
          <a:p>
            <a:pPr lvl="0" eaLnBrk="1" hangingPunct="1">
              <a:buClr>
                <a:srgbClr val="FFCC66"/>
              </a:buClr>
              <a:defRPr/>
            </a:pPr>
            <a:r>
              <a:rPr lang="en-US" sz="1800" b="1" dirty="0">
                <a:solidFill>
                  <a:srgbClr val="FFC000"/>
                </a:solidFill>
                <a:latin typeface="+mj-lt"/>
              </a:rPr>
              <a:t>Request TRANSCRIPTS to be sent-</a:t>
            </a:r>
            <a:r>
              <a:rPr lang="en-US" sz="1800" dirty="0">
                <a:solidFill>
                  <a:srgbClr val="FFC000"/>
                </a:solidFill>
                <a:latin typeface="+mj-lt"/>
              </a:rPr>
              <a:t> (if required) may be sent </a:t>
            </a:r>
            <a:r>
              <a:rPr lang="en-US" sz="1800" dirty="0">
                <a:solidFill>
                  <a:srgbClr val="FFFFFF"/>
                </a:solidFill>
                <a:latin typeface="+mj-lt"/>
              </a:rPr>
              <a:t>free electronically free (for all public and some private schools in FL only), Or Printed sealed official copies available (for all out of state and some private schools in Florida).  </a:t>
            </a:r>
            <a:r>
              <a:rPr lang="en-US" sz="1800" b="1" dirty="0">
                <a:solidFill>
                  <a:srgbClr val="FFFFCC">
                    <a:lumMod val="75000"/>
                  </a:srgbClr>
                </a:solidFill>
                <a:latin typeface="+mj-lt"/>
              </a:rPr>
              <a:t>Use the following link to Request Transcripts  </a:t>
            </a:r>
          </a:p>
          <a:p>
            <a:pPr marL="0" indent="0" eaLnBrk="1" hangingPunct="1">
              <a:buClr>
                <a:srgbClr val="FFCC66"/>
              </a:buClr>
              <a:buNone/>
              <a:defRPr/>
            </a:pPr>
            <a:r>
              <a:rPr lang="en-US" sz="1800" b="1" dirty="0">
                <a:solidFill>
                  <a:srgbClr val="FFFFCC">
                    <a:lumMod val="75000"/>
                  </a:srgbClr>
                </a:solidFill>
                <a:latin typeface="+mj-lt"/>
              </a:rPr>
              <a:t>	</a:t>
            </a:r>
            <a:r>
              <a:rPr lang="en-US" sz="1800" u="sng" dirty="0">
                <a:effectLst/>
                <a:hlinkClick r:id="rId2"/>
              </a:rPr>
              <a:t>https://forms.office.com/Pages/ResponsePage.aspx?id=2yopaSqnN0WqJNZ6b1ZCvGdZZPoPazROlHdYdq6kf5FUM0ZTMzRUQk03SEZZVURER0FQSUJPS1hKUS4u</a:t>
            </a:r>
            <a:endParaRPr lang="en-US" sz="1800" dirty="0">
              <a:effectLst/>
            </a:endParaRPr>
          </a:p>
          <a:p>
            <a:pPr marL="0" lvl="0" indent="0" eaLnBrk="1" hangingPunct="1">
              <a:buClr>
                <a:srgbClr val="FFCC66"/>
              </a:buClr>
              <a:buNone/>
              <a:defRPr/>
            </a:pPr>
            <a:endParaRPr lang="en-US" sz="1400" b="1" dirty="0">
              <a:solidFill>
                <a:srgbClr val="FFFFCC">
                  <a:lumMod val="75000"/>
                </a:srgbClr>
              </a:solidFill>
              <a:latin typeface="+mj-lt"/>
            </a:endParaRPr>
          </a:p>
          <a:p>
            <a:pPr lvl="0" eaLnBrk="1" hangingPunct="1">
              <a:buClr>
                <a:srgbClr val="FFCC66"/>
              </a:buClr>
              <a:defRPr/>
            </a:pPr>
            <a:r>
              <a:rPr lang="en-US" sz="1800" dirty="0">
                <a:solidFill>
                  <a:srgbClr val="FFFFFF"/>
                </a:solidFill>
                <a:latin typeface="+mj-lt"/>
              </a:rPr>
              <a:t>Complete a college/scholarship resume.</a:t>
            </a:r>
          </a:p>
          <a:p>
            <a:pPr lvl="0" eaLnBrk="1" hangingPunct="1">
              <a:buClr>
                <a:srgbClr val="FFCC66"/>
              </a:buClr>
              <a:defRPr/>
            </a:pPr>
            <a:endParaRPr lang="en-US" sz="1400" dirty="0">
              <a:solidFill>
                <a:srgbClr val="FFFFFF"/>
              </a:solidFill>
              <a:latin typeface="+mj-lt"/>
            </a:endParaRPr>
          </a:p>
          <a:p>
            <a:pPr lvl="0" eaLnBrk="1" hangingPunct="1">
              <a:buClr>
                <a:srgbClr val="FFCC66"/>
              </a:buClr>
              <a:defRPr/>
            </a:pPr>
            <a:r>
              <a:rPr lang="en-US" sz="1800" dirty="0">
                <a:solidFill>
                  <a:srgbClr val="FFFFFF"/>
                </a:solidFill>
                <a:latin typeface="+mj-lt"/>
              </a:rPr>
              <a:t>Request letters of recommendation (if required) </a:t>
            </a:r>
          </a:p>
          <a:p>
            <a:pPr lvl="0" eaLnBrk="1" hangingPunct="1">
              <a:buClr>
                <a:srgbClr val="FFCC66"/>
              </a:buClr>
              <a:defRPr/>
            </a:pPr>
            <a:endParaRPr lang="en-US" sz="1400" dirty="0">
              <a:solidFill>
                <a:srgbClr val="FFFFFF"/>
              </a:solidFill>
              <a:latin typeface="+mj-lt"/>
            </a:endParaRPr>
          </a:p>
          <a:p>
            <a:pPr lvl="0" eaLnBrk="1" hangingPunct="1">
              <a:buClr>
                <a:srgbClr val="FFCC66"/>
              </a:buClr>
              <a:defRPr/>
            </a:pPr>
            <a:r>
              <a:rPr lang="en-US" sz="1800" dirty="0">
                <a:solidFill>
                  <a:srgbClr val="FFFFFF"/>
                </a:solidFill>
                <a:latin typeface="+mj-lt"/>
              </a:rPr>
              <a:t>Finalize essays.  Have a teacher review them.</a:t>
            </a:r>
          </a:p>
          <a:p>
            <a:pPr lvl="0" eaLnBrk="1" hangingPunct="1">
              <a:buClr>
                <a:srgbClr val="FFCC66"/>
              </a:buClr>
              <a:defRPr/>
            </a:pPr>
            <a:endParaRPr lang="en-US" sz="1400" dirty="0">
              <a:solidFill>
                <a:srgbClr val="FFFFFF"/>
              </a:solidFill>
              <a:latin typeface="+mj-lt"/>
            </a:endParaRPr>
          </a:p>
          <a:p>
            <a:pPr lvl="0" eaLnBrk="1" hangingPunct="1">
              <a:buClr>
                <a:srgbClr val="FFCC66"/>
              </a:buClr>
              <a:defRPr/>
            </a:pPr>
            <a:r>
              <a:rPr lang="en-US" sz="1800" dirty="0">
                <a:solidFill>
                  <a:srgbClr val="FFFFFF"/>
                </a:solidFill>
                <a:latin typeface="+mj-lt"/>
              </a:rPr>
              <a:t>Sign up and retake the SAT, ACT, or CLT all official scores must come directly from SAT/ACT/CLT.</a:t>
            </a:r>
          </a:p>
          <a:p>
            <a:pPr lvl="0" eaLnBrk="1" hangingPunct="1">
              <a:buClr>
                <a:srgbClr val="FFCC66"/>
              </a:buClr>
              <a:defRPr/>
            </a:pPr>
            <a:endParaRPr lang="en-US" sz="1400" dirty="0">
              <a:solidFill>
                <a:srgbClr val="FFFFFF"/>
              </a:solidFill>
              <a:latin typeface="+mj-lt"/>
            </a:endParaRPr>
          </a:p>
          <a:p>
            <a:pPr lvl="0" eaLnBrk="1" hangingPunct="1">
              <a:buClr>
                <a:srgbClr val="FFCC66"/>
              </a:buClr>
              <a:defRPr/>
            </a:pPr>
            <a:r>
              <a:rPr lang="en-US" sz="1800" dirty="0">
                <a:solidFill>
                  <a:srgbClr val="FFFFFF"/>
                </a:solidFill>
                <a:latin typeface="+mj-lt"/>
              </a:rPr>
              <a:t>Check out the scholarship list on Guidance website and in the scholarship drawer.</a:t>
            </a:r>
          </a:p>
          <a:p>
            <a:endParaRPr lang="en-US" dirty="0"/>
          </a:p>
        </p:txBody>
      </p:sp>
    </p:spTree>
    <p:extLst>
      <p:ext uri="{BB962C8B-B14F-4D97-AF65-F5344CB8AC3E}">
        <p14:creationId xmlns:p14="http://schemas.microsoft.com/office/powerpoint/2010/main" val="2854263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381000" y="274638"/>
            <a:ext cx="8305800" cy="487362"/>
          </a:xfrm>
        </p:spPr>
        <p:txBody>
          <a:bodyPr/>
          <a:lstStyle/>
          <a:p>
            <a:pPr eaLnBrk="1" hangingPunct="1">
              <a:defRPr/>
            </a:pPr>
            <a:r>
              <a:rPr lang="en-US" sz="4000" u="sng" dirty="0"/>
              <a:t>Follow Through and Follow Up</a:t>
            </a:r>
          </a:p>
        </p:txBody>
      </p:sp>
      <p:sp>
        <p:nvSpPr>
          <p:cNvPr id="161795" name="Rectangle 3"/>
          <p:cNvSpPr>
            <a:spLocks noGrp="1" noChangeArrowheads="1"/>
          </p:cNvSpPr>
          <p:nvPr>
            <p:ph type="body" idx="1"/>
          </p:nvPr>
        </p:nvSpPr>
        <p:spPr>
          <a:xfrm>
            <a:off x="228600" y="457200"/>
            <a:ext cx="8610600" cy="6324600"/>
          </a:xfrm>
        </p:spPr>
        <p:txBody>
          <a:bodyPr/>
          <a:lstStyle/>
          <a:p>
            <a:pPr eaLnBrk="1" hangingPunct="1">
              <a:lnSpc>
                <a:spcPct val="80000"/>
              </a:lnSpc>
              <a:buFont typeface="Wingdings" panose="05000000000000000000" pitchFamily="2" charset="2"/>
              <a:buNone/>
              <a:defRPr/>
            </a:pPr>
            <a:endParaRPr lang="en-US" sz="1700" b="1" dirty="0"/>
          </a:p>
          <a:p>
            <a:pPr eaLnBrk="1" hangingPunct="1">
              <a:lnSpc>
                <a:spcPct val="80000"/>
              </a:lnSpc>
              <a:defRPr/>
            </a:pPr>
            <a:endParaRPr lang="en-US" sz="1500" b="1" dirty="0"/>
          </a:p>
          <a:p>
            <a:pPr eaLnBrk="1" hangingPunct="1">
              <a:lnSpc>
                <a:spcPct val="80000"/>
              </a:lnSpc>
              <a:defRPr/>
            </a:pPr>
            <a:endParaRPr lang="en-US" sz="1500" b="1" dirty="0"/>
          </a:p>
          <a:p>
            <a:pPr eaLnBrk="1" hangingPunct="1">
              <a:lnSpc>
                <a:spcPct val="80000"/>
              </a:lnSpc>
              <a:defRPr/>
            </a:pPr>
            <a:r>
              <a:rPr lang="en-US" sz="1600" b="1" dirty="0"/>
              <a:t>Standard entry point is fall semester. However, freshmen may choose to start in Summer. Summer admit may differ slightly  from fall in terms of competition.  </a:t>
            </a:r>
            <a:r>
              <a:rPr lang="en-US" sz="1600" b="1" dirty="0">
                <a:solidFill>
                  <a:srgbClr val="33CC33"/>
                </a:solidFill>
              </a:rPr>
              <a:t>You should apply to the semester that you want to begin.</a:t>
            </a:r>
            <a:r>
              <a:rPr lang="en-US" sz="1600" b="1" dirty="0"/>
              <a:t>  Most universities will offer you summer if you are a candidate for it. </a:t>
            </a:r>
          </a:p>
          <a:p>
            <a:pPr eaLnBrk="1" hangingPunct="1">
              <a:lnSpc>
                <a:spcPct val="80000"/>
              </a:lnSpc>
              <a:defRPr/>
            </a:pPr>
            <a:endParaRPr lang="en-US" sz="1600" b="1" dirty="0"/>
          </a:p>
          <a:p>
            <a:pPr eaLnBrk="1" hangingPunct="1">
              <a:lnSpc>
                <a:spcPct val="80000"/>
              </a:lnSpc>
              <a:defRPr/>
            </a:pPr>
            <a:r>
              <a:rPr lang="en-US" sz="1600" b="1" u="sng" dirty="0">
                <a:solidFill>
                  <a:schemeClr val="hlink"/>
                </a:solidFill>
              </a:rPr>
              <a:t>Online Status Check-</a:t>
            </a:r>
            <a:r>
              <a:rPr lang="en-US" sz="1600" b="1" dirty="0"/>
              <a:t> Check your email regularly.  </a:t>
            </a:r>
            <a:r>
              <a:rPr lang="en-US" sz="1600" b="1" dirty="0">
                <a:solidFill>
                  <a:srgbClr val="66CCFF"/>
                </a:solidFill>
              </a:rPr>
              <a:t>Colleges receive thousands of applications and supporting documents, therefore it will take some time for files to be updated.  Please be patient and check back regularly before panicking and contacting the admissions office.</a:t>
            </a:r>
          </a:p>
          <a:p>
            <a:pPr eaLnBrk="1" hangingPunct="1">
              <a:lnSpc>
                <a:spcPct val="80000"/>
              </a:lnSpc>
              <a:buFont typeface="Wingdings" panose="05000000000000000000" pitchFamily="2" charset="2"/>
              <a:buNone/>
              <a:defRPr/>
            </a:pPr>
            <a:endParaRPr lang="en-US" sz="1600" b="1" dirty="0"/>
          </a:p>
          <a:p>
            <a:pPr eaLnBrk="1" hangingPunct="1">
              <a:lnSpc>
                <a:spcPct val="80000"/>
              </a:lnSpc>
              <a:defRPr/>
            </a:pPr>
            <a:r>
              <a:rPr lang="en-US" sz="1600" b="1" u="sng" dirty="0">
                <a:solidFill>
                  <a:schemeClr val="hlink"/>
                </a:solidFill>
              </a:rPr>
              <a:t>Post admissions</a:t>
            </a:r>
            <a:r>
              <a:rPr lang="en-US" sz="1600" b="1" dirty="0"/>
              <a:t> – tuition deposit is due by May 1. </a:t>
            </a:r>
          </a:p>
          <a:p>
            <a:pPr eaLnBrk="1" hangingPunct="1">
              <a:lnSpc>
                <a:spcPct val="80000"/>
              </a:lnSpc>
              <a:buFont typeface="Wingdings" panose="05000000000000000000" pitchFamily="2" charset="2"/>
              <a:buNone/>
              <a:defRPr/>
            </a:pPr>
            <a:endParaRPr lang="en-US" sz="1600" b="1" dirty="0"/>
          </a:p>
          <a:p>
            <a:pPr eaLnBrk="1" hangingPunct="1">
              <a:lnSpc>
                <a:spcPct val="80000"/>
              </a:lnSpc>
              <a:defRPr/>
            </a:pPr>
            <a:r>
              <a:rPr lang="en-US" sz="1600" b="1" u="sng" dirty="0">
                <a:solidFill>
                  <a:schemeClr val="hlink"/>
                </a:solidFill>
              </a:rPr>
              <a:t>Housing</a:t>
            </a:r>
            <a:r>
              <a:rPr lang="en-US" sz="1600" b="1" dirty="0"/>
              <a:t>- It is highly encouraged that students apply for housing as soon as possible. </a:t>
            </a:r>
          </a:p>
          <a:p>
            <a:pPr eaLnBrk="1" hangingPunct="1">
              <a:lnSpc>
                <a:spcPct val="80000"/>
              </a:lnSpc>
              <a:defRPr/>
            </a:pPr>
            <a:endParaRPr lang="en-US" sz="1600" b="1" dirty="0"/>
          </a:p>
          <a:p>
            <a:pPr eaLnBrk="1" hangingPunct="1">
              <a:lnSpc>
                <a:spcPct val="80000"/>
              </a:lnSpc>
              <a:defRPr/>
            </a:pPr>
            <a:r>
              <a:rPr lang="en-US" sz="1600" b="1" u="sng" dirty="0">
                <a:solidFill>
                  <a:schemeClr val="hlink"/>
                </a:solidFill>
              </a:rPr>
              <a:t>Financial Aid</a:t>
            </a:r>
            <a:r>
              <a:rPr lang="en-US" sz="1600" b="1" dirty="0"/>
              <a:t> – All students are encouraged to apply for financial aid.  Students should submit the Free Application for Federal Students Aid (FAFSA) as soon as possible in December 2024.</a:t>
            </a:r>
            <a:endParaRPr lang="en-US" sz="1600" b="1" u="sng" dirty="0">
              <a:solidFill>
                <a:schemeClr val="tx2">
                  <a:lumMod val="75000"/>
                </a:schemeClr>
              </a:solidFill>
            </a:endParaRPr>
          </a:p>
          <a:p>
            <a:pPr marL="0" indent="0" eaLnBrk="1" hangingPunct="1">
              <a:lnSpc>
                <a:spcPct val="80000"/>
              </a:lnSpc>
              <a:buNone/>
              <a:defRPr/>
            </a:pPr>
            <a:endParaRPr lang="en-US" sz="1600" b="1" dirty="0"/>
          </a:p>
          <a:p>
            <a:pPr eaLnBrk="1" hangingPunct="1">
              <a:lnSpc>
                <a:spcPct val="80000"/>
              </a:lnSpc>
              <a:defRPr/>
            </a:pPr>
            <a:r>
              <a:rPr lang="en-US" sz="1600" b="1" u="sng" dirty="0">
                <a:solidFill>
                  <a:schemeClr val="hlink"/>
                </a:solidFill>
              </a:rPr>
              <a:t>Scholarships</a:t>
            </a:r>
            <a:r>
              <a:rPr lang="en-US" sz="1600" b="1" dirty="0"/>
              <a:t> – Accepted students  are typically automatically considered for merit scholarship.  </a:t>
            </a:r>
            <a:r>
              <a:rPr lang="en-US" sz="1600" b="1" i="1" u="sng" dirty="0"/>
              <a:t>Another reason to apply early!</a:t>
            </a:r>
            <a:r>
              <a:rPr lang="en-US" sz="1600" b="1" dirty="0"/>
              <a:t>  A separate application is not typically required.  Log onto the Financial Aid office at the college to search for campus scholarship opportunities.</a:t>
            </a:r>
          </a:p>
          <a:p>
            <a:pPr eaLnBrk="1" hangingPunct="1">
              <a:lnSpc>
                <a:spcPct val="80000"/>
              </a:lnSpc>
              <a:defRPr/>
            </a:pPr>
            <a:endParaRPr lang="en-US" sz="1500" b="1" dirty="0"/>
          </a:p>
          <a:p>
            <a:pPr eaLnBrk="1" hangingPunct="1">
              <a:lnSpc>
                <a:spcPct val="80000"/>
              </a:lnSpc>
              <a:defRPr/>
            </a:pPr>
            <a:endParaRPr lang="en-US" sz="15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76200"/>
            <a:ext cx="8229600" cy="990600"/>
          </a:xfrm>
        </p:spPr>
        <p:txBody>
          <a:bodyPr/>
          <a:lstStyle/>
          <a:p>
            <a:pPr eaLnBrk="1" hangingPunct="1">
              <a:defRPr/>
            </a:pPr>
            <a:r>
              <a:rPr lang="en-US" u="sng" dirty="0"/>
              <a:t>After applying</a:t>
            </a:r>
          </a:p>
        </p:txBody>
      </p:sp>
      <p:sp>
        <p:nvSpPr>
          <p:cNvPr id="168963" name="Rectangle 3"/>
          <p:cNvSpPr>
            <a:spLocks noGrp="1" noChangeArrowheads="1"/>
          </p:cNvSpPr>
          <p:nvPr>
            <p:ph type="body" idx="1"/>
          </p:nvPr>
        </p:nvSpPr>
        <p:spPr>
          <a:xfrm>
            <a:off x="152400" y="838200"/>
            <a:ext cx="8686800" cy="5867400"/>
          </a:xfrm>
        </p:spPr>
        <p:txBody>
          <a:bodyPr/>
          <a:lstStyle/>
          <a:p>
            <a:pPr eaLnBrk="1" hangingPunct="1">
              <a:lnSpc>
                <a:spcPct val="80000"/>
              </a:lnSpc>
              <a:buFont typeface="Wingdings" panose="05000000000000000000" pitchFamily="2" charset="2"/>
              <a:buNone/>
              <a:defRPr/>
            </a:pPr>
            <a:endParaRPr lang="en-US" sz="2000" dirty="0"/>
          </a:p>
          <a:p>
            <a:pPr eaLnBrk="1" hangingPunct="1">
              <a:lnSpc>
                <a:spcPct val="80000"/>
              </a:lnSpc>
              <a:buFont typeface="Wingdings" panose="05000000000000000000" pitchFamily="2" charset="2"/>
              <a:buNone/>
              <a:defRPr/>
            </a:pPr>
            <a:r>
              <a:rPr lang="en-US" sz="2400" dirty="0"/>
              <a:t>Accepted</a:t>
            </a:r>
          </a:p>
          <a:p>
            <a:pPr eaLnBrk="1" hangingPunct="1">
              <a:lnSpc>
                <a:spcPct val="80000"/>
              </a:lnSpc>
              <a:buFont typeface="Wingdings" panose="05000000000000000000" pitchFamily="2" charset="2"/>
              <a:buNone/>
              <a:defRPr/>
            </a:pPr>
            <a:endParaRPr lang="en-US" sz="2000" dirty="0"/>
          </a:p>
          <a:p>
            <a:pPr eaLnBrk="1" hangingPunct="1">
              <a:lnSpc>
                <a:spcPct val="80000"/>
              </a:lnSpc>
              <a:buFont typeface="Wingdings" panose="05000000000000000000" pitchFamily="2" charset="2"/>
              <a:buNone/>
              <a:defRPr/>
            </a:pPr>
            <a:r>
              <a:rPr lang="en-US" sz="2400" dirty="0"/>
              <a:t>Deferred</a:t>
            </a:r>
            <a:r>
              <a:rPr lang="en-US" sz="2000" dirty="0"/>
              <a:t> – still in the game. Send mid-year grades, updated test scores!</a:t>
            </a:r>
          </a:p>
          <a:p>
            <a:pPr eaLnBrk="1" hangingPunct="1">
              <a:lnSpc>
                <a:spcPct val="80000"/>
              </a:lnSpc>
              <a:buFont typeface="Wingdings" panose="05000000000000000000" pitchFamily="2" charset="2"/>
              <a:buNone/>
              <a:defRPr/>
            </a:pPr>
            <a:endParaRPr lang="en-US" sz="2000" dirty="0"/>
          </a:p>
          <a:p>
            <a:pPr eaLnBrk="1" hangingPunct="1">
              <a:lnSpc>
                <a:spcPct val="80000"/>
              </a:lnSpc>
              <a:buFont typeface="Wingdings" panose="05000000000000000000" pitchFamily="2" charset="2"/>
              <a:buNone/>
              <a:defRPr/>
            </a:pPr>
            <a:r>
              <a:rPr lang="en-US" sz="2400" dirty="0"/>
              <a:t>Denied</a:t>
            </a:r>
          </a:p>
          <a:p>
            <a:pPr eaLnBrk="1" hangingPunct="1">
              <a:lnSpc>
                <a:spcPct val="80000"/>
              </a:lnSpc>
              <a:buFont typeface="Wingdings" panose="05000000000000000000" pitchFamily="2" charset="2"/>
              <a:buNone/>
              <a:defRPr/>
            </a:pPr>
            <a:endParaRPr lang="en-US" sz="2000" dirty="0"/>
          </a:p>
          <a:p>
            <a:pPr eaLnBrk="1" hangingPunct="1">
              <a:lnSpc>
                <a:spcPct val="80000"/>
              </a:lnSpc>
              <a:buFont typeface="Wingdings" panose="05000000000000000000" pitchFamily="2" charset="2"/>
              <a:buNone/>
              <a:defRPr/>
            </a:pPr>
            <a:r>
              <a:rPr lang="en-US" sz="2000" dirty="0"/>
              <a:t>Rescind admissions offers</a:t>
            </a:r>
          </a:p>
          <a:p>
            <a:pPr eaLnBrk="1" hangingPunct="1">
              <a:lnSpc>
                <a:spcPct val="80000"/>
              </a:lnSpc>
              <a:buFont typeface="Wingdings" panose="05000000000000000000" pitchFamily="2" charset="2"/>
              <a:buNone/>
              <a:defRPr/>
            </a:pPr>
            <a:r>
              <a:rPr lang="en-US" sz="2000" dirty="0"/>
              <a:t>	Poor academic performance</a:t>
            </a:r>
          </a:p>
          <a:p>
            <a:pPr eaLnBrk="1" hangingPunct="1">
              <a:lnSpc>
                <a:spcPct val="80000"/>
              </a:lnSpc>
              <a:buFont typeface="Wingdings" panose="05000000000000000000" pitchFamily="2" charset="2"/>
              <a:buNone/>
              <a:defRPr/>
            </a:pPr>
            <a:r>
              <a:rPr lang="en-US" sz="2000" dirty="0"/>
              <a:t>	Negative grade trend</a:t>
            </a:r>
          </a:p>
          <a:p>
            <a:pPr eaLnBrk="1" hangingPunct="1">
              <a:lnSpc>
                <a:spcPct val="80000"/>
              </a:lnSpc>
              <a:buFont typeface="Wingdings" panose="05000000000000000000" pitchFamily="2" charset="2"/>
              <a:buNone/>
              <a:defRPr/>
            </a:pPr>
            <a:r>
              <a:rPr lang="en-US" sz="2000" dirty="0"/>
              <a:t>	Dual Enrollment GPA below a 2.0</a:t>
            </a:r>
          </a:p>
          <a:p>
            <a:pPr eaLnBrk="1" hangingPunct="1">
              <a:lnSpc>
                <a:spcPct val="80000"/>
              </a:lnSpc>
              <a:buFont typeface="Wingdings" panose="05000000000000000000" pitchFamily="2" charset="2"/>
              <a:buNone/>
              <a:defRPr/>
            </a:pPr>
            <a:r>
              <a:rPr lang="en-US" sz="2000" dirty="0"/>
              <a:t>	Drop classes that you said you were taking when you applied.</a:t>
            </a:r>
          </a:p>
          <a:p>
            <a:pPr eaLnBrk="1" hangingPunct="1">
              <a:lnSpc>
                <a:spcPct val="80000"/>
              </a:lnSpc>
              <a:buFont typeface="Wingdings" panose="05000000000000000000" pitchFamily="2" charset="2"/>
              <a:buNone/>
              <a:defRPr/>
            </a:pPr>
            <a:endParaRPr lang="en-US" sz="2000" dirty="0"/>
          </a:p>
          <a:p>
            <a:pPr eaLnBrk="1" hangingPunct="1">
              <a:lnSpc>
                <a:spcPct val="80000"/>
              </a:lnSpc>
              <a:buFont typeface="Wingdings" panose="05000000000000000000" pitchFamily="2" charset="2"/>
              <a:buNone/>
              <a:defRPr/>
            </a:pPr>
            <a:r>
              <a:rPr lang="en-US" sz="2000" dirty="0">
                <a:solidFill>
                  <a:schemeClr val="tx2"/>
                </a:solidFill>
              </a:rPr>
              <a:t>Make sure that your child checks his/her email and/or college accounts regularly so that he/she can stay in touch with the admissions office.  </a:t>
            </a:r>
          </a:p>
          <a:p>
            <a:pPr eaLnBrk="1" hangingPunct="1">
              <a:lnSpc>
                <a:spcPct val="80000"/>
              </a:lnSpc>
              <a:buFont typeface="Wingdings" panose="05000000000000000000" pitchFamily="2" charset="2"/>
              <a:buNone/>
              <a:defRPr/>
            </a:pPr>
            <a:endParaRPr lang="en-US" sz="2800" dirty="0">
              <a:solidFill>
                <a:srgbClr val="00FF00"/>
              </a:solidFill>
            </a:endParaRPr>
          </a:p>
          <a:p>
            <a:pPr eaLnBrk="1" hangingPunct="1">
              <a:lnSpc>
                <a:spcPct val="80000"/>
              </a:lnSpc>
              <a:buFont typeface="Wingdings" panose="05000000000000000000" pitchFamily="2" charset="2"/>
              <a:buNone/>
              <a:defRPr/>
            </a:pPr>
            <a:r>
              <a:rPr lang="en-US" sz="1800" dirty="0">
                <a:solidFill>
                  <a:srgbClr val="00FF00"/>
                </a:solidFill>
              </a:rPr>
              <a:t>**ALL universities request that students let them know if they do not plan to attend their institution.  An email is appreciated and may allow an opportunity for a student on the “deferred” list. </a:t>
            </a:r>
          </a:p>
          <a:p>
            <a:pPr eaLnBrk="1" hangingPunct="1">
              <a:lnSpc>
                <a:spcPct val="80000"/>
              </a:lnSpc>
              <a:defRPr/>
            </a:pPr>
            <a:endParaRPr lang="en-US" sz="2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sz="1700" b="1" u="sng" dirty="0"/>
          </a:p>
          <a:p>
            <a:pPr marL="0" indent="0" algn="ctr" eaLnBrk="1" hangingPunct="1">
              <a:lnSpc>
                <a:spcPct val="80000"/>
              </a:lnSpc>
              <a:buFont typeface="Wingdings" panose="05000000000000000000" pitchFamily="2" charset="2"/>
              <a:buNone/>
              <a:defRPr/>
            </a:pPr>
            <a:r>
              <a:rPr lang="en-US" sz="2800" b="1" u="sng" dirty="0"/>
              <a:t>The 411 on Financial Aid</a:t>
            </a:r>
          </a:p>
          <a:p>
            <a:pPr eaLnBrk="1" hangingPunct="1">
              <a:lnSpc>
                <a:spcPct val="80000"/>
              </a:lnSpc>
              <a:defRPr/>
            </a:pPr>
            <a:endParaRPr lang="en-US" sz="1700" b="1" u="sng" dirty="0"/>
          </a:p>
          <a:p>
            <a:pPr eaLnBrk="1" hangingPunct="1">
              <a:lnSpc>
                <a:spcPct val="80000"/>
              </a:lnSpc>
              <a:defRPr/>
            </a:pPr>
            <a:endParaRPr lang="en-US" sz="1050" b="1" dirty="0"/>
          </a:p>
          <a:p>
            <a:pPr eaLnBrk="1" hangingPunct="1">
              <a:lnSpc>
                <a:spcPct val="80000"/>
              </a:lnSpc>
              <a:defRPr/>
            </a:pPr>
            <a:r>
              <a:rPr lang="en-US" sz="1600" b="1" dirty="0">
                <a:latin typeface="+mj-lt"/>
              </a:rPr>
              <a:t>Sources of Aid:		      Types of Aid:	</a:t>
            </a:r>
          </a:p>
          <a:p>
            <a:pPr lvl="1" eaLnBrk="1" hangingPunct="1">
              <a:lnSpc>
                <a:spcPct val="80000"/>
              </a:lnSpc>
              <a:defRPr/>
            </a:pPr>
            <a:r>
              <a:rPr lang="en-US" sz="1600" b="1" dirty="0">
                <a:latin typeface="+mj-lt"/>
              </a:rPr>
              <a:t>Federal 			      -  Grants (free money- may be based on need)</a:t>
            </a:r>
          </a:p>
          <a:p>
            <a:pPr lvl="1" eaLnBrk="1" hangingPunct="1">
              <a:lnSpc>
                <a:spcPct val="80000"/>
              </a:lnSpc>
              <a:defRPr/>
            </a:pPr>
            <a:r>
              <a:rPr lang="en-US" sz="1600" b="1" dirty="0">
                <a:latin typeface="+mj-lt"/>
              </a:rPr>
              <a:t>State			      -  Loans</a:t>
            </a:r>
          </a:p>
          <a:p>
            <a:pPr lvl="1" eaLnBrk="1" hangingPunct="1">
              <a:lnSpc>
                <a:spcPct val="80000"/>
              </a:lnSpc>
              <a:defRPr/>
            </a:pPr>
            <a:r>
              <a:rPr lang="en-US" sz="1600" b="1" dirty="0">
                <a:latin typeface="+mj-lt"/>
              </a:rPr>
              <a:t>Individual college		      -  Scholarships</a:t>
            </a:r>
          </a:p>
          <a:p>
            <a:pPr lvl="1" eaLnBrk="1" hangingPunct="1">
              <a:lnSpc>
                <a:spcPct val="80000"/>
              </a:lnSpc>
              <a:defRPr/>
            </a:pPr>
            <a:r>
              <a:rPr lang="en-US" sz="1600" b="1" dirty="0">
                <a:latin typeface="+mj-lt"/>
              </a:rPr>
              <a:t>Private sources		      -  Work  Study</a:t>
            </a:r>
          </a:p>
          <a:p>
            <a:pPr eaLnBrk="1" hangingPunct="1">
              <a:lnSpc>
                <a:spcPct val="80000"/>
              </a:lnSpc>
              <a:defRPr/>
            </a:pPr>
            <a:endParaRPr lang="en-US" sz="1400" b="1" dirty="0">
              <a:latin typeface="+mj-lt"/>
            </a:endParaRPr>
          </a:p>
          <a:p>
            <a:pPr marL="342900" lvl="1" indent="-342900" eaLnBrk="1" hangingPunct="1">
              <a:lnSpc>
                <a:spcPct val="80000"/>
              </a:lnSpc>
              <a:buClr>
                <a:schemeClr val="hlink"/>
              </a:buClr>
              <a:buSzPct val="80000"/>
              <a:buFont typeface="Wingdings" pitchFamily="2" charset="2"/>
              <a:buChar char="n"/>
              <a:defRPr/>
            </a:pPr>
            <a:r>
              <a:rPr lang="en-US" sz="1600" b="1" u="sng" dirty="0">
                <a:latin typeface="+mj-lt"/>
              </a:rPr>
              <a:t>Federal Financial Aid</a:t>
            </a:r>
            <a:r>
              <a:rPr lang="en-US" sz="1600" b="1" dirty="0">
                <a:latin typeface="+mj-lt"/>
              </a:rPr>
              <a:t> –Everyone needs to apply beginning </a:t>
            </a:r>
            <a:r>
              <a:rPr lang="en-US" sz="1600" b="1" dirty="0">
                <a:solidFill>
                  <a:srgbClr val="FFFF00"/>
                </a:solidFill>
                <a:latin typeface="+mj-lt"/>
              </a:rPr>
              <a:t>December 2024</a:t>
            </a:r>
            <a:endParaRPr lang="en-US" sz="1600" b="1" dirty="0">
              <a:latin typeface="+mj-lt"/>
            </a:endParaRPr>
          </a:p>
          <a:p>
            <a:pPr marL="0" lvl="1" indent="0" eaLnBrk="1" hangingPunct="1">
              <a:lnSpc>
                <a:spcPct val="80000"/>
              </a:lnSpc>
              <a:buClr>
                <a:schemeClr val="hlink"/>
              </a:buClr>
              <a:buSzPct val="80000"/>
              <a:buFontTx/>
              <a:buNone/>
              <a:defRPr/>
            </a:pPr>
            <a:r>
              <a:rPr lang="en-US" sz="1600" b="1" dirty="0">
                <a:latin typeface="+mj-lt"/>
              </a:rPr>
              <a:t>      at  </a:t>
            </a:r>
            <a:r>
              <a:rPr lang="en-US" sz="1600" b="1" dirty="0">
                <a:latin typeface="+mj-lt"/>
                <a:hlinkClick r:id="rId3"/>
              </a:rPr>
              <a:t>https://studentaid.gov/</a:t>
            </a:r>
            <a:r>
              <a:rPr lang="en-US" sz="1600" b="1" dirty="0">
                <a:latin typeface="+mj-lt"/>
              </a:rPr>
              <a:t> </a:t>
            </a:r>
            <a:r>
              <a:rPr lang="en-US" sz="1600" b="1" i="1" dirty="0">
                <a:solidFill>
                  <a:srgbClr val="33CC33"/>
                </a:solidFill>
                <a:latin typeface="+mj-lt"/>
              </a:rPr>
              <a:t>You can decrease the processing time by applying          	for a pin  now</a:t>
            </a:r>
            <a:r>
              <a:rPr lang="en-US" sz="1600" b="1" i="1" dirty="0">
                <a:solidFill>
                  <a:schemeClr val="tx2">
                    <a:lumMod val="75000"/>
                  </a:schemeClr>
                </a:solidFill>
                <a:latin typeface="+mj-lt"/>
              </a:rPr>
              <a:t>, s</a:t>
            </a:r>
            <a:r>
              <a:rPr lang="en-US" sz="1600" b="1" dirty="0">
                <a:solidFill>
                  <a:schemeClr val="tx2">
                    <a:lumMod val="75000"/>
                  </a:schemeClr>
                </a:solidFill>
                <a:latin typeface="+mj-lt"/>
              </a:rPr>
              <a:t>ubmit prior </a:t>
            </a:r>
            <a:r>
              <a:rPr lang="en-US" sz="1600" b="1" dirty="0" err="1">
                <a:solidFill>
                  <a:schemeClr val="tx2">
                    <a:lumMod val="75000"/>
                  </a:schemeClr>
                </a:solidFill>
                <a:latin typeface="+mj-lt"/>
              </a:rPr>
              <a:t>prior</a:t>
            </a:r>
            <a:r>
              <a:rPr lang="en-US" sz="1600" b="1" dirty="0">
                <a:solidFill>
                  <a:schemeClr val="tx2">
                    <a:lumMod val="75000"/>
                  </a:schemeClr>
                </a:solidFill>
                <a:latin typeface="+mj-lt"/>
              </a:rPr>
              <a:t> tax income information. (2023) </a:t>
            </a:r>
            <a:r>
              <a:rPr lang="en-US" sz="1600" b="1" dirty="0">
                <a:latin typeface="+mj-lt"/>
              </a:rPr>
              <a:t>Submitting 	an error free  </a:t>
            </a:r>
            <a:r>
              <a:rPr lang="en-US" sz="1600" b="1" u="sng" dirty="0">
                <a:latin typeface="+mj-lt"/>
              </a:rPr>
              <a:t>FAFSA</a:t>
            </a:r>
            <a:r>
              <a:rPr lang="en-US" sz="1600" b="1" dirty="0">
                <a:latin typeface="+mj-lt"/>
              </a:rPr>
              <a:t> will help in determining your eligibility for federal and 	state grants and scholarships.</a:t>
            </a:r>
          </a:p>
          <a:p>
            <a:pPr eaLnBrk="1" hangingPunct="1">
              <a:lnSpc>
                <a:spcPct val="80000"/>
              </a:lnSpc>
              <a:buFont typeface="Wingdings" panose="05000000000000000000" pitchFamily="2" charset="2"/>
              <a:buNone/>
              <a:defRPr/>
            </a:pPr>
            <a:endParaRPr lang="en-US" sz="1400" b="1" dirty="0">
              <a:latin typeface="+mj-lt"/>
            </a:endParaRPr>
          </a:p>
          <a:p>
            <a:pPr eaLnBrk="1" hangingPunct="1">
              <a:lnSpc>
                <a:spcPct val="80000"/>
              </a:lnSpc>
              <a:defRPr/>
            </a:pPr>
            <a:r>
              <a:rPr lang="en-US" sz="1600" b="1" dirty="0">
                <a:latin typeface="+mj-lt"/>
              </a:rPr>
              <a:t>Federal government determines your family contribution.  This is used to determine eligibility for grants, loans, etc.  Institutions usually begin awarding money by March. Applying early is essential to getting the most money.</a:t>
            </a:r>
          </a:p>
          <a:p>
            <a:pPr eaLnBrk="1" hangingPunct="1">
              <a:lnSpc>
                <a:spcPct val="80000"/>
              </a:lnSpc>
              <a:buFont typeface="Wingdings" panose="05000000000000000000" pitchFamily="2" charset="2"/>
              <a:buNone/>
              <a:defRPr/>
            </a:pPr>
            <a:endParaRPr lang="en-US" sz="1400" b="1" dirty="0">
              <a:latin typeface="+mj-lt"/>
            </a:endParaRPr>
          </a:p>
          <a:p>
            <a:pPr eaLnBrk="1" hangingPunct="1">
              <a:lnSpc>
                <a:spcPct val="80000"/>
              </a:lnSpc>
              <a:defRPr/>
            </a:pPr>
            <a:r>
              <a:rPr lang="en-US" sz="1600" b="1" u="sng" dirty="0">
                <a:latin typeface="+mj-lt"/>
              </a:rPr>
              <a:t>Net Price Calculator </a:t>
            </a:r>
            <a:r>
              <a:rPr lang="en-US" sz="1600" b="1" dirty="0">
                <a:latin typeface="+mj-lt"/>
              </a:rPr>
              <a:t>– available on college websites. Using the net price calculator, you can find out your probable eligibility for financial aid and estimate your out-of-pocket expenses.</a:t>
            </a:r>
          </a:p>
          <a:p>
            <a:pPr eaLnBrk="1" hangingPunct="1">
              <a:lnSpc>
                <a:spcPct val="80000"/>
              </a:lnSpc>
              <a:buFont typeface="Wingdings" panose="05000000000000000000" pitchFamily="2" charset="2"/>
              <a:buNone/>
              <a:defRPr/>
            </a:pPr>
            <a:endParaRPr lang="en-US" sz="1400" b="1" dirty="0">
              <a:latin typeface="+mj-lt"/>
            </a:endParaRPr>
          </a:p>
          <a:p>
            <a:pPr eaLnBrk="1" hangingPunct="1">
              <a:lnSpc>
                <a:spcPct val="80000"/>
              </a:lnSpc>
              <a:defRPr/>
            </a:pPr>
            <a:r>
              <a:rPr lang="en-US" sz="1600" b="1" u="sng" dirty="0">
                <a:latin typeface="+mj-lt"/>
              </a:rPr>
              <a:t>CSS Profile</a:t>
            </a:r>
            <a:r>
              <a:rPr lang="en-US" sz="1600" b="1" dirty="0">
                <a:latin typeface="+mj-lt"/>
              </a:rPr>
              <a:t> – </a:t>
            </a:r>
            <a:r>
              <a:rPr lang="en-US" sz="1600" b="1" dirty="0">
                <a:latin typeface="+mj-lt"/>
                <a:hlinkClick r:id="rId4"/>
              </a:rPr>
              <a:t>www.CollegeBoard.com</a:t>
            </a:r>
            <a:r>
              <a:rPr lang="en-US" sz="1600" b="1" dirty="0">
                <a:latin typeface="+mj-lt"/>
              </a:rPr>
              <a:t> – many private and out of state school require this additional financial aid piece. </a:t>
            </a:r>
          </a:p>
          <a:p>
            <a:pPr eaLnBrk="1" hangingPunct="1">
              <a:lnSpc>
                <a:spcPct val="80000"/>
              </a:lnSpc>
              <a:defRPr/>
            </a:pPr>
            <a:endParaRPr lang="en-US" sz="1400" b="1" dirty="0">
              <a:latin typeface="+mj-lt"/>
            </a:endParaRPr>
          </a:p>
          <a:p>
            <a:pPr eaLnBrk="1" hangingPunct="1">
              <a:lnSpc>
                <a:spcPct val="80000"/>
              </a:lnSpc>
              <a:defRPr/>
            </a:pPr>
            <a:r>
              <a:rPr lang="en-US" sz="1600" b="1" dirty="0">
                <a:latin typeface="+mj-lt"/>
              </a:rPr>
              <a:t>FINANCIAL AID NIGHT – Upcoming Date TBA – Stay Tuned to Listserv &amp; Remind</a:t>
            </a:r>
          </a:p>
          <a:p>
            <a:pPr eaLnBrk="1" hangingPunct="1">
              <a:lnSpc>
                <a:spcPct val="80000"/>
              </a:lnSpc>
              <a:buFont typeface="Wingdings" panose="05000000000000000000" pitchFamily="2" charset="2"/>
              <a:buNone/>
              <a:defRPr/>
            </a:pPr>
            <a:endParaRPr lang="en-US" sz="1600" b="1" dirty="0">
              <a:latin typeface="+mj-lt"/>
            </a:endParaRPr>
          </a:p>
          <a:p>
            <a:pPr eaLnBrk="1" hangingPunct="1">
              <a:lnSpc>
                <a:spcPct val="80000"/>
              </a:lnSpc>
              <a:buFont typeface="Wingdings" panose="05000000000000000000" pitchFamily="2" charset="2"/>
              <a:buNone/>
              <a:defRPr/>
            </a:pPr>
            <a:endParaRPr lang="en-US" sz="1400" b="1" dirty="0"/>
          </a:p>
        </p:txBody>
      </p:sp>
      <p:pic>
        <p:nvPicPr>
          <p:cNvPr id="22531" name="Picture 3" descr="MCBD06926_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04800"/>
            <a:ext cx="10668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lstStyle/>
          <a:p>
            <a:r>
              <a:rPr lang="en-US" dirty="0"/>
              <a:t>Financial Aid Night </a:t>
            </a:r>
            <a:br>
              <a:rPr lang="en-US" dirty="0"/>
            </a:br>
            <a:r>
              <a:rPr lang="en-US" dirty="0"/>
              <a:t>COMING SOON to </a:t>
            </a:r>
            <a:br>
              <a:rPr lang="en-US" dirty="0"/>
            </a:br>
            <a:r>
              <a:rPr lang="en-US" dirty="0"/>
              <a:t>Chiles High School Auditorium</a:t>
            </a:r>
          </a:p>
        </p:txBody>
      </p:sp>
      <p:pic>
        <p:nvPicPr>
          <p:cNvPr id="4" name="Content Placeholder 3"/>
          <p:cNvPicPr>
            <a:picLocks noGrp="1" noChangeAspect="1"/>
          </p:cNvPicPr>
          <p:nvPr>
            <p:ph idx="1"/>
          </p:nvPr>
        </p:nvPicPr>
        <p:blipFill>
          <a:blip r:embed="rId2"/>
          <a:stretch>
            <a:fillRect/>
          </a:stretch>
        </p:blipFill>
        <p:spPr>
          <a:xfrm>
            <a:off x="914400" y="4191000"/>
            <a:ext cx="1749704" cy="1048603"/>
          </a:xfrm>
          <a:prstGeom prst="rect">
            <a:avLst/>
          </a:prstGeom>
        </p:spPr>
      </p:pic>
      <p:sp>
        <p:nvSpPr>
          <p:cNvPr id="5" name="TextBox 4"/>
          <p:cNvSpPr txBox="1"/>
          <p:nvPr/>
        </p:nvSpPr>
        <p:spPr>
          <a:xfrm>
            <a:off x="4191000" y="3307774"/>
            <a:ext cx="4343400" cy="3046988"/>
          </a:xfrm>
          <a:prstGeom prst="rect">
            <a:avLst/>
          </a:prstGeom>
          <a:noFill/>
        </p:spPr>
        <p:txBody>
          <a:bodyPr wrap="square" rtlCol="0">
            <a:spAutoFit/>
          </a:bodyPr>
          <a:lstStyle/>
          <a:p>
            <a:r>
              <a:rPr lang="en-US" sz="2400" dirty="0"/>
              <a:t>Come and learn and hear from a veteran Financial Aid Professional who will provide important information and answer questions from parents and students regarding financial aid and financial aid processes.</a:t>
            </a:r>
          </a:p>
        </p:txBody>
      </p:sp>
      <p:sp>
        <p:nvSpPr>
          <p:cNvPr id="3" name="TextBox 2">
            <a:extLst>
              <a:ext uri="{FF2B5EF4-FFF2-40B4-BE49-F238E27FC236}">
                <a16:creationId xmlns:a16="http://schemas.microsoft.com/office/drawing/2014/main" id="{3315EAA3-2927-4697-BCAF-F74D964B743F}"/>
              </a:ext>
            </a:extLst>
          </p:cNvPr>
          <p:cNvSpPr txBox="1"/>
          <p:nvPr/>
        </p:nvSpPr>
        <p:spPr>
          <a:xfrm>
            <a:off x="1447800" y="2819400"/>
            <a:ext cx="7086600" cy="381000"/>
          </a:xfrm>
          <a:prstGeom prst="rect">
            <a:avLst/>
          </a:prstGeom>
          <a:noFill/>
        </p:spPr>
        <p:txBody>
          <a:bodyPr wrap="square" rtlCol="0">
            <a:spAutoFit/>
          </a:bodyPr>
          <a:lstStyle/>
          <a:p>
            <a:r>
              <a:rPr lang="en-US" dirty="0"/>
              <a:t>CHECK LISTSERV AND SENIOR REMIND FOR DATE &amp; TIME</a:t>
            </a:r>
          </a:p>
        </p:txBody>
      </p:sp>
    </p:spTree>
    <p:extLst>
      <p:ext uri="{BB962C8B-B14F-4D97-AF65-F5344CB8AC3E}">
        <p14:creationId xmlns:p14="http://schemas.microsoft.com/office/powerpoint/2010/main" val="1279131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1066800" y="152400"/>
            <a:ext cx="7010400" cy="838200"/>
          </a:xfrm>
        </p:spPr>
        <p:txBody>
          <a:bodyPr/>
          <a:lstStyle/>
          <a:p>
            <a:pPr eaLnBrk="1" hangingPunct="1">
              <a:defRPr/>
            </a:pPr>
            <a:r>
              <a:rPr lang="en-US" sz="3200" b="1" u="sng" dirty="0"/>
              <a:t>Bright Futures Scholarships</a:t>
            </a:r>
            <a:br>
              <a:rPr lang="en-US" b="1" u="sng" dirty="0"/>
            </a:br>
            <a:endParaRPr lang="en-US" b="1" u="sng" dirty="0"/>
          </a:p>
        </p:txBody>
      </p:sp>
      <p:sp>
        <p:nvSpPr>
          <p:cNvPr id="171011" name="Rectangle 3"/>
          <p:cNvSpPr>
            <a:spLocks noGrp="1" noChangeArrowheads="1"/>
          </p:cNvSpPr>
          <p:nvPr>
            <p:ph type="body" idx="1"/>
          </p:nvPr>
        </p:nvSpPr>
        <p:spPr>
          <a:xfrm>
            <a:off x="0" y="685800"/>
            <a:ext cx="9144000" cy="6172200"/>
          </a:xfrm>
        </p:spPr>
        <p:txBody>
          <a:bodyPr/>
          <a:lstStyle/>
          <a:p>
            <a:pPr eaLnBrk="1" hangingPunct="1">
              <a:lnSpc>
                <a:spcPct val="80000"/>
              </a:lnSpc>
              <a:defRPr/>
            </a:pPr>
            <a:r>
              <a:rPr lang="en-US" sz="2000" b="1" i="1" u="sng" dirty="0">
                <a:solidFill>
                  <a:schemeClr val="hlink"/>
                </a:solidFill>
                <a:latin typeface="+mj-lt"/>
              </a:rPr>
              <a:t>Academic Scholars Award</a:t>
            </a:r>
            <a:r>
              <a:rPr lang="en-US" sz="2000" b="1" dirty="0">
                <a:latin typeface="+mj-lt"/>
              </a:rPr>
              <a:t> </a:t>
            </a:r>
            <a:r>
              <a:rPr lang="en-US" sz="1600" b="1" dirty="0">
                <a:latin typeface="+mj-lt"/>
              </a:rPr>
              <a:t>-1</a:t>
            </a:r>
            <a:r>
              <a:rPr lang="en-US" sz="1600" dirty="0">
                <a:latin typeface="+mj-lt"/>
              </a:rPr>
              <a:t>00% tuition coverage at a Florida post-secondary institution. </a:t>
            </a:r>
            <a:endParaRPr lang="en-US" sz="1600" b="1" dirty="0">
              <a:latin typeface="+mj-lt"/>
            </a:endParaRPr>
          </a:p>
          <a:p>
            <a:pPr marL="342900" lvl="1" indent="-342900" eaLnBrk="1" hangingPunct="1">
              <a:lnSpc>
                <a:spcPct val="80000"/>
              </a:lnSpc>
              <a:buClr>
                <a:schemeClr val="hlink"/>
              </a:buClr>
              <a:buSzPct val="80000"/>
              <a:buFontTx/>
              <a:buNone/>
              <a:defRPr/>
            </a:pPr>
            <a:r>
              <a:rPr lang="en-US" sz="1600" b="1" dirty="0">
                <a:latin typeface="+mj-lt"/>
              </a:rPr>
              <a:t>	</a:t>
            </a:r>
            <a:r>
              <a:rPr lang="en-US" sz="1600" b="1" u="sng" dirty="0">
                <a:latin typeface="+mj-lt"/>
              </a:rPr>
              <a:t>Requirements:</a:t>
            </a:r>
            <a:r>
              <a:rPr lang="en-US" sz="1600" b="1" dirty="0">
                <a:latin typeface="+mj-lt"/>
              </a:rPr>
              <a:t>  3.5 weighted* GPA (16 required academic credits), 1340 SAT (Verbal and Math sections only)or 29 ACT (composite) or 96 CLT and 100 hours of community service or 100 hours paid work. </a:t>
            </a:r>
            <a:r>
              <a:rPr lang="en-US" sz="1600" b="1" i="1" dirty="0">
                <a:latin typeface="+mj-lt"/>
              </a:rPr>
              <a:t>Forms and Guidelines available on Chiles Guidance website. </a:t>
            </a:r>
            <a:r>
              <a:rPr lang="en-US" sz="1600" b="1" dirty="0">
                <a:latin typeface="+mj-lt"/>
              </a:rPr>
              <a:t>  </a:t>
            </a:r>
            <a:r>
              <a:rPr lang="en-US" sz="1600" b="1" dirty="0">
                <a:solidFill>
                  <a:srgbClr val="FFFF00"/>
                </a:solidFill>
                <a:latin typeface="+mj-lt"/>
              </a:rPr>
              <a:t>Maintain 3.0 GPA in college to maintain scholarship.  </a:t>
            </a:r>
            <a:endParaRPr lang="en-US" sz="1600" b="1" dirty="0">
              <a:solidFill>
                <a:srgbClr val="33CC33"/>
              </a:solidFill>
              <a:latin typeface="+mj-lt"/>
            </a:endParaRPr>
          </a:p>
          <a:p>
            <a:pPr eaLnBrk="1" hangingPunct="1">
              <a:lnSpc>
                <a:spcPct val="80000"/>
              </a:lnSpc>
              <a:buFont typeface="Wingdings" panose="05000000000000000000" pitchFamily="2" charset="2"/>
              <a:buNone/>
              <a:defRPr/>
            </a:pPr>
            <a:endParaRPr lang="en-US" sz="1400" b="1" u="sng" dirty="0">
              <a:latin typeface="+mj-lt"/>
            </a:endParaRPr>
          </a:p>
          <a:p>
            <a:pPr eaLnBrk="1" hangingPunct="1">
              <a:lnSpc>
                <a:spcPct val="80000"/>
              </a:lnSpc>
              <a:defRPr/>
            </a:pPr>
            <a:r>
              <a:rPr lang="en-US" sz="2000" b="1" i="1" u="sng" dirty="0">
                <a:solidFill>
                  <a:schemeClr val="hlink"/>
                </a:solidFill>
                <a:latin typeface="+mj-lt"/>
              </a:rPr>
              <a:t>Florida Medallion Scholars Award</a:t>
            </a:r>
            <a:r>
              <a:rPr lang="en-US" sz="2000" b="1" dirty="0">
                <a:latin typeface="+mj-lt"/>
              </a:rPr>
              <a:t>  </a:t>
            </a:r>
            <a:r>
              <a:rPr lang="en-US" sz="1600" dirty="0">
                <a:latin typeface="+mj-lt"/>
              </a:rPr>
              <a:t>75 % tuition coverage at a Florida post secondary institution. </a:t>
            </a:r>
          </a:p>
          <a:p>
            <a:pPr eaLnBrk="1" hangingPunct="1">
              <a:lnSpc>
                <a:spcPct val="80000"/>
              </a:lnSpc>
              <a:defRPr/>
            </a:pPr>
            <a:endParaRPr lang="en-US" sz="200" dirty="0">
              <a:latin typeface="+mj-lt"/>
            </a:endParaRPr>
          </a:p>
          <a:p>
            <a:pPr eaLnBrk="1" hangingPunct="1">
              <a:lnSpc>
                <a:spcPct val="80000"/>
              </a:lnSpc>
              <a:buFont typeface="Wingdings" panose="05000000000000000000" pitchFamily="2" charset="2"/>
              <a:buNone/>
              <a:defRPr/>
            </a:pPr>
            <a:r>
              <a:rPr lang="en-US" sz="1200" b="1" dirty="0">
                <a:latin typeface="+mj-lt"/>
              </a:rPr>
              <a:t>	</a:t>
            </a:r>
            <a:r>
              <a:rPr lang="en-US" sz="1600" b="1" u="sng" dirty="0">
                <a:latin typeface="+mj-lt"/>
              </a:rPr>
              <a:t>Requirements:</a:t>
            </a:r>
            <a:r>
              <a:rPr lang="en-US" sz="1600" b="1" dirty="0">
                <a:latin typeface="+mj-lt"/>
              </a:rPr>
              <a:t> 3.0 weighted* GPA (16 required academic credits) and 1210 SAT (Verbal and Math sections only) or 25 ACT (composite) or 84 CLT (and 75 hours of community service or 100 hours paid work. </a:t>
            </a:r>
            <a:r>
              <a:rPr lang="en-US" sz="1600" b="1" i="1" dirty="0">
                <a:latin typeface="+mj-lt"/>
              </a:rPr>
              <a:t>Forms and Guidelines available on Chiles Guidance website.</a:t>
            </a:r>
            <a:r>
              <a:rPr lang="en-US" sz="1800" b="1" i="1" dirty="0">
                <a:latin typeface="+mj-lt"/>
              </a:rPr>
              <a:t> </a:t>
            </a:r>
            <a:r>
              <a:rPr lang="en-US" sz="1600" b="1" dirty="0">
                <a:latin typeface="+mj-lt"/>
              </a:rPr>
              <a:t>. </a:t>
            </a:r>
            <a:r>
              <a:rPr lang="en-US" sz="1200" b="1" dirty="0">
                <a:solidFill>
                  <a:srgbClr val="FFFF00"/>
                </a:solidFill>
                <a:latin typeface="+mj-lt"/>
              </a:rPr>
              <a:t>Maintain 2.75 GPA in college to maintain scholarship.</a:t>
            </a:r>
            <a:endParaRPr lang="en-US" sz="1200" b="1" dirty="0">
              <a:latin typeface="+mj-lt"/>
            </a:endParaRPr>
          </a:p>
          <a:p>
            <a:pPr eaLnBrk="1" hangingPunct="1">
              <a:lnSpc>
                <a:spcPct val="80000"/>
              </a:lnSpc>
              <a:buFont typeface="Wingdings" panose="05000000000000000000" pitchFamily="2" charset="2"/>
              <a:buNone/>
              <a:defRPr/>
            </a:pPr>
            <a:endParaRPr lang="en-US" sz="1200" b="1" dirty="0">
              <a:latin typeface="+mj-lt"/>
            </a:endParaRPr>
          </a:p>
          <a:p>
            <a:pPr eaLnBrk="1" hangingPunct="1">
              <a:lnSpc>
                <a:spcPct val="80000"/>
              </a:lnSpc>
              <a:buFont typeface="Wingdings" panose="05000000000000000000" pitchFamily="2" charset="2"/>
              <a:buNone/>
              <a:defRPr/>
            </a:pPr>
            <a:r>
              <a:rPr lang="en-US" sz="1200" b="1" i="1" dirty="0">
                <a:latin typeface="+mj-lt"/>
              </a:rPr>
              <a:t>		</a:t>
            </a:r>
            <a:r>
              <a:rPr lang="en-US" sz="1600" b="1" i="1" u="sng" dirty="0">
                <a:solidFill>
                  <a:srgbClr val="92D050"/>
                </a:solidFill>
                <a:latin typeface="+mj-lt"/>
              </a:rPr>
              <a:t>16 required academic credits include:</a:t>
            </a:r>
            <a:endParaRPr lang="en-US" sz="1600" b="1" i="1" dirty="0">
              <a:solidFill>
                <a:srgbClr val="92D050"/>
              </a:solidFill>
              <a:latin typeface="+mj-lt"/>
            </a:endParaRPr>
          </a:p>
          <a:p>
            <a:pPr eaLnBrk="1" hangingPunct="1">
              <a:lnSpc>
                <a:spcPct val="80000"/>
              </a:lnSpc>
              <a:buFont typeface="Wingdings" panose="05000000000000000000" pitchFamily="2" charset="2"/>
              <a:buNone/>
              <a:defRPr/>
            </a:pPr>
            <a:r>
              <a:rPr lang="en-US" sz="1600" b="1" i="1" dirty="0">
                <a:latin typeface="+mj-lt"/>
              </a:rPr>
              <a:t>		4 English</a:t>
            </a:r>
          </a:p>
          <a:p>
            <a:pPr eaLnBrk="1" hangingPunct="1">
              <a:lnSpc>
                <a:spcPct val="80000"/>
              </a:lnSpc>
              <a:buFont typeface="Wingdings" panose="05000000000000000000" pitchFamily="2" charset="2"/>
              <a:buNone/>
              <a:defRPr/>
            </a:pPr>
            <a:r>
              <a:rPr lang="en-US" sz="1600" b="1" i="1" dirty="0">
                <a:latin typeface="+mj-lt"/>
              </a:rPr>
              <a:t>		4 Math (Algebra I level and higher)</a:t>
            </a:r>
            <a:endParaRPr lang="en-US" sz="1600" b="1" i="1" dirty="0">
              <a:solidFill>
                <a:schemeClr val="accent2"/>
              </a:solidFill>
              <a:latin typeface="+mj-lt"/>
            </a:endParaRPr>
          </a:p>
          <a:p>
            <a:pPr eaLnBrk="1" hangingPunct="1">
              <a:lnSpc>
                <a:spcPct val="80000"/>
              </a:lnSpc>
              <a:buFont typeface="Wingdings" panose="05000000000000000000" pitchFamily="2" charset="2"/>
              <a:buNone/>
              <a:defRPr/>
            </a:pPr>
            <a:r>
              <a:rPr lang="en-US" sz="1600" b="1" i="1" dirty="0">
                <a:latin typeface="+mj-lt"/>
              </a:rPr>
              <a:t>		3 Science</a:t>
            </a:r>
          </a:p>
          <a:p>
            <a:pPr eaLnBrk="1" hangingPunct="1">
              <a:lnSpc>
                <a:spcPct val="80000"/>
              </a:lnSpc>
              <a:buFont typeface="Wingdings" panose="05000000000000000000" pitchFamily="2" charset="2"/>
              <a:buNone/>
              <a:defRPr/>
            </a:pPr>
            <a:r>
              <a:rPr lang="en-US" sz="1600" b="1" i="1" dirty="0">
                <a:latin typeface="+mj-lt"/>
              </a:rPr>
              <a:t>		3 Social Science</a:t>
            </a:r>
          </a:p>
          <a:p>
            <a:pPr eaLnBrk="1" hangingPunct="1">
              <a:lnSpc>
                <a:spcPct val="80000"/>
              </a:lnSpc>
              <a:buFont typeface="Wingdings" panose="05000000000000000000" pitchFamily="2" charset="2"/>
              <a:buNone/>
              <a:defRPr/>
            </a:pPr>
            <a:r>
              <a:rPr lang="en-US" sz="1600" b="1" i="1" dirty="0">
                <a:latin typeface="+mj-lt"/>
              </a:rPr>
              <a:t>		2 Foreign Language (in the same language)</a:t>
            </a:r>
          </a:p>
          <a:p>
            <a:pPr eaLnBrk="1" hangingPunct="1">
              <a:lnSpc>
                <a:spcPct val="80000"/>
              </a:lnSpc>
              <a:buFont typeface="Wingdings" panose="05000000000000000000" pitchFamily="2" charset="2"/>
              <a:buNone/>
              <a:defRPr/>
            </a:pPr>
            <a:endParaRPr lang="en-US" sz="800" b="1" dirty="0">
              <a:latin typeface="+mj-lt"/>
            </a:endParaRPr>
          </a:p>
          <a:p>
            <a:pPr eaLnBrk="1" hangingPunct="1">
              <a:lnSpc>
                <a:spcPct val="80000"/>
              </a:lnSpc>
              <a:buFont typeface="Wingdings" panose="05000000000000000000" pitchFamily="2" charset="2"/>
              <a:buNone/>
              <a:defRPr/>
            </a:pPr>
            <a:r>
              <a:rPr lang="en-US" sz="800" b="1" i="1" dirty="0">
                <a:latin typeface="+mj-lt"/>
              </a:rPr>
              <a:t>		</a:t>
            </a:r>
          </a:p>
          <a:p>
            <a:pPr eaLnBrk="1" hangingPunct="1">
              <a:lnSpc>
                <a:spcPct val="80000"/>
              </a:lnSpc>
              <a:buNone/>
              <a:defRPr/>
            </a:pPr>
            <a:r>
              <a:rPr lang="en-US" sz="1800" b="1" dirty="0">
                <a:solidFill>
                  <a:srgbClr val="00B0F0"/>
                </a:solidFill>
                <a:latin typeface="+mj-lt"/>
              </a:rPr>
              <a:t>View scholarship award amounts at:  </a:t>
            </a:r>
            <a:r>
              <a:rPr lang="en-US" sz="1800" b="1" dirty="0">
                <a:solidFill>
                  <a:srgbClr val="00B0F0"/>
                </a:solidFill>
                <a:latin typeface="+mj-lt"/>
                <a:hlinkClick r:id="rId3"/>
              </a:rPr>
              <a:t>https://www.floridastudentfinancialaidsg.org/SAPHome/SAPHome?url=home</a:t>
            </a:r>
            <a:r>
              <a:rPr lang="en-US" sz="1800" b="1" dirty="0">
                <a:solidFill>
                  <a:srgbClr val="00B0F0"/>
                </a:solidFill>
                <a:latin typeface="+mj-lt"/>
              </a:rPr>
              <a:t> </a:t>
            </a:r>
            <a:endParaRPr lang="en-US" sz="1800" b="1" dirty="0">
              <a:latin typeface="+mj-lt"/>
            </a:endParaRPr>
          </a:p>
          <a:p>
            <a:pPr marL="342900" lvl="1" indent="-342900" eaLnBrk="1" hangingPunct="1">
              <a:lnSpc>
                <a:spcPct val="80000"/>
              </a:lnSpc>
              <a:buFontTx/>
              <a:buNone/>
              <a:defRPr/>
            </a:pPr>
            <a:endParaRPr lang="en-US" sz="1000" b="1" dirty="0">
              <a:latin typeface="+mj-lt"/>
            </a:endParaRPr>
          </a:p>
          <a:p>
            <a:pPr eaLnBrk="1" hangingPunct="1">
              <a:lnSpc>
                <a:spcPct val="80000"/>
              </a:lnSpc>
              <a:buFont typeface="Wingdings" panose="05000000000000000000" pitchFamily="2" charset="2"/>
              <a:buNone/>
              <a:defRPr/>
            </a:pPr>
            <a:r>
              <a:rPr lang="en-US" sz="1500" b="1" dirty="0">
                <a:latin typeface="+mj-lt"/>
              </a:rPr>
              <a:t>Statewide Scholarship Weighting awards </a:t>
            </a:r>
            <a:r>
              <a:rPr lang="en-US" sz="1500" b="1" u="sng" dirty="0">
                <a:latin typeface="+mj-lt"/>
              </a:rPr>
              <a:t>.25 per semester</a:t>
            </a:r>
            <a:r>
              <a:rPr lang="en-US" sz="1500" b="1" dirty="0">
                <a:latin typeface="+mj-lt"/>
              </a:rPr>
              <a:t> for honors and AP</a:t>
            </a:r>
          </a:p>
          <a:p>
            <a:pPr eaLnBrk="1" hangingPunct="1">
              <a:lnSpc>
                <a:spcPct val="80000"/>
              </a:lnSpc>
              <a:buFont typeface="Wingdings" panose="05000000000000000000" pitchFamily="2" charset="2"/>
              <a:buNone/>
              <a:defRPr/>
            </a:pPr>
            <a:r>
              <a:rPr lang="en-US" sz="1500" b="1" dirty="0">
                <a:latin typeface="+mj-lt"/>
              </a:rPr>
              <a:t>courses with a “C” or higher.  Honors foreign language is not honors for BF GPA calculation.</a:t>
            </a:r>
          </a:p>
          <a:p>
            <a:pPr marL="342900" lvl="1" indent="-342900" eaLnBrk="1" hangingPunct="1">
              <a:lnSpc>
                <a:spcPct val="80000"/>
              </a:lnSpc>
              <a:buFontTx/>
              <a:buNone/>
              <a:defRPr/>
            </a:pPr>
            <a:endParaRPr lang="en-US" sz="1400" b="1" dirty="0">
              <a:latin typeface="Times New Roman" pitchFamily="18" charset="0"/>
            </a:endParaRPr>
          </a:p>
          <a:p>
            <a:pPr eaLnBrk="1" hangingPunct="1">
              <a:lnSpc>
                <a:spcPct val="80000"/>
              </a:lnSpc>
              <a:defRPr/>
            </a:pPr>
            <a:endParaRPr lang="en-US" sz="1200" b="1" dirty="0">
              <a:latin typeface="AvantGarde" pitchFamily="34" charset="0"/>
            </a:endParaRPr>
          </a:p>
        </p:txBody>
      </p:sp>
      <p:graphicFrame>
        <p:nvGraphicFramePr>
          <p:cNvPr id="24580" name="Object 4"/>
          <p:cNvGraphicFramePr>
            <a:graphicFrameLocks noChangeAspect="1"/>
          </p:cNvGraphicFramePr>
          <p:nvPr>
            <p:extLst>
              <p:ext uri="{D42A27DB-BD31-4B8C-83A1-F6EECF244321}">
                <p14:modId xmlns:p14="http://schemas.microsoft.com/office/powerpoint/2010/main" val="1781524257"/>
              </p:ext>
            </p:extLst>
          </p:nvPr>
        </p:nvGraphicFramePr>
        <p:xfrm>
          <a:off x="7086600" y="3771900"/>
          <a:ext cx="1427163" cy="1371600"/>
        </p:xfrm>
        <a:graphic>
          <a:graphicData uri="http://schemas.openxmlformats.org/presentationml/2006/ole">
            <mc:AlternateContent xmlns:mc="http://schemas.openxmlformats.org/markup-compatibility/2006">
              <mc:Choice xmlns:v="urn:schemas-microsoft-com:vml" Requires="v">
                <p:oleObj spid="_x0000_s1100" name="Clip" r:id="rId4" imgW="3192463" imgH="3749675" progId="MS_ClipArt_Gallery.2">
                  <p:embed/>
                </p:oleObj>
              </mc:Choice>
              <mc:Fallback>
                <p:oleObj name="Clip" r:id="rId4" imgW="3192463" imgH="3749675" progId="MS_ClipArt_Gallery.2">
                  <p:embed/>
                  <p:pic>
                    <p:nvPicPr>
                      <p:cNvPr id="2458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771900"/>
                        <a:ext cx="1427163"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5C0EFE-6879-4775-9B4B-15070540C095}"/>
              </a:ext>
            </a:extLst>
          </p:cNvPr>
          <p:cNvPicPr>
            <a:picLocks noChangeAspect="1"/>
          </p:cNvPicPr>
          <p:nvPr/>
        </p:nvPicPr>
        <p:blipFill>
          <a:blip r:embed="rId2"/>
          <a:stretch>
            <a:fillRect/>
          </a:stretch>
        </p:blipFill>
        <p:spPr>
          <a:xfrm>
            <a:off x="762000" y="457199"/>
            <a:ext cx="7772400" cy="5829301"/>
          </a:xfrm>
          <a:prstGeom prst="rect">
            <a:avLst/>
          </a:prstGeom>
        </p:spPr>
      </p:pic>
    </p:spTree>
    <p:extLst>
      <p:ext uri="{BB962C8B-B14F-4D97-AF65-F5344CB8AC3E}">
        <p14:creationId xmlns:p14="http://schemas.microsoft.com/office/powerpoint/2010/main" val="4266571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6172200"/>
          </a:xfrm>
        </p:spPr>
        <p:txBody>
          <a:bodyPr/>
          <a:lstStyle/>
          <a:p>
            <a:pPr eaLnBrk="1" hangingPunct="1">
              <a:lnSpc>
                <a:spcPct val="80000"/>
              </a:lnSpc>
              <a:defRPr/>
            </a:pPr>
            <a:r>
              <a:rPr lang="en-US" sz="2000" b="1" i="1" u="sng" dirty="0">
                <a:solidFill>
                  <a:srgbClr val="FFC000"/>
                </a:solidFill>
                <a:latin typeface="+mj-lt"/>
              </a:rPr>
              <a:t>Florida Gold Seal Vocational Scholars Award</a:t>
            </a:r>
            <a:r>
              <a:rPr lang="en-US" sz="2000" b="1" dirty="0">
                <a:solidFill>
                  <a:srgbClr val="FFC000"/>
                </a:solidFill>
                <a:latin typeface="+mj-lt"/>
              </a:rPr>
              <a:t> </a:t>
            </a:r>
            <a:r>
              <a:rPr lang="en-US" sz="1600" b="1" dirty="0">
                <a:latin typeface="+mj-lt"/>
              </a:rPr>
              <a:t>- </a:t>
            </a:r>
            <a:r>
              <a:rPr lang="en-US" sz="1600" dirty="0">
                <a:latin typeface="+mj-lt"/>
              </a:rPr>
              <a:t>Pro-rated per hour tuition coverage at a Florida post secondary institution. </a:t>
            </a:r>
          </a:p>
          <a:p>
            <a:pPr eaLnBrk="1" hangingPunct="1">
              <a:lnSpc>
                <a:spcPct val="80000"/>
              </a:lnSpc>
              <a:defRPr/>
            </a:pPr>
            <a:endParaRPr lang="en-US" sz="1200" dirty="0">
              <a:latin typeface="+mj-lt"/>
            </a:endParaRPr>
          </a:p>
          <a:p>
            <a:pPr eaLnBrk="1" hangingPunct="1">
              <a:buFont typeface="Wingdings" panose="05000000000000000000" pitchFamily="2" charset="2"/>
              <a:buNone/>
              <a:defRPr/>
            </a:pPr>
            <a:r>
              <a:rPr lang="en-US" sz="1600" b="1" dirty="0">
                <a:latin typeface="+mj-lt"/>
              </a:rPr>
              <a:t>	</a:t>
            </a:r>
            <a:r>
              <a:rPr lang="en-US" sz="1600" b="1" u="sng" dirty="0">
                <a:latin typeface="+mj-lt"/>
              </a:rPr>
              <a:t>Requirements</a:t>
            </a:r>
            <a:r>
              <a:rPr lang="en-US" sz="1600" b="1" dirty="0">
                <a:latin typeface="+mj-lt"/>
              </a:rPr>
              <a:t>: 3.0 weighted GPA (16 required credits for graduation),  3.5 GPA in a 3 credit vocational program, 30 hours of community service or 100 hours paid work – </a:t>
            </a:r>
            <a:r>
              <a:rPr lang="en-US" sz="1600" dirty="0">
                <a:latin typeface="+mj-lt"/>
              </a:rPr>
              <a:t>Forms and Guidelines available on Chiles Guidance Website</a:t>
            </a:r>
            <a:r>
              <a:rPr lang="en-US" sz="1600" b="1" dirty="0">
                <a:latin typeface="+mj-lt"/>
              </a:rPr>
              <a:t>, and a passing score on a college placement test (SAT Reading-24, Writing and Language- 25, Math-24;  ACT 19 Reading, 17 English, 19 Math; or PERT Reading 106, Writing 103, Math 114) </a:t>
            </a:r>
          </a:p>
          <a:p>
            <a:pPr eaLnBrk="1" hangingPunct="1">
              <a:buFont typeface="Wingdings" panose="05000000000000000000" pitchFamily="2" charset="2"/>
              <a:buNone/>
              <a:defRPr/>
            </a:pPr>
            <a:r>
              <a:rPr lang="en-US" sz="1600" b="1" dirty="0">
                <a:solidFill>
                  <a:srgbClr val="FFFF00"/>
                </a:solidFill>
                <a:latin typeface="+mj-lt"/>
              </a:rPr>
              <a:t>      Maintain 2.75 GPA in college to maintain scholarship.  </a:t>
            </a:r>
            <a:r>
              <a:rPr lang="en-US" sz="1600" b="1" dirty="0">
                <a:latin typeface="+mj-lt"/>
              </a:rPr>
              <a:t>Gold Seal is funded only for technical/vocational post secondary programs. </a:t>
            </a:r>
          </a:p>
          <a:p>
            <a:pPr eaLnBrk="1" hangingPunct="1">
              <a:lnSpc>
                <a:spcPct val="80000"/>
              </a:lnSpc>
              <a:buFont typeface="Wingdings" panose="05000000000000000000" pitchFamily="2" charset="2"/>
              <a:buNone/>
              <a:defRPr/>
            </a:pPr>
            <a:endParaRPr lang="en-US" sz="1800" b="1" dirty="0">
              <a:latin typeface="+mj-lt"/>
            </a:endParaRPr>
          </a:p>
          <a:p>
            <a:pPr eaLnBrk="1" hangingPunct="1">
              <a:lnSpc>
                <a:spcPct val="80000"/>
              </a:lnSpc>
              <a:buFont typeface="Wingdings" panose="05000000000000000000" pitchFamily="2" charset="2"/>
              <a:buNone/>
              <a:defRPr/>
            </a:pPr>
            <a:r>
              <a:rPr lang="en-US" sz="1600" b="1" dirty="0">
                <a:latin typeface="+mj-lt"/>
              </a:rPr>
              <a:t>	</a:t>
            </a:r>
            <a:r>
              <a:rPr lang="en-US" sz="1400" b="1" dirty="0">
                <a:latin typeface="+mj-lt"/>
              </a:rPr>
              <a:t>TV Productions I			Communication Technology I</a:t>
            </a:r>
            <a:endParaRPr lang="en-US" sz="1400" i="1" dirty="0">
              <a:latin typeface="+mj-lt"/>
            </a:endParaRPr>
          </a:p>
          <a:p>
            <a:pPr eaLnBrk="1" hangingPunct="1">
              <a:lnSpc>
                <a:spcPct val="80000"/>
              </a:lnSpc>
              <a:buFont typeface="Wingdings" panose="05000000000000000000" pitchFamily="2" charset="2"/>
              <a:buNone/>
              <a:defRPr/>
            </a:pPr>
            <a:r>
              <a:rPr lang="en-US" sz="1400" b="1" dirty="0">
                <a:latin typeface="+mj-lt"/>
              </a:rPr>
              <a:t>	TV Productions II			Communication Technology II</a:t>
            </a:r>
          </a:p>
          <a:p>
            <a:pPr eaLnBrk="1" hangingPunct="1">
              <a:lnSpc>
                <a:spcPct val="80000"/>
              </a:lnSpc>
              <a:buFont typeface="Wingdings" panose="05000000000000000000" pitchFamily="2" charset="2"/>
              <a:buNone/>
              <a:defRPr/>
            </a:pPr>
            <a:r>
              <a:rPr lang="en-US" sz="1400" b="1" dirty="0">
                <a:latin typeface="+mj-lt"/>
              </a:rPr>
              <a:t>	TV Productions III			Communication Technology III</a:t>
            </a:r>
            <a:endParaRPr lang="en-US" sz="1400" i="1" dirty="0">
              <a:latin typeface="+mj-lt"/>
            </a:endParaRPr>
          </a:p>
          <a:p>
            <a:pPr eaLnBrk="1" hangingPunct="1">
              <a:lnSpc>
                <a:spcPct val="80000"/>
              </a:lnSpc>
              <a:buFont typeface="Wingdings" panose="05000000000000000000" pitchFamily="2" charset="2"/>
              <a:buNone/>
              <a:defRPr/>
            </a:pPr>
            <a:endParaRPr lang="en-US" sz="1400" b="1" dirty="0">
              <a:latin typeface="+mj-lt"/>
            </a:endParaRPr>
          </a:p>
          <a:p>
            <a:pPr eaLnBrk="1" hangingPunct="1">
              <a:lnSpc>
                <a:spcPct val="80000"/>
              </a:lnSpc>
              <a:buFont typeface="Wingdings" panose="05000000000000000000" pitchFamily="2" charset="2"/>
              <a:buNone/>
              <a:defRPr/>
            </a:pPr>
            <a:r>
              <a:rPr lang="en-US" sz="1400" b="1" dirty="0">
                <a:latin typeface="+mj-lt"/>
              </a:rPr>
              <a:t>	Culinary Arts I				DCT I</a:t>
            </a:r>
          </a:p>
          <a:p>
            <a:pPr eaLnBrk="1" hangingPunct="1">
              <a:lnSpc>
                <a:spcPct val="80000"/>
              </a:lnSpc>
              <a:buFont typeface="Wingdings" panose="05000000000000000000" pitchFamily="2" charset="2"/>
              <a:buNone/>
              <a:defRPr/>
            </a:pPr>
            <a:r>
              <a:rPr lang="en-US" sz="1400" b="1" dirty="0">
                <a:latin typeface="+mj-lt"/>
              </a:rPr>
              <a:t>	Culinary Arts II			 	DCT II</a:t>
            </a:r>
          </a:p>
          <a:p>
            <a:pPr eaLnBrk="1" hangingPunct="1">
              <a:lnSpc>
                <a:spcPct val="80000"/>
              </a:lnSpc>
              <a:buFont typeface="Wingdings" panose="05000000000000000000" pitchFamily="2" charset="2"/>
              <a:buNone/>
              <a:defRPr/>
            </a:pPr>
            <a:r>
              <a:rPr lang="en-US" sz="1400" b="1" dirty="0">
                <a:latin typeface="+mj-lt"/>
              </a:rPr>
              <a:t>	Culinary Arts III			 	DCT III</a:t>
            </a:r>
          </a:p>
          <a:p>
            <a:pPr eaLnBrk="1" hangingPunct="1">
              <a:lnSpc>
                <a:spcPct val="80000"/>
              </a:lnSpc>
              <a:buFont typeface="Wingdings" panose="05000000000000000000" pitchFamily="2" charset="2"/>
              <a:buNone/>
              <a:defRPr/>
            </a:pPr>
            <a:endParaRPr lang="en-US" sz="1400" b="1" u="sng" dirty="0">
              <a:latin typeface="+mj-lt"/>
            </a:endParaRPr>
          </a:p>
          <a:p>
            <a:pPr eaLnBrk="1" hangingPunct="1">
              <a:lnSpc>
                <a:spcPct val="80000"/>
              </a:lnSpc>
              <a:buNone/>
              <a:defRPr/>
            </a:pPr>
            <a:r>
              <a:rPr lang="en-US" sz="1400" b="1" dirty="0">
                <a:latin typeface="+mj-lt"/>
              </a:rPr>
              <a:t>      Digital Info Tech				Criminal Justice I</a:t>
            </a:r>
          </a:p>
          <a:p>
            <a:pPr eaLnBrk="1" hangingPunct="1">
              <a:lnSpc>
                <a:spcPct val="80000"/>
              </a:lnSpc>
              <a:buNone/>
              <a:defRPr/>
            </a:pPr>
            <a:r>
              <a:rPr lang="en-US" sz="1400" b="1" dirty="0">
                <a:latin typeface="+mj-lt"/>
              </a:rPr>
              <a:t>	Web Design I				Criminal Justice II</a:t>
            </a:r>
          </a:p>
          <a:p>
            <a:pPr eaLnBrk="1" hangingPunct="1">
              <a:lnSpc>
                <a:spcPct val="80000"/>
              </a:lnSpc>
              <a:buNone/>
              <a:defRPr/>
            </a:pPr>
            <a:r>
              <a:rPr lang="en-US" sz="1400" b="1" dirty="0">
                <a:latin typeface="+mj-lt"/>
              </a:rPr>
              <a:t>	Web Design II				Criminal Justice III</a:t>
            </a:r>
          </a:p>
          <a:p>
            <a:pPr eaLnBrk="1" hangingPunct="1">
              <a:lnSpc>
                <a:spcPct val="80000"/>
              </a:lnSpc>
              <a:buFont typeface="Wingdings" panose="05000000000000000000" pitchFamily="2" charset="2"/>
              <a:buNone/>
              <a:defRPr/>
            </a:pPr>
            <a:endParaRPr lang="en-US" sz="1400" b="1" dirty="0">
              <a:latin typeface="+mj-lt"/>
            </a:endParaRPr>
          </a:p>
          <a:p>
            <a:pPr eaLnBrk="1" hangingPunct="1">
              <a:lnSpc>
                <a:spcPct val="80000"/>
              </a:lnSpc>
              <a:buFont typeface="Wingdings" panose="05000000000000000000" pitchFamily="2" charset="2"/>
              <a:buNone/>
              <a:defRPr/>
            </a:pPr>
            <a:r>
              <a:rPr lang="en-US" sz="1600" b="1" dirty="0">
                <a:latin typeface="+mj-lt"/>
              </a:rPr>
              <a:t>***  </a:t>
            </a:r>
            <a:r>
              <a:rPr lang="en-US" sz="1400" b="1" dirty="0">
                <a:latin typeface="+mj-lt"/>
              </a:rPr>
              <a:t>Satisfactory completion of a three credit sequential vocational program may award TSC    </a:t>
            </a:r>
          </a:p>
          <a:p>
            <a:pPr eaLnBrk="1" hangingPunct="1">
              <a:lnSpc>
                <a:spcPct val="80000"/>
              </a:lnSpc>
              <a:buFont typeface="Wingdings" panose="05000000000000000000" pitchFamily="2" charset="2"/>
              <a:buNone/>
              <a:defRPr/>
            </a:pPr>
            <a:r>
              <a:rPr lang="en-US" sz="1400" b="1" dirty="0">
                <a:latin typeface="+mj-lt"/>
              </a:rPr>
              <a:t>          credit toward an A.S. degree.  See Leon County Schools Career Pathways Bulletin.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990600" y="0"/>
            <a:ext cx="7437438" cy="685800"/>
          </a:xfrm>
        </p:spPr>
        <p:txBody>
          <a:bodyPr/>
          <a:lstStyle/>
          <a:p>
            <a:pPr eaLnBrk="1" hangingPunct="1">
              <a:defRPr/>
            </a:pPr>
            <a:r>
              <a:rPr lang="en-US" sz="3200" b="1" u="sng" dirty="0"/>
              <a:t>B.F. Application Information</a:t>
            </a:r>
          </a:p>
        </p:txBody>
      </p:sp>
      <p:sp>
        <p:nvSpPr>
          <p:cNvPr id="172035" name="Rectangle 3"/>
          <p:cNvSpPr>
            <a:spLocks noGrp="1" noChangeArrowheads="1"/>
          </p:cNvSpPr>
          <p:nvPr>
            <p:ph type="body" idx="1"/>
          </p:nvPr>
        </p:nvSpPr>
        <p:spPr>
          <a:xfrm>
            <a:off x="-304800" y="533400"/>
            <a:ext cx="9220200" cy="6324600"/>
          </a:xfrm>
        </p:spPr>
        <p:txBody>
          <a:bodyPr/>
          <a:lstStyle/>
          <a:p>
            <a:pPr lvl="1" eaLnBrk="1" hangingPunct="1">
              <a:lnSpc>
                <a:spcPct val="80000"/>
              </a:lnSpc>
              <a:buClr>
                <a:schemeClr val="folHlink"/>
              </a:buClr>
              <a:buFont typeface="Wingdings" pitchFamily="2" charset="2"/>
              <a:buChar char="§"/>
              <a:defRPr/>
            </a:pPr>
            <a:endParaRPr lang="en-US" sz="2000" dirty="0">
              <a:latin typeface="Baskerville Old Face" pitchFamily="18" charset="0"/>
            </a:endParaRPr>
          </a:p>
          <a:p>
            <a:pPr lvl="1" eaLnBrk="1" hangingPunct="1">
              <a:lnSpc>
                <a:spcPct val="80000"/>
              </a:lnSpc>
              <a:buClr>
                <a:schemeClr val="folHlink"/>
              </a:buClr>
              <a:buFont typeface="Wingdings" pitchFamily="2" charset="2"/>
              <a:buChar char="§"/>
              <a:defRPr/>
            </a:pPr>
            <a:r>
              <a:rPr lang="en-US" sz="1600" dirty="0">
                <a:latin typeface="+mj-lt"/>
              </a:rPr>
              <a:t>Seniors should apply even if they plan to attend outside the state of Florida.  Students who do not apply by graduation, forfeit all future eligibility</a:t>
            </a:r>
            <a:r>
              <a:rPr lang="en-US" sz="1400" dirty="0">
                <a:latin typeface="+mj-lt"/>
              </a:rPr>
              <a:t>. </a:t>
            </a:r>
            <a:r>
              <a:rPr lang="en-US" sz="1400" b="1" u="sng" dirty="0">
                <a:solidFill>
                  <a:srgbClr val="33CC33"/>
                </a:solidFill>
                <a:latin typeface="+mj-lt"/>
              </a:rPr>
              <a:t>DO NOT APPLY BEFORE OCTOBER 1!  </a:t>
            </a:r>
          </a:p>
          <a:p>
            <a:pPr lvl="1" eaLnBrk="1" hangingPunct="1">
              <a:lnSpc>
                <a:spcPct val="80000"/>
              </a:lnSpc>
              <a:buClr>
                <a:schemeClr val="folHlink"/>
              </a:buClr>
              <a:buFont typeface="Wingdings" pitchFamily="2" charset="2"/>
              <a:buChar char="§"/>
              <a:defRPr/>
            </a:pPr>
            <a:endParaRPr lang="en-US" sz="1200" b="1" u="sng" dirty="0">
              <a:solidFill>
                <a:srgbClr val="33CC33"/>
              </a:solidFill>
              <a:latin typeface="+mj-lt"/>
            </a:endParaRPr>
          </a:p>
          <a:p>
            <a:pPr lvl="1" eaLnBrk="1" hangingPunct="1">
              <a:lnSpc>
                <a:spcPct val="80000"/>
              </a:lnSpc>
              <a:buFont typeface="Wingdings" panose="05000000000000000000" pitchFamily="2" charset="2"/>
              <a:buChar char="v"/>
              <a:defRPr/>
            </a:pPr>
            <a:r>
              <a:rPr lang="en-US" sz="1600" b="1" u="sng" dirty="0">
                <a:solidFill>
                  <a:srgbClr val="33CC33"/>
                </a:solidFill>
                <a:latin typeface="+mj-lt"/>
              </a:rPr>
              <a:t> </a:t>
            </a:r>
            <a:r>
              <a:rPr lang="en-US" sz="1800" b="1" u="sng" dirty="0">
                <a:solidFill>
                  <a:srgbClr val="33CC33"/>
                </a:solidFill>
                <a:latin typeface="+mj-lt"/>
              </a:rPr>
              <a:t>Online application found at: </a:t>
            </a:r>
            <a:r>
              <a:rPr lang="en-US" sz="1800" b="1" u="sng" dirty="0">
                <a:solidFill>
                  <a:srgbClr val="33CC33"/>
                </a:solidFill>
                <a:latin typeface="+mj-lt"/>
                <a:hlinkClick r:id="rId2"/>
              </a:rPr>
              <a:t>https://www.floridastudentfinancialaidsg.org/SAPHOME/SAPHOME</a:t>
            </a:r>
            <a:endParaRPr lang="en-US" sz="1800" b="1" u="sng" dirty="0">
              <a:solidFill>
                <a:srgbClr val="33CC33"/>
              </a:solidFill>
              <a:latin typeface="+mj-lt"/>
            </a:endParaRPr>
          </a:p>
          <a:p>
            <a:pPr lvl="1" eaLnBrk="1" hangingPunct="1">
              <a:lnSpc>
                <a:spcPct val="80000"/>
              </a:lnSpc>
              <a:buFont typeface="Wingdings" panose="05000000000000000000" pitchFamily="2" charset="2"/>
              <a:buChar char="v"/>
              <a:defRPr/>
            </a:pPr>
            <a:endParaRPr lang="en-US" sz="1200" b="1" dirty="0">
              <a:solidFill>
                <a:srgbClr val="FFFFCC"/>
              </a:solidFill>
              <a:latin typeface="+mj-lt"/>
            </a:endParaRPr>
          </a:p>
          <a:p>
            <a:pPr marL="457200" lvl="1" indent="0" eaLnBrk="1" hangingPunct="1">
              <a:lnSpc>
                <a:spcPct val="80000"/>
              </a:lnSpc>
              <a:buClr>
                <a:schemeClr val="folHlink"/>
              </a:buClr>
              <a:buFontTx/>
              <a:buNone/>
              <a:defRPr/>
            </a:pPr>
            <a:r>
              <a:rPr lang="en-US" sz="1600" dirty="0">
                <a:latin typeface="+mj-lt"/>
              </a:rPr>
              <a:t>Make sure you are accurate with  your (student’s) SS#, DOB, official name, email address, graduation date, etc. </a:t>
            </a:r>
            <a:r>
              <a:rPr lang="en-US" sz="1600" dirty="0">
                <a:solidFill>
                  <a:srgbClr val="66CCFF"/>
                </a:solidFill>
                <a:latin typeface="+mj-lt"/>
              </a:rPr>
              <a:t>ALL correspondence regarding your application and scholarship awards will occur through your Bright Futures account.  </a:t>
            </a:r>
            <a:r>
              <a:rPr lang="en-US" sz="1600" b="1" u="sng" dirty="0">
                <a:solidFill>
                  <a:srgbClr val="92D050"/>
                </a:solidFill>
                <a:latin typeface="+mj-lt"/>
              </a:rPr>
              <a:t>Make sure you check it</a:t>
            </a:r>
            <a:r>
              <a:rPr lang="en-US" sz="1600" dirty="0">
                <a:solidFill>
                  <a:srgbClr val="92D050"/>
                </a:solidFill>
                <a:latin typeface="+mj-lt"/>
              </a:rPr>
              <a:t>! </a:t>
            </a:r>
          </a:p>
          <a:p>
            <a:pPr lvl="1" eaLnBrk="1" hangingPunct="1">
              <a:lnSpc>
                <a:spcPct val="80000"/>
              </a:lnSpc>
              <a:buFontTx/>
              <a:buNone/>
              <a:defRPr/>
            </a:pPr>
            <a:endParaRPr lang="en-US" sz="1200" u="sng" dirty="0">
              <a:solidFill>
                <a:srgbClr val="66CCFF"/>
              </a:solidFill>
              <a:latin typeface="+mj-lt"/>
            </a:endParaRPr>
          </a:p>
          <a:p>
            <a:pPr lvl="1" eaLnBrk="1" hangingPunct="1">
              <a:lnSpc>
                <a:spcPct val="80000"/>
              </a:lnSpc>
              <a:buFont typeface="Wingdings" panose="05000000000000000000" pitchFamily="2" charset="2"/>
              <a:buChar char="v"/>
              <a:defRPr/>
            </a:pPr>
            <a:r>
              <a:rPr lang="en-US" sz="1800" b="1" u="sng" dirty="0">
                <a:solidFill>
                  <a:srgbClr val="FFFF00"/>
                </a:solidFill>
                <a:latin typeface="+mj-lt"/>
              </a:rPr>
              <a:t>Community Service documentation </a:t>
            </a:r>
            <a:r>
              <a:rPr lang="en-US" sz="1600" u="sng" dirty="0">
                <a:solidFill>
                  <a:srgbClr val="FFFF00"/>
                </a:solidFill>
                <a:latin typeface="+mj-lt"/>
              </a:rPr>
              <a:t>– Submit all together to Mrs. Behara in Guidance.      Be sure to KEEP A COPY </a:t>
            </a:r>
            <a:r>
              <a:rPr lang="en-US" sz="1600" b="1" u="sng" dirty="0">
                <a:solidFill>
                  <a:srgbClr val="FFFF00"/>
                </a:solidFill>
                <a:latin typeface="+mj-lt"/>
              </a:rPr>
              <a:t>for your records. </a:t>
            </a:r>
          </a:p>
          <a:p>
            <a:pPr lvl="1" eaLnBrk="1" hangingPunct="1">
              <a:lnSpc>
                <a:spcPct val="80000"/>
              </a:lnSpc>
              <a:buFontTx/>
              <a:buNone/>
              <a:defRPr/>
            </a:pPr>
            <a:r>
              <a:rPr lang="en-US" sz="1600" b="1" i="1" u="sng" dirty="0">
                <a:solidFill>
                  <a:schemeClr val="hlink"/>
                </a:solidFill>
                <a:latin typeface="Times New Roman" pitchFamily="18" charset="0"/>
              </a:rPr>
              <a:t>------------------------------------------------------------------------------------------------------------------------</a:t>
            </a:r>
          </a:p>
          <a:p>
            <a:pPr lvl="1" eaLnBrk="1" hangingPunct="1">
              <a:lnSpc>
                <a:spcPct val="80000"/>
              </a:lnSpc>
              <a:buFontTx/>
              <a:buNone/>
              <a:defRPr/>
            </a:pPr>
            <a:endParaRPr lang="en-US" sz="1400" b="1" i="1" u="sng" dirty="0">
              <a:solidFill>
                <a:schemeClr val="hlink"/>
              </a:solidFill>
              <a:latin typeface="Times New Roman" pitchFamily="18" charset="0"/>
            </a:endParaRPr>
          </a:p>
          <a:p>
            <a:pPr lvl="1" eaLnBrk="1" hangingPunct="1">
              <a:lnSpc>
                <a:spcPct val="80000"/>
              </a:lnSpc>
              <a:buFontTx/>
              <a:buNone/>
              <a:defRPr/>
            </a:pPr>
            <a:r>
              <a:rPr lang="en-US" sz="1600" b="1" i="1" u="sng" dirty="0">
                <a:solidFill>
                  <a:schemeClr val="hlink"/>
                </a:solidFill>
                <a:latin typeface="Times New Roman" pitchFamily="18" charset="0"/>
              </a:rPr>
              <a:t>TWO NOTIFICATION DATES:</a:t>
            </a:r>
          </a:p>
          <a:p>
            <a:pPr lvl="1" eaLnBrk="1" hangingPunct="1">
              <a:lnSpc>
                <a:spcPct val="80000"/>
              </a:lnSpc>
              <a:buFontTx/>
              <a:buNone/>
              <a:defRPr/>
            </a:pPr>
            <a:endParaRPr lang="en-US" sz="800" b="1" i="1" u="sng" dirty="0">
              <a:solidFill>
                <a:schemeClr val="hlink"/>
              </a:solidFill>
              <a:latin typeface="Times New Roman" pitchFamily="18" charset="0"/>
            </a:endParaRPr>
          </a:p>
          <a:p>
            <a:pPr lvl="1" eaLnBrk="1" hangingPunct="1">
              <a:buFontTx/>
              <a:buNone/>
              <a:defRPr/>
            </a:pPr>
            <a:r>
              <a:rPr lang="en-US" sz="1600" u="sng" dirty="0">
                <a:solidFill>
                  <a:srgbClr val="00B0F0"/>
                </a:solidFill>
              </a:rPr>
              <a:t>To earn BF in first evaluation (7 semester review- notification in March):</a:t>
            </a:r>
            <a:r>
              <a:rPr lang="en-US" sz="1600" dirty="0"/>
              <a:t> students must earn the required GPA after completion of 1</a:t>
            </a:r>
            <a:r>
              <a:rPr lang="en-US" sz="1600" baseline="30000" dirty="0"/>
              <a:t>st</a:t>
            </a:r>
            <a:r>
              <a:rPr lang="en-US" sz="1600" dirty="0"/>
              <a:t> semester, the required test scores by January 2025 and submit documentation of service hours and completed online application by </a:t>
            </a:r>
            <a:r>
              <a:rPr lang="en-US" sz="1600" u="sng" dirty="0">
                <a:solidFill>
                  <a:srgbClr val="33CC33"/>
                </a:solidFill>
              </a:rPr>
              <a:t>Tuesday, January 14</a:t>
            </a:r>
            <a:r>
              <a:rPr lang="en-US" sz="1600" u="sng" baseline="30000" dirty="0">
                <a:solidFill>
                  <a:srgbClr val="33CC33"/>
                </a:solidFill>
              </a:rPr>
              <a:t>th</a:t>
            </a:r>
            <a:r>
              <a:rPr lang="en-US" sz="1600" u="sng" dirty="0">
                <a:solidFill>
                  <a:srgbClr val="33CC33"/>
                </a:solidFill>
              </a:rPr>
              <a:t>, 2025 </a:t>
            </a:r>
            <a:r>
              <a:rPr lang="en-US" sz="1600" dirty="0"/>
              <a:t>(Hours must be completed by end of 1</a:t>
            </a:r>
            <a:r>
              <a:rPr lang="en-US" sz="1600" baseline="30000" dirty="0"/>
              <a:t>st</a:t>
            </a:r>
            <a:r>
              <a:rPr lang="en-US" sz="1600" dirty="0"/>
              <a:t> semester.)</a:t>
            </a:r>
          </a:p>
          <a:p>
            <a:pPr lvl="1" eaLnBrk="1" hangingPunct="1">
              <a:buFontTx/>
              <a:buNone/>
              <a:defRPr/>
            </a:pPr>
            <a:endParaRPr lang="en-US" sz="1200" dirty="0"/>
          </a:p>
          <a:p>
            <a:pPr lvl="1" eaLnBrk="1" hangingPunct="1">
              <a:buNone/>
              <a:defRPr/>
            </a:pPr>
            <a:r>
              <a:rPr lang="en-US" sz="1600" u="sng" dirty="0">
                <a:solidFill>
                  <a:srgbClr val="00B0F0"/>
                </a:solidFill>
                <a:latin typeface="+mj-lt"/>
              </a:rPr>
              <a:t>To earn BF in second evaluation (8 semester review- notification in August):</a:t>
            </a:r>
            <a:r>
              <a:rPr lang="en-US" sz="1600" dirty="0">
                <a:latin typeface="+mj-lt"/>
              </a:rPr>
              <a:t>  students must earn the required GPA after completion of 2</a:t>
            </a:r>
            <a:r>
              <a:rPr lang="en-US" sz="1600" baseline="30000" dirty="0">
                <a:latin typeface="+mj-lt"/>
              </a:rPr>
              <a:t>nd</a:t>
            </a:r>
            <a:r>
              <a:rPr lang="en-US" sz="1600" dirty="0">
                <a:latin typeface="+mj-lt"/>
              </a:rPr>
              <a:t>  semester, the required test scores by June 2025 and submitted documentation of service hours and completed online application by graduation. </a:t>
            </a:r>
            <a:r>
              <a:rPr lang="en-US" sz="1600" b="1" dirty="0">
                <a:solidFill>
                  <a:srgbClr val="FFFF00"/>
                </a:solidFill>
                <a:latin typeface="+mj-lt"/>
              </a:rPr>
              <a:t>Community</a:t>
            </a:r>
            <a:r>
              <a:rPr lang="en-US" sz="1600" b="1" dirty="0">
                <a:latin typeface="+mj-lt"/>
              </a:rPr>
              <a:t> </a:t>
            </a:r>
            <a:r>
              <a:rPr lang="en-US" sz="1600" b="1" dirty="0">
                <a:solidFill>
                  <a:srgbClr val="FFFF00"/>
                </a:solidFill>
                <a:latin typeface="+mj-lt"/>
              </a:rPr>
              <a:t>Service documentation </a:t>
            </a:r>
            <a:r>
              <a:rPr lang="en-US" sz="1600" dirty="0">
                <a:solidFill>
                  <a:srgbClr val="FFFF00"/>
                </a:solidFill>
                <a:latin typeface="+mj-lt"/>
              </a:rPr>
              <a:t>forms</a:t>
            </a:r>
            <a:r>
              <a:rPr lang="en-US" sz="1600" b="1" dirty="0">
                <a:solidFill>
                  <a:srgbClr val="FFFF00"/>
                </a:solidFill>
                <a:latin typeface="+mj-lt"/>
              </a:rPr>
              <a:t> MUST </a:t>
            </a:r>
            <a:r>
              <a:rPr lang="en-US" sz="1600" dirty="0">
                <a:solidFill>
                  <a:srgbClr val="FFFF00"/>
                </a:solidFill>
                <a:latin typeface="+mj-lt"/>
              </a:rPr>
              <a:t>be completed and submitted to Mrs. Behara</a:t>
            </a:r>
            <a:r>
              <a:rPr lang="en-US" sz="1600" b="1" dirty="0">
                <a:solidFill>
                  <a:srgbClr val="FFFF00"/>
                </a:solidFill>
                <a:latin typeface="+mj-lt"/>
              </a:rPr>
              <a:t> by Friday, </a:t>
            </a:r>
            <a:r>
              <a:rPr lang="en-US" sz="1600" b="1" u="sng" dirty="0">
                <a:solidFill>
                  <a:srgbClr val="FFFF00"/>
                </a:solidFill>
                <a:latin typeface="+mj-lt"/>
                <a:cs typeface="Times New Roman"/>
              </a:rPr>
              <a:t>May 16, 2025.</a:t>
            </a:r>
            <a:endParaRPr lang="en-US" sz="1600" b="1" u="sng" dirty="0">
              <a:solidFill>
                <a:srgbClr val="FFFF00"/>
              </a:solidFill>
              <a:latin typeface="+mj-lt"/>
              <a:ea typeface="Tahoma"/>
              <a:cs typeface="Times New Roman"/>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0" y="0"/>
            <a:ext cx="8991600" cy="685800"/>
          </a:xfrm>
        </p:spPr>
        <p:txBody>
          <a:bodyPr/>
          <a:lstStyle/>
          <a:p>
            <a:pPr eaLnBrk="1" hangingPunct="1">
              <a:defRPr/>
            </a:pPr>
            <a:r>
              <a:rPr lang="en-US" sz="2800" b="1" u="sng" dirty="0"/>
              <a:t>Scholarships</a:t>
            </a:r>
          </a:p>
        </p:txBody>
      </p:sp>
      <p:sp>
        <p:nvSpPr>
          <p:cNvPr id="174083" name="Rectangle 3"/>
          <p:cNvSpPr>
            <a:spLocks noGrp="1" noChangeArrowheads="1"/>
          </p:cNvSpPr>
          <p:nvPr>
            <p:ph type="body" idx="1"/>
          </p:nvPr>
        </p:nvSpPr>
        <p:spPr>
          <a:xfrm>
            <a:off x="158262" y="685799"/>
            <a:ext cx="8991600" cy="6030119"/>
          </a:xfrm>
        </p:spPr>
        <p:txBody>
          <a:bodyPr/>
          <a:lstStyle/>
          <a:p>
            <a:pPr eaLnBrk="1" hangingPunct="1">
              <a:buFont typeface="Wingdings" panose="05000000000000000000" pitchFamily="2" charset="2"/>
              <a:buNone/>
              <a:defRPr/>
            </a:pPr>
            <a:r>
              <a:rPr lang="en-US" sz="1800" b="1" dirty="0"/>
              <a:t>Many schools offer partial or full scholarship programs.  </a:t>
            </a:r>
          </a:p>
          <a:p>
            <a:pPr eaLnBrk="1" hangingPunct="1">
              <a:buFont typeface="Wingdings" panose="05000000000000000000" pitchFamily="2" charset="2"/>
              <a:buNone/>
              <a:defRPr/>
            </a:pPr>
            <a:r>
              <a:rPr lang="en-US" sz="1800" b="1" dirty="0"/>
              <a:t> 	</a:t>
            </a:r>
            <a:r>
              <a:rPr lang="en-US" sz="1600" b="1" dirty="0"/>
              <a:t>	</a:t>
            </a:r>
            <a:r>
              <a:rPr lang="en-US" sz="1600" b="1" i="1" dirty="0" err="1"/>
              <a:t>ie</a:t>
            </a:r>
            <a:r>
              <a:rPr lang="en-US" sz="1600" b="1" i="1" dirty="0"/>
              <a:t>:  GT Presidential Scholars, UVA Jefferson Scholars, Emory    </a:t>
            </a:r>
          </a:p>
          <a:p>
            <a:pPr eaLnBrk="1" hangingPunct="1">
              <a:buFont typeface="Wingdings" panose="05000000000000000000" pitchFamily="2" charset="2"/>
              <a:buNone/>
              <a:defRPr/>
            </a:pPr>
            <a:r>
              <a:rPr lang="en-US" sz="1600" b="1" i="1" dirty="0"/>
              <a:t>              Scholars, UF Lombardi</a:t>
            </a:r>
          </a:p>
          <a:p>
            <a:pPr eaLnBrk="1" hangingPunct="1">
              <a:buFont typeface="Wingdings" panose="05000000000000000000" pitchFamily="2" charset="2"/>
              <a:buNone/>
              <a:defRPr/>
            </a:pPr>
            <a:endParaRPr lang="en-US" sz="1200" b="1" i="1" dirty="0"/>
          </a:p>
          <a:p>
            <a:pPr eaLnBrk="1" hangingPunct="1">
              <a:buFont typeface="Wingdings" panose="05000000000000000000" pitchFamily="2" charset="2"/>
              <a:buChar char="v"/>
              <a:defRPr/>
            </a:pPr>
            <a:r>
              <a:rPr lang="en-US" sz="1800" b="1" u="sng" dirty="0"/>
              <a:t>Guidance Scholarship Website:</a:t>
            </a:r>
          </a:p>
          <a:p>
            <a:pPr eaLnBrk="1" hangingPunct="1">
              <a:buFont typeface="Wingdings" panose="05000000000000000000" pitchFamily="2" charset="2"/>
              <a:buNone/>
              <a:defRPr/>
            </a:pPr>
            <a:r>
              <a:rPr lang="en-US" sz="1800" dirty="0"/>
              <a:t>      </a:t>
            </a:r>
            <a:r>
              <a:rPr lang="en-US" sz="1800" b="1" u="sng" dirty="0">
                <a:hlinkClick r:id="rId2"/>
              </a:rPr>
              <a:t>http://www.leonschools.net/chiles</a:t>
            </a:r>
            <a:r>
              <a:rPr lang="en-US" sz="1800" dirty="0"/>
              <a:t>  (Department/Guidance/Scholarships)</a:t>
            </a:r>
          </a:p>
          <a:p>
            <a:pPr eaLnBrk="1" hangingPunct="1">
              <a:buFont typeface="Wingdings" panose="05000000000000000000" pitchFamily="2" charset="2"/>
              <a:buNone/>
              <a:defRPr/>
            </a:pPr>
            <a:r>
              <a:rPr lang="en-US" sz="1800" dirty="0"/>
              <a:t>        - </a:t>
            </a:r>
            <a:r>
              <a:rPr lang="en-US" sz="1800" i="1" u="sng" dirty="0"/>
              <a:t>Information also available in Guidance Scholarship Drawer- in guidance suite </a:t>
            </a:r>
          </a:p>
          <a:p>
            <a:pPr eaLnBrk="1" hangingPunct="1">
              <a:buFont typeface="Wingdings" panose="05000000000000000000" pitchFamily="2" charset="2"/>
              <a:buNone/>
              <a:defRPr/>
            </a:pPr>
            <a:r>
              <a:rPr lang="en-US" sz="1800" dirty="0"/>
              <a:t>          </a:t>
            </a:r>
            <a:r>
              <a:rPr lang="en-US" sz="1800" i="1" u="sng" dirty="0"/>
              <a:t>upstairs. </a:t>
            </a:r>
            <a:r>
              <a:rPr lang="en-US" sz="1600" b="1" i="1" dirty="0"/>
              <a:t>New opportunities arrive daily. Check the scholarship list at least         </a:t>
            </a:r>
          </a:p>
          <a:p>
            <a:pPr eaLnBrk="1" hangingPunct="1">
              <a:buFont typeface="Wingdings" panose="05000000000000000000" pitchFamily="2" charset="2"/>
              <a:buNone/>
              <a:defRPr/>
            </a:pPr>
            <a:r>
              <a:rPr lang="en-US" sz="1600" b="1" i="1" dirty="0"/>
              <a:t>            every two weeks. </a:t>
            </a:r>
          </a:p>
          <a:p>
            <a:pPr eaLnBrk="1" hangingPunct="1">
              <a:buNone/>
              <a:defRPr/>
            </a:pPr>
            <a:endParaRPr lang="en-US" sz="1000" b="1" i="1" dirty="0"/>
          </a:p>
          <a:p>
            <a:pPr eaLnBrk="1" hangingPunct="1">
              <a:buNone/>
              <a:defRPr/>
            </a:pPr>
            <a:r>
              <a:rPr lang="en-US" sz="1600" b="1" i="1" dirty="0"/>
              <a:t>     College Board Opportunity Scholarship-  receive up to $40,000 for applying to college and completing steps to college.  Sign up at : </a:t>
            </a:r>
            <a:r>
              <a:rPr lang="en-US" sz="1600" dirty="0">
                <a:hlinkClick r:id="rId3"/>
              </a:rPr>
              <a:t>www.cb.org/opportunity</a:t>
            </a:r>
            <a:r>
              <a:rPr lang="en-US" sz="1600" dirty="0"/>
              <a:t> </a:t>
            </a:r>
            <a:endParaRPr lang="en-US" sz="1600" b="1" i="1" dirty="0"/>
          </a:p>
          <a:p>
            <a:pPr eaLnBrk="1" hangingPunct="1">
              <a:spcBef>
                <a:spcPts val="0"/>
              </a:spcBef>
              <a:buFont typeface="Wingdings" panose="05000000000000000000" pitchFamily="2" charset="2"/>
              <a:buNone/>
              <a:defRPr/>
            </a:pPr>
            <a:r>
              <a:rPr lang="en-US" sz="1800" b="1" i="1" dirty="0"/>
              <a:t>-------------------------------------------------------------------------------------</a:t>
            </a:r>
          </a:p>
          <a:p>
            <a:pPr marL="0" indent="0" algn="ctr" eaLnBrk="1" hangingPunct="1">
              <a:spcBef>
                <a:spcPts val="0"/>
              </a:spcBef>
              <a:buFont typeface="Wingdings" panose="05000000000000000000" pitchFamily="2" charset="2"/>
              <a:buNone/>
              <a:defRPr/>
            </a:pPr>
            <a:r>
              <a:rPr lang="en-US" sz="2400" b="1" u="sng" dirty="0">
                <a:solidFill>
                  <a:schemeClr val="tx2"/>
                </a:solidFill>
              </a:rPr>
              <a:t>State Grants</a:t>
            </a:r>
          </a:p>
          <a:p>
            <a:pPr marL="0" indent="0" algn="ctr" eaLnBrk="1" hangingPunct="1">
              <a:spcBef>
                <a:spcPts val="0"/>
              </a:spcBef>
              <a:buFont typeface="Wingdings" panose="05000000000000000000" pitchFamily="2" charset="2"/>
              <a:buNone/>
              <a:defRPr/>
            </a:pPr>
            <a:endParaRPr lang="en-US" sz="1000" b="1" u="sng" dirty="0">
              <a:solidFill>
                <a:schemeClr val="tx2"/>
              </a:solidFill>
            </a:endParaRPr>
          </a:p>
          <a:p>
            <a:pPr marL="0" indent="0" algn="ctr" eaLnBrk="1" hangingPunct="1">
              <a:spcBef>
                <a:spcPts val="0"/>
              </a:spcBef>
              <a:buFont typeface="Wingdings" panose="05000000000000000000" pitchFamily="2" charset="2"/>
              <a:buNone/>
              <a:defRPr/>
            </a:pPr>
            <a:endParaRPr lang="en-US" sz="600" b="1" u="sng" dirty="0">
              <a:solidFill>
                <a:schemeClr val="tx2"/>
              </a:solidFill>
            </a:endParaRPr>
          </a:p>
          <a:p>
            <a:pPr eaLnBrk="1" hangingPunct="1">
              <a:buFont typeface="Wingdings" panose="05000000000000000000" pitchFamily="2" charset="2"/>
              <a:buNone/>
              <a:defRPr/>
            </a:pPr>
            <a:r>
              <a:rPr lang="en-US" sz="1800" b="1" dirty="0"/>
              <a:t>Free money you do not have to pay back (based on financial need)</a:t>
            </a:r>
          </a:p>
          <a:p>
            <a:pPr eaLnBrk="1" hangingPunct="1">
              <a:buFont typeface="Wingdings" panose="05000000000000000000" pitchFamily="2" charset="2"/>
              <a:buNone/>
              <a:defRPr/>
            </a:pPr>
            <a:endParaRPr lang="en-US" sz="1000" b="1" dirty="0"/>
          </a:p>
          <a:p>
            <a:pPr eaLnBrk="1" hangingPunct="1">
              <a:lnSpc>
                <a:spcPct val="80000"/>
              </a:lnSpc>
              <a:buFont typeface="Wingdings" panose="05000000000000000000" pitchFamily="2" charset="2"/>
              <a:buNone/>
              <a:defRPr/>
            </a:pPr>
            <a:r>
              <a:rPr lang="en-US" sz="2000" b="1" u="sng" dirty="0">
                <a:solidFill>
                  <a:schemeClr val="hlink"/>
                </a:solidFill>
                <a:latin typeface="+mj-lt"/>
              </a:rPr>
              <a:t>Apply at:  </a:t>
            </a:r>
            <a:r>
              <a:rPr lang="en-US" sz="2000" b="1" u="sng" dirty="0">
                <a:solidFill>
                  <a:schemeClr val="hlink"/>
                </a:solidFill>
                <a:latin typeface="+mj-lt"/>
                <a:hlinkClick r:id="rId4"/>
              </a:rPr>
              <a:t>www.floridastudentfinancialaid.org</a:t>
            </a:r>
            <a:r>
              <a:rPr lang="en-US" sz="2000" b="1" u="sng" dirty="0">
                <a:solidFill>
                  <a:schemeClr val="hlink"/>
                </a:solidFill>
                <a:latin typeface="+mj-lt"/>
              </a:rPr>
              <a:t>  </a:t>
            </a:r>
          </a:p>
          <a:p>
            <a:pPr eaLnBrk="1" hangingPunct="1">
              <a:lnSpc>
                <a:spcPct val="80000"/>
              </a:lnSpc>
              <a:buFont typeface="Wingdings" panose="05000000000000000000" pitchFamily="2" charset="2"/>
              <a:buNone/>
              <a:defRPr/>
            </a:pPr>
            <a:r>
              <a:rPr lang="en-US" sz="1400" dirty="0">
                <a:solidFill>
                  <a:schemeClr val="hlink"/>
                </a:solidFill>
                <a:latin typeface="+mj-lt"/>
              </a:rPr>
              <a:t>   </a:t>
            </a:r>
            <a:r>
              <a:rPr lang="en-US" sz="1600" b="1" u="sng" dirty="0">
                <a:solidFill>
                  <a:schemeClr val="hlink"/>
                </a:solidFill>
                <a:latin typeface="+mj-lt"/>
              </a:rPr>
              <a:t>Examples of grants include:</a:t>
            </a:r>
            <a:r>
              <a:rPr lang="en-US" sz="1600" dirty="0">
                <a:solidFill>
                  <a:schemeClr val="hlink"/>
                </a:solidFill>
                <a:latin typeface="+mj-lt"/>
              </a:rPr>
              <a:t>   </a:t>
            </a:r>
            <a:r>
              <a:rPr lang="en-US" sz="1600" b="1" dirty="0">
                <a:solidFill>
                  <a:schemeClr val="hlink"/>
                </a:solidFill>
                <a:latin typeface="+mj-lt"/>
              </a:rPr>
              <a:t>Florida Student Assistance Grant (FSAG) , </a:t>
            </a:r>
          </a:p>
          <a:p>
            <a:pPr eaLnBrk="1" hangingPunct="1">
              <a:lnSpc>
                <a:spcPct val="80000"/>
              </a:lnSpc>
              <a:buFont typeface="Wingdings" panose="05000000000000000000" pitchFamily="2" charset="2"/>
              <a:buNone/>
              <a:defRPr/>
            </a:pPr>
            <a:r>
              <a:rPr lang="en-US" sz="1600" b="1" dirty="0">
                <a:solidFill>
                  <a:schemeClr val="hlink"/>
                </a:solidFill>
                <a:latin typeface="+mj-lt"/>
              </a:rPr>
              <a:t>   First Generation Grant, Effective Access to Student Education- for FL Private schools (EASE); Jose Marti Scholarship Grant </a:t>
            </a:r>
            <a:endParaRPr lang="en-US" sz="1600" b="1" dirty="0">
              <a:solidFill>
                <a:schemeClr val="folHlink"/>
              </a:solidFill>
              <a:latin typeface="+mj-lt"/>
            </a:endParaRPr>
          </a:p>
          <a:p>
            <a:pPr eaLnBrk="1" hangingPunct="1">
              <a:buFont typeface="Wingdings" panose="05000000000000000000" pitchFamily="2" charset="2"/>
              <a:buNone/>
              <a:defRPr/>
            </a:pPr>
            <a:endParaRPr lang="en-US" b="1" dirty="0"/>
          </a:p>
          <a:p>
            <a:pPr eaLnBrk="1" hangingPunct="1">
              <a:buFont typeface="Wingdings" panose="05000000000000000000" pitchFamily="2" charset="2"/>
              <a:buNone/>
              <a:defRPr/>
            </a:pPr>
            <a:endParaRPr lang="en-US" i="1" dirty="0"/>
          </a:p>
          <a:p>
            <a:pPr eaLnBrk="1" hangingPunct="1">
              <a:buFont typeface="Wingdings" panose="05000000000000000000" pitchFamily="2" charset="2"/>
              <a:buNone/>
              <a:defRPr/>
            </a:pPr>
            <a:endParaRPr lang="en-US" i="1" dirty="0"/>
          </a:p>
        </p:txBody>
      </p:sp>
      <p:pic>
        <p:nvPicPr>
          <p:cNvPr id="27652" name="Picture 4" descr="MCBS01288_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4343400"/>
            <a:ext cx="125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MCj0424784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3138" y="142082"/>
            <a:ext cx="17526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lstStyle/>
          <a:p>
            <a:r>
              <a:rPr lang="en-US" dirty="0"/>
              <a:t>ACT</a:t>
            </a:r>
            <a:br>
              <a:rPr lang="en-US" dirty="0"/>
            </a:br>
            <a:r>
              <a:rPr lang="en-US" sz="2000" u="sng" dirty="0">
                <a:hlinkClick r:id="rId2"/>
              </a:rPr>
              <a:t>www.act.org</a:t>
            </a:r>
            <a:br>
              <a:rPr lang="en-US" sz="2000" u="sng" dirty="0"/>
            </a:br>
            <a:r>
              <a:rPr lang="en-US" sz="2000" u="sng" dirty="0"/>
              <a:t>Chiles school code- 101654</a:t>
            </a:r>
            <a:br>
              <a:rPr lang="en-US" sz="2000" u="sng" dirty="0"/>
            </a:br>
            <a:br>
              <a:rPr lang="en-US" sz="2000" u="sng" dirty="0"/>
            </a:br>
            <a:endParaRPr lang="en-US" sz="2000"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1915138"/>
              </p:ext>
            </p:extLst>
          </p:nvPr>
        </p:nvGraphicFramePr>
        <p:xfrm>
          <a:off x="457200" y="2212604"/>
          <a:ext cx="8229600" cy="3654793"/>
        </p:xfrm>
        <a:graphic>
          <a:graphicData uri="http://schemas.openxmlformats.org/drawingml/2006/table">
            <a:tbl>
              <a:tblPr/>
              <a:tblGrid>
                <a:gridCol w="2057400">
                  <a:extLst>
                    <a:ext uri="{9D8B030D-6E8A-4147-A177-3AD203B41FA5}">
                      <a16:colId xmlns:a16="http://schemas.microsoft.com/office/drawing/2014/main" val="2295152802"/>
                    </a:ext>
                  </a:extLst>
                </a:gridCol>
                <a:gridCol w="2057400">
                  <a:extLst>
                    <a:ext uri="{9D8B030D-6E8A-4147-A177-3AD203B41FA5}">
                      <a16:colId xmlns:a16="http://schemas.microsoft.com/office/drawing/2014/main" val="950418728"/>
                    </a:ext>
                  </a:extLst>
                </a:gridCol>
                <a:gridCol w="2057400">
                  <a:extLst>
                    <a:ext uri="{9D8B030D-6E8A-4147-A177-3AD203B41FA5}">
                      <a16:colId xmlns:a16="http://schemas.microsoft.com/office/drawing/2014/main" val="671912869"/>
                    </a:ext>
                  </a:extLst>
                </a:gridCol>
                <a:gridCol w="2057400">
                  <a:extLst>
                    <a:ext uri="{9D8B030D-6E8A-4147-A177-3AD203B41FA5}">
                      <a16:colId xmlns:a16="http://schemas.microsoft.com/office/drawing/2014/main" val="2534445437"/>
                    </a:ext>
                  </a:extLst>
                </a:gridCol>
              </a:tblGrid>
              <a:tr h="1082636">
                <a:tc>
                  <a:txBody>
                    <a:bodyPr/>
                    <a:lstStyle/>
                    <a:p>
                      <a:pPr algn="l" fontAlgn="t"/>
                      <a:r>
                        <a:rPr lang="en-US" sz="1400" b="1" u="sng" dirty="0">
                          <a:effectLst/>
                        </a:rPr>
                        <a:t>Test Date</a:t>
                      </a:r>
                      <a:br>
                        <a:rPr lang="en-US" sz="1400" dirty="0">
                          <a:effectLst/>
                        </a:rPr>
                      </a:br>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US" sz="1400" b="1" u="sng" dirty="0">
                          <a:effectLst/>
                        </a:rPr>
                        <a:t>Regular Registration Deadline</a:t>
                      </a:r>
                      <a:br>
                        <a:rPr lang="en-US" sz="1400" dirty="0">
                          <a:effectLst/>
                        </a:rPr>
                      </a:br>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US" sz="1400" dirty="0">
                          <a:effectLst/>
                        </a:rPr>
                        <a:t>L</a:t>
                      </a:r>
                      <a:r>
                        <a:rPr lang="en-US" sz="1400" b="1" u="sng" dirty="0">
                          <a:effectLst/>
                        </a:rPr>
                        <a:t>ate Registration Deadline</a:t>
                      </a:r>
                      <a:br>
                        <a:rPr lang="en-US" sz="1400" b="1" u="sng" dirty="0">
                          <a:effectLst/>
                        </a:rPr>
                      </a:br>
                      <a:r>
                        <a:rPr lang="en-US" sz="1400" b="1" u="sng" dirty="0">
                          <a:effectLst/>
                        </a:rPr>
                        <a:t>Late Fee Applies</a:t>
                      </a:r>
                      <a:br>
                        <a:rPr lang="en-US" sz="1400" dirty="0">
                          <a:effectLst/>
                        </a:rPr>
                      </a:br>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US" sz="1400" b="1" u="sng" dirty="0">
                          <a:effectLst/>
                        </a:rPr>
                        <a:t>Standby Deadline</a:t>
                      </a:r>
                      <a:br>
                        <a:rPr lang="en-US" sz="1400" b="1" u="sng" dirty="0">
                          <a:effectLst/>
                        </a:rPr>
                      </a:br>
                      <a:r>
                        <a:rPr lang="en-US" sz="1400" b="1" u="sng" dirty="0">
                          <a:effectLst/>
                        </a:rPr>
                        <a:t>Photo Upload Deadline</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782975429"/>
                  </a:ext>
                </a:extLst>
              </a:tr>
              <a:tr h="367451">
                <a:tc>
                  <a:txBody>
                    <a:bodyPr/>
                    <a:lstStyle/>
                    <a:p>
                      <a:pPr fontAlgn="t"/>
                      <a:r>
                        <a:rPr lang="en-US" sz="1400" dirty="0">
                          <a:effectLst/>
                        </a:rPr>
                        <a:t>September 14, 2024</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August 9</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August 25</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September 6</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360363634"/>
                  </a:ext>
                </a:extLst>
              </a:tr>
              <a:tr h="367451">
                <a:tc>
                  <a:txBody>
                    <a:bodyPr/>
                    <a:lstStyle/>
                    <a:p>
                      <a:pPr fontAlgn="t"/>
                      <a:r>
                        <a:rPr lang="en-US" sz="1400" dirty="0">
                          <a:effectLst/>
                        </a:rPr>
                        <a:t>October 26, 2024</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September 20</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October</a:t>
                      </a:r>
                      <a:r>
                        <a:rPr lang="en-US" sz="1400" baseline="0" dirty="0">
                          <a:effectLst/>
                        </a:rPr>
                        <a:t> 7</a:t>
                      </a:r>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October 18</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040741901"/>
                  </a:ext>
                </a:extLst>
              </a:tr>
              <a:tr h="367451">
                <a:tc>
                  <a:txBody>
                    <a:bodyPr/>
                    <a:lstStyle/>
                    <a:p>
                      <a:pPr fontAlgn="t"/>
                      <a:r>
                        <a:rPr lang="en-US" sz="1400" dirty="0">
                          <a:effectLst/>
                        </a:rPr>
                        <a:t>December 14, 2024</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November 8</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November 22</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December 6</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048064254"/>
                  </a:ext>
                </a:extLst>
              </a:tr>
              <a:tr h="367451">
                <a:tc>
                  <a:txBody>
                    <a:bodyPr/>
                    <a:lstStyle/>
                    <a:p>
                      <a:pPr fontAlgn="t"/>
                      <a:r>
                        <a:rPr lang="en-US" sz="1400" dirty="0">
                          <a:effectLst/>
                        </a:rPr>
                        <a:t>February 8, 2025</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January 3</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January 20</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January 31</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725486631"/>
                  </a:ext>
                </a:extLst>
              </a:tr>
              <a:tr h="367451">
                <a:tc>
                  <a:txBody>
                    <a:bodyPr/>
                    <a:lstStyle/>
                    <a:p>
                      <a:pPr fontAlgn="t"/>
                      <a:r>
                        <a:rPr lang="en-US" sz="1400" dirty="0">
                          <a:effectLst/>
                        </a:rPr>
                        <a:t>April 5, 2025</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February 28</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March 16</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March 28</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690564082"/>
                  </a:ext>
                </a:extLst>
              </a:tr>
              <a:tr h="367451">
                <a:tc>
                  <a:txBody>
                    <a:bodyPr/>
                    <a:lstStyle/>
                    <a:p>
                      <a:pPr fontAlgn="t"/>
                      <a:r>
                        <a:rPr lang="en-US" sz="1400" dirty="0">
                          <a:effectLst/>
                        </a:rPr>
                        <a:t>June 14, 2025</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May 9</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May 26</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June 6</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685263223"/>
                  </a:ext>
                </a:extLst>
              </a:tr>
              <a:tr h="367451">
                <a:tc>
                  <a:txBody>
                    <a:bodyPr/>
                    <a:lstStyle/>
                    <a:p>
                      <a:pPr fontAlgn="t"/>
                      <a:r>
                        <a:rPr lang="en-US" sz="1400" dirty="0">
                          <a:effectLst/>
                        </a:rPr>
                        <a:t>July 12, 2025</a:t>
                      </a:r>
                    </a:p>
                  </a:txBody>
                  <a:tcPr marL="57752" marR="57752" marT="57752" marB="57752">
                    <a:lnL>
                      <a:noFill/>
                    </a:lnL>
                    <a:lnR>
                      <a:noFill/>
                    </a:lnR>
                    <a:lnT w="9525" cap="flat" cmpd="sng" algn="ctr">
                      <a:solidFill>
                        <a:srgbClr val="DDDDDD"/>
                      </a:solidFill>
                      <a:prstDash val="solid"/>
                      <a:round/>
                      <a:headEnd type="none" w="med" len="med"/>
                      <a:tailEnd type="none" w="med" len="med"/>
                    </a:lnT>
                    <a:lnB>
                      <a:noFill/>
                    </a:lnB>
                  </a:tcPr>
                </a:tc>
                <a:tc>
                  <a:txBody>
                    <a:bodyPr/>
                    <a:lstStyle/>
                    <a:p>
                      <a:pPr fontAlgn="t"/>
                      <a:r>
                        <a:rPr lang="en-US" sz="1400" dirty="0">
                          <a:effectLst/>
                        </a:rPr>
                        <a:t>June 6</a:t>
                      </a:r>
                    </a:p>
                  </a:txBody>
                  <a:tcPr marL="57752" marR="57752" marT="57752" marB="57752">
                    <a:lnL>
                      <a:noFill/>
                    </a:lnL>
                    <a:lnR>
                      <a:noFill/>
                    </a:lnR>
                    <a:lnT w="9525" cap="flat" cmpd="sng" algn="ctr">
                      <a:solidFill>
                        <a:srgbClr val="DDDDDD"/>
                      </a:solidFill>
                      <a:prstDash val="solid"/>
                      <a:round/>
                      <a:headEnd type="none" w="med" len="med"/>
                      <a:tailEnd type="none" w="med" len="med"/>
                    </a:lnT>
                    <a:lnB>
                      <a:noFill/>
                    </a:lnB>
                  </a:tcPr>
                </a:tc>
                <a:tc>
                  <a:txBody>
                    <a:bodyPr/>
                    <a:lstStyle/>
                    <a:p>
                      <a:pPr fontAlgn="t"/>
                      <a:r>
                        <a:rPr lang="en-US" sz="1400" dirty="0">
                          <a:effectLst/>
                        </a:rPr>
                        <a:t>June 20</a:t>
                      </a:r>
                    </a:p>
                  </a:txBody>
                  <a:tcPr marL="57752" marR="57752" marT="57752" marB="57752">
                    <a:lnL>
                      <a:noFill/>
                    </a:lnL>
                    <a:lnR>
                      <a:noFill/>
                    </a:lnR>
                    <a:lnT w="9525" cap="flat" cmpd="sng" algn="ctr">
                      <a:solidFill>
                        <a:srgbClr val="DDDDDD"/>
                      </a:solidFill>
                      <a:prstDash val="solid"/>
                      <a:round/>
                      <a:headEnd type="none" w="med" len="med"/>
                      <a:tailEnd type="none" w="med" len="med"/>
                    </a:lnT>
                    <a:lnB>
                      <a:noFill/>
                    </a:lnB>
                  </a:tcPr>
                </a:tc>
                <a:tc>
                  <a:txBody>
                    <a:bodyPr/>
                    <a:lstStyle/>
                    <a:p>
                      <a:pPr fontAlgn="t"/>
                      <a:r>
                        <a:rPr lang="en-US" sz="1400" dirty="0">
                          <a:effectLst/>
                        </a:rPr>
                        <a:t>July 4</a:t>
                      </a:r>
                    </a:p>
                  </a:txBody>
                  <a:tcPr marL="57752" marR="57752" marT="57752" marB="57752">
                    <a:lnL>
                      <a:noFill/>
                    </a:lnL>
                    <a:lnR>
                      <a:noFill/>
                    </a:lnR>
                    <a:lnT w="9525" cap="flat" cmpd="sng" algn="ctr">
                      <a:solidFill>
                        <a:srgbClr val="DDDDDD"/>
                      </a:solidFill>
                      <a:prstDash val="solid"/>
                      <a:round/>
                      <a:headEnd type="none" w="med" len="med"/>
                      <a:tailEnd type="none" w="med" len="med"/>
                    </a:lnT>
                    <a:lnB>
                      <a:noFill/>
                    </a:lnB>
                  </a:tcPr>
                </a:tc>
                <a:extLst>
                  <a:ext uri="{0D108BD9-81ED-4DB2-BD59-A6C34878D82A}">
                    <a16:rowId xmlns:a16="http://schemas.microsoft.com/office/drawing/2014/main" val="451758856"/>
                  </a:ext>
                </a:extLst>
              </a:tr>
            </a:tbl>
          </a:graphicData>
        </a:graphic>
      </p:graphicFrame>
      <p:sp>
        <p:nvSpPr>
          <p:cNvPr id="6" name="Rectangle 1"/>
          <p:cNvSpPr>
            <a:spLocks noChangeArrowheads="1"/>
          </p:cNvSpPr>
          <p:nvPr/>
        </p:nvSpPr>
        <p:spPr bwMode="auto">
          <a:xfrm>
            <a:off x="0" y="-228600"/>
            <a:ext cx="9144000" cy="457200"/>
          </a:xfrm>
          <a:prstGeom prst="rect">
            <a:avLst/>
          </a:prstGeom>
          <a:solidFill>
            <a:srgbClr val="F2F4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90440" rIns="91440" bIns="95220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rgbClr val="042E60"/>
                </a:solidFill>
                <a:effectLst/>
                <a:latin typeface="Helvetica Neue"/>
              </a:rPr>
              <a:t>2022-2023 Test Dates (National)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20146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03238"/>
          </a:xfrm>
        </p:spPr>
        <p:txBody>
          <a:bodyPr/>
          <a:lstStyle/>
          <a:p>
            <a:r>
              <a:rPr lang="en-US" dirty="0"/>
              <a:t>SAT</a:t>
            </a:r>
            <a:br>
              <a:rPr lang="en-US" dirty="0"/>
            </a:br>
            <a:r>
              <a:rPr lang="en-US" sz="2000" dirty="0">
                <a:hlinkClick r:id="rId2"/>
              </a:rPr>
              <a:t>www.collegeboard.org</a:t>
            </a:r>
            <a:br>
              <a:rPr lang="en-US" sz="2000" dirty="0"/>
            </a:br>
            <a:r>
              <a:rPr lang="en-US" sz="2000" u="sng" dirty="0"/>
              <a:t>Chiles school code- 101654</a:t>
            </a:r>
            <a:br>
              <a:rPr lang="en-US" sz="2000" u="sng" dirty="0"/>
            </a:br>
            <a:r>
              <a:rPr lang="en-US" sz="2000" u="sng" dirty="0"/>
              <a:t>Free practice with Khan Academy at www.satpractice.org</a:t>
            </a:r>
            <a:br>
              <a:rPr lang="en-US" sz="2000" u="sng" dirty="0"/>
            </a:br>
            <a:br>
              <a:rPr lang="en-US" sz="2000" dirty="0"/>
            </a:br>
            <a:r>
              <a:rPr lang="en-US" sz="2000" dirty="0"/>
              <a:t> </a:t>
            </a:r>
          </a:p>
        </p:txBody>
      </p:sp>
      <p:sp>
        <p:nvSpPr>
          <p:cNvPr id="3" name="Content Placeholder 2"/>
          <p:cNvSpPr>
            <a:spLocks noGrp="1"/>
          </p:cNvSpPr>
          <p:nvPr>
            <p:ph idx="1"/>
          </p:nvPr>
        </p:nvSpPr>
        <p:spPr/>
        <p:txBody>
          <a:bodyPr/>
          <a:lstStyle/>
          <a:p>
            <a:pPr marL="0" indent="0" algn="ctr">
              <a:buNone/>
            </a:pPr>
            <a:r>
              <a:rPr lang="en-US" sz="2000" b="1" u="sng" dirty="0"/>
              <a:t>2024–25 School Year Test Dates</a:t>
            </a:r>
          </a:p>
          <a:p>
            <a:endParaRPr lang="en-US" sz="1400" b="1" u="sng" dirty="0"/>
          </a:p>
          <a:p>
            <a:r>
              <a:rPr lang="en-US" sz="1400" b="1" u="sng" dirty="0"/>
              <a:t>SAT Test Date</a:t>
            </a:r>
            <a:r>
              <a:rPr lang="en-US" sz="1400" dirty="0"/>
              <a:t>	  </a:t>
            </a:r>
            <a:r>
              <a:rPr lang="en-US" sz="1400" b="1" u="sng" dirty="0"/>
              <a:t>Registration Deadline</a:t>
            </a:r>
            <a:r>
              <a:rPr lang="en-US" sz="1400" dirty="0"/>
              <a:t>	</a:t>
            </a:r>
            <a:r>
              <a:rPr lang="en-US" sz="1400" b="1" u="sng" dirty="0"/>
              <a:t>Deadline for Changes, Regular 					Cancellation, and Late Registration</a:t>
            </a:r>
          </a:p>
          <a:p>
            <a:endParaRPr lang="en-US" sz="1050" b="1" u="sng" dirty="0"/>
          </a:p>
          <a:p>
            <a:pPr lvl="8"/>
            <a:r>
              <a:rPr lang="en-US" sz="100" dirty="0"/>
              <a:t>and Late Registration</a:t>
            </a:r>
          </a:p>
          <a:p>
            <a:r>
              <a:rPr lang="en-US" sz="1600" dirty="0"/>
              <a:t>October 5	  September 20, 2024	Sept. 24, 2024</a:t>
            </a:r>
          </a:p>
          <a:p>
            <a:endParaRPr lang="en-US" sz="1600" dirty="0"/>
          </a:p>
          <a:p>
            <a:r>
              <a:rPr lang="en-US" sz="1600" dirty="0"/>
              <a:t>November 2	  October 18, 2024		October 22, 2024</a:t>
            </a:r>
          </a:p>
          <a:p>
            <a:endParaRPr lang="en-US" sz="1600" dirty="0"/>
          </a:p>
          <a:p>
            <a:r>
              <a:rPr lang="en-US" sz="1600" dirty="0"/>
              <a:t>December 7	  November 22, 2024	November 26, 2024</a:t>
            </a:r>
          </a:p>
          <a:p>
            <a:endParaRPr lang="en-US" sz="1600" dirty="0"/>
          </a:p>
          <a:p>
            <a:r>
              <a:rPr lang="en-US" sz="1600" dirty="0"/>
              <a:t>March 8	  Feb 21, 2025		Feb 27, 2024</a:t>
            </a:r>
          </a:p>
          <a:p>
            <a:endParaRPr lang="en-US" sz="1600" dirty="0"/>
          </a:p>
          <a:p>
            <a:r>
              <a:rPr lang="en-US" sz="1600" dirty="0"/>
              <a:t>May 3		  Apr 18, 2025		Apr 23, 2024</a:t>
            </a:r>
          </a:p>
          <a:p>
            <a:endParaRPr lang="en-US" sz="1600" dirty="0"/>
          </a:p>
          <a:p>
            <a:r>
              <a:rPr lang="en-US" sz="1600" dirty="0"/>
              <a:t>June 7 	  May 22, 2025		May 21, 2024</a:t>
            </a:r>
          </a:p>
        </p:txBody>
      </p:sp>
    </p:spTree>
    <p:extLst>
      <p:ext uri="{BB962C8B-B14F-4D97-AF65-F5344CB8AC3E}">
        <p14:creationId xmlns:p14="http://schemas.microsoft.com/office/powerpoint/2010/main" val="2599971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lstStyle/>
          <a:p>
            <a:r>
              <a:rPr lang="en-US" dirty="0"/>
              <a:t>CLT</a:t>
            </a:r>
            <a:br>
              <a:rPr lang="en-US" dirty="0"/>
            </a:br>
            <a:r>
              <a:rPr lang="en-US" sz="2000" u="sng" dirty="0">
                <a:hlinkClick r:id="rId2"/>
              </a:rPr>
              <a:t>www.cltexam.com</a:t>
            </a:r>
            <a:r>
              <a:rPr lang="en-US" sz="2000" u="sng" dirty="0"/>
              <a:t> </a:t>
            </a:r>
            <a:br>
              <a:rPr lang="en-US" sz="2000" u="sng" dirty="0"/>
            </a:br>
            <a:br>
              <a:rPr lang="en-US" sz="2000" u="sng" dirty="0"/>
            </a:br>
            <a:br>
              <a:rPr lang="en-US" sz="2000" u="sng" dirty="0"/>
            </a:br>
            <a:endParaRPr lang="en-US" sz="2000"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6097932"/>
              </p:ext>
            </p:extLst>
          </p:nvPr>
        </p:nvGraphicFramePr>
        <p:xfrm>
          <a:off x="800100" y="1600200"/>
          <a:ext cx="7543800" cy="4737726"/>
        </p:xfrm>
        <a:graphic>
          <a:graphicData uri="http://schemas.openxmlformats.org/drawingml/2006/table">
            <a:tbl>
              <a:tblPr/>
              <a:tblGrid>
                <a:gridCol w="1885950">
                  <a:extLst>
                    <a:ext uri="{9D8B030D-6E8A-4147-A177-3AD203B41FA5}">
                      <a16:colId xmlns:a16="http://schemas.microsoft.com/office/drawing/2014/main" val="2295152802"/>
                    </a:ext>
                  </a:extLst>
                </a:gridCol>
                <a:gridCol w="1885950">
                  <a:extLst>
                    <a:ext uri="{9D8B030D-6E8A-4147-A177-3AD203B41FA5}">
                      <a16:colId xmlns:a16="http://schemas.microsoft.com/office/drawing/2014/main" val="950418728"/>
                    </a:ext>
                  </a:extLst>
                </a:gridCol>
                <a:gridCol w="2095500">
                  <a:extLst>
                    <a:ext uri="{9D8B030D-6E8A-4147-A177-3AD203B41FA5}">
                      <a16:colId xmlns:a16="http://schemas.microsoft.com/office/drawing/2014/main" val="671912869"/>
                    </a:ext>
                  </a:extLst>
                </a:gridCol>
                <a:gridCol w="1676400">
                  <a:extLst>
                    <a:ext uri="{9D8B030D-6E8A-4147-A177-3AD203B41FA5}">
                      <a16:colId xmlns:a16="http://schemas.microsoft.com/office/drawing/2014/main" val="2534445437"/>
                    </a:ext>
                  </a:extLst>
                </a:gridCol>
              </a:tblGrid>
              <a:tr h="1119188">
                <a:tc>
                  <a:txBody>
                    <a:bodyPr/>
                    <a:lstStyle/>
                    <a:p>
                      <a:pPr algn="l" fontAlgn="t"/>
                      <a:r>
                        <a:rPr lang="en-US" sz="1400" b="1" u="sng" dirty="0">
                          <a:effectLst/>
                        </a:rPr>
                        <a:t>Test Date</a:t>
                      </a:r>
                      <a:br>
                        <a:rPr lang="en-US" sz="1400" dirty="0">
                          <a:effectLst/>
                        </a:rPr>
                      </a:br>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r>
                        <a:rPr lang="en-US" sz="1400" b="1" u="sng" dirty="0">
                          <a:effectLst/>
                        </a:rPr>
                        <a:t> Registration Deadline</a:t>
                      </a:r>
                      <a:br>
                        <a:rPr lang="en-US" sz="1400" b="1" u="sng" dirty="0">
                          <a:effectLst/>
                        </a:rPr>
                      </a:br>
                      <a:br>
                        <a:rPr lang="en-US" sz="1400" dirty="0">
                          <a:effectLst/>
                        </a:rPr>
                      </a:br>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t"/>
                      <a:endParaRPr lang="en-US" sz="1400" b="1" u="sng"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782975429"/>
                  </a:ext>
                </a:extLst>
              </a:tr>
              <a:tr h="406039">
                <a:tc>
                  <a:txBody>
                    <a:bodyPr/>
                    <a:lstStyle/>
                    <a:p>
                      <a:pPr fontAlgn="t"/>
                      <a:r>
                        <a:rPr lang="en-US" sz="1400" dirty="0">
                          <a:effectLst/>
                        </a:rPr>
                        <a:t>October 16, 2024</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October 10</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360363634"/>
                  </a:ext>
                </a:extLst>
              </a:tr>
              <a:tr h="406039">
                <a:tc>
                  <a:txBody>
                    <a:bodyPr/>
                    <a:lstStyle/>
                    <a:p>
                      <a:pPr fontAlgn="t"/>
                      <a:r>
                        <a:rPr lang="en-US" sz="1400" dirty="0">
                          <a:effectLst/>
                        </a:rPr>
                        <a:t>November 7, 2024</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October</a:t>
                      </a:r>
                      <a:r>
                        <a:rPr lang="en-US" sz="1400" baseline="0" dirty="0">
                          <a:effectLst/>
                        </a:rPr>
                        <a:t> 31</a:t>
                      </a:r>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040741901"/>
                  </a:ext>
                </a:extLst>
              </a:tr>
              <a:tr h="406039">
                <a:tc>
                  <a:txBody>
                    <a:bodyPr/>
                    <a:lstStyle/>
                    <a:p>
                      <a:pPr fontAlgn="t"/>
                      <a:r>
                        <a:rPr lang="en-US" sz="1400" dirty="0">
                          <a:effectLst/>
                        </a:rPr>
                        <a:t>December 7, 2024</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November 28</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048064254"/>
                  </a:ext>
                </a:extLst>
              </a:tr>
              <a:tr h="406039">
                <a:tc>
                  <a:txBody>
                    <a:bodyPr/>
                    <a:lstStyle/>
                    <a:p>
                      <a:pPr fontAlgn="t"/>
                      <a:r>
                        <a:rPr lang="en-US" sz="1400" dirty="0">
                          <a:effectLst/>
                        </a:rPr>
                        <a:t>January 25, 2025</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January 26</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725486631"/>
                  </a:ext>
                </a:extLst>
              </a:tr>
              <a:tr h="406039">
                <a:tc>
                  <a:txBody>
                    <a:bodyPr/>
                    <a:lstStyle/>
                    <a:p>
                      <a:pPr fontAlgn="t"/>
                      <a:r>
                        <a:rPr lang="en-US" sz="1400" dirty="0">
                          <a:effectLst/>
                        </a:rPr>
                        <a:t>February 20, 2025</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February 13</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690564082"/>
                  </a:ext>
                </a:extLst>
              </a:tr>
              <a:tr h="406039">
                <a:tc>
                  <a:txBody>
                    <a:bodyPr/>
                    <a:lstStyle/>
                    <a:p>
                      <a:pPr fontAlgn="t"/>
                      <a:r>
                        <a:rPr lang="en-US" sz="1400" dirty="0">
                          <a:effectLst/>
                        </a:rPr>
                        <a:t>March 1, 2025</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1400" dirty="0">
                          <a:effectLst/>
                        </a:rPr>
                        <a:t>March 6</a:t>
                      </a: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685263223"/>
                  </a:ext>
                </a:extLst>
              </a:tr>
              <a:tr h="406039">
                <a:tc>
                  <a:txBody>
                    <a:bodyPr/>
                    <a:lstStyle/>
                    <a:p>
                      <a:pPr fontAlgn="t"/>
                      <a:r>
                        <a:rPr lang="en-US" sz="1400" dirty="0">
                          <a:effectLst/>
                        </a:rPr>
                        <a:t>April 10, 2025</a:t>
                      </a:r>
                    </a:p>
                    <a:p>
                      <a:pPr fontAlgn="t"/>
                      <a:endParaRPr lang="en-US" sz="1400" dirty="0">
                        <a:effectLst/>
                      </a:endParaRPr>
                    </a:p>
                    <a:p>
                      <a:pPr fontAlgn="t"/>
                      <a:r>
                        <a:rPr lang="en-US" sz="1400" dirty="0">
                          <a:effectLst/>
                        </a:rPr>
                        <a:t>May 10, 2025</a:t>
                      </a:r>
                    </a:p>
                    <a:p>
                      <a:pPr fontAlgn="t"/>
                      <a:endParaRPr lang="en-US" sz="1400" dirty="0">
                        <a:effectLst/>
                      </a:endParaRPr>
                    </a:p>
                    <a:p>
                      <a:pPr fontAlgn="t"/>
                      <a:r>
                        <a:rPr lang="en-US" sz="1400" dirty="0">
                          <a:effectLst/>
                        </a:rPr>
                        <a:t>June 18, 2025</a:t>
                      </a:r>
                    </a:p>
                  </a:txBody>
                  <a:tcPr marL="57752" marR="57752" marT="57752" marB="57752">
                    <a:lnL>
                      <a:noFill/>
                    </a:lnL>
                    <a:lnR>
                      <a:noFill/>
                    </a:lnR>
                    <a:lnT w="9525" cap="flat" cmpd="sng" algn="ctr">
                      <a:solidFill>
                        <a:srgbClr val="DDDDDD"/>
                      </a:solidFill>
                      <a:prstDash val="solid"/>
                      <a:round/>
                      <a:headEnd type="none" w="med" len="med"/>
                      <a:tailEnd type="none" w="med" len="med"/>
                    </a:lnT>
                    <a:lnB>
                      <a:noFill/>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a:noFill/>
                    </a:lnB>
                  </a:tcPr>
                </a:tc>
                <a:tc>
                  <a:txBody>
                    <a:bodyPr/>
                    <a:lstStyle/>
                    <a:p>
                      <a:pPr fontAlgn="t"/>
                      <a:r>
                        <a:rPr lang="en-US" sz="1400" dirty="0">
                          <a:effectLst/>
                        </a:rPr>
                        <a:t>April 3</a:t>
                      </a:r>
                    </a:p>
                    <a:p>
                      <a:pPr fontAlgn="t"/>
                      <a:endParaRPr lang="en-US" sz="1400" dirty="0">
                        <a:effectLst/>
                      </a:endParaRPr>
                    </a:p>
                    <a:p>
                      <a:pPr fontAlgn="t"/>
                      <a:r>
                        <a:rPr lang="en-US" sz="1400" dirty="0">
                          <a:effectLst/>
                        </a:rPr>
                        <a:t>May 1</a:t>
                      </a:r>
                    </a:p>
                    <a:p>
                      <a:pPr fontAlgn="t"/>
                      <a:endParaRPr lang="en-US" sz="1400" dirty="0">
                        <a:effectLst/>
                      </a:endParaRPr>
                    </a:p>
                    <a:p>
                      <a:pPr fontAlgn="t"/>
                      <a:r>
                        <a:rPr lang="en-US" sz="1400" dirty="0">
                          <a:effectLst/>
                        </a:rPr>
                        <a:t>June 12</a:t>
                      </a:r>
                    </a:p>
                  </a:txBody>
                  <a:tcPr marL="57752" marR="57752" marT="57752" marB="57752">
                    <a:lnL>
                      <a:noFill/>
                    </a:lnL>
                    <a:lnR>
                      <a:noFill/>
                    </a:lnR>
                    <a:lnT w="9525" cap="flat" cmpd="sng" algn="ctr">
                      <a:solidFill>
                        <a:srgbClr val="DDDDDD"/>
                      </a:solidFill>
                      <a:prstDash val="solid"/>
                      <a:round/>
                      <a:headEnd type="none" w="med" len="med"/>
                      <a:tailEnd type="none" w="med" len="med"/>
                    </a:lnT>
                    <a:lnB>
                      <a:noFill/>
                    </a:lnB>
                  </a:tcPr>
                </a:tc>
                <a:tc>
                  <a:txBody>
                    <a:bodyPr/>
                    <a:lstStyle/>
                    <a:p>
                      <a:pPr fontAlgn="t"/>
                      <a:endParaRPr lang="en-US" sz="1400" dirty="0">
                        <a:effectLst/>
                      </a:endParaRPr>
                    </a:p>
                  </a:txBody>
                  <a:tcPr marL="57752" marR="57752" marT="57752" marB="57752">
                    <a:lnL>
                      <a:noFill/>
                    </a:lnL>
                    <a:lnR>
                      <a:noFill/>
                    </a:lnR>
                    <a:lnT w="9525" cap="flat" cmpd="sng" algn="ctr">
                      <a:solidFill>
                        <a:srgbClr val="DDDDDD"/>
                      </a:solidFill>
                      <a:prstDash val="solid"/>
                      <a:round/>
                      <a:headEnd type="none" w="med" len="med"/>
                      <a:tailEnd type="none" w="med" len="med"/>
                    </a:lnT>
                    <a:lnB>
                      <a:noFill/>
                    </a:lnB>
                  </a:tcPr>
                </a:tc>
                <a:extLst>
                  <a:ext uri="{0D108BD9-81ED-4DB2-BD59-A6C34878D82A}">
                    <a16:rowId xmlns:a16="http://schemas.microsoft.com/office/drawing/2014/main" val="451758856"/>
                  </a:ext>
                </a:extLst>
              </a:tr>
            </a:tbl>
          </a:graphicData>
        </a:graphic>
      </p:graphicFrame>
      <p:sp>
        <p:nvSpPr>
          <p:cNvPr id="6" name="Rectangle 1"/>
          <p:cNvSpPr>
            <a:spLocks noChangeArrowheads="1"/>
          </p:cNvSpPr>
          <p:nvPr/>
        </p:nvSpPr>
        <p:spPr bwMode="auto">
          <a:xfrm>
            <a:off x="0" y="-228600"/>
            <a:ext cx="9144000" cy="457200"/>
          </a:xfrm>
          <a:prstGeom prst="rect">
            <a:avLst/>
          </a:prstGeom>
          <a:solidFill>
            <a:srgbClr val="F2F4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90440" rIns="91440" bIns="95220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rgbClr val="042E60"/>
                </a:solidFill>
                <a:effectLst/>
                <a:latin typeface="Helvetica Neue"/>
              </a:rPr>
              <a:t>2022-2023 Test Dates (National)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7189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143000" y="0"/>
            <a:ext cx="7726363" cy="457200"/>
          </a:xfrm>
        </p:spPr>
        <p:txBody>
          <a:bodyPr/>
          <a:lstStyle/>
          <a:p>
            <a:pPr algn="l" eaLnBrk="1" hangingPunct="1">
              <a:defRPr/>
            </a:pPr>
            <a:r>
              <a:rPr lang="en-US" sz="2800" b="1" u="sng" dirty="0"/>
              <a:t>Florida State University</a:t>
            </a:r>
            <a:endParaRPr lang="en-US" sz="2800" dirty="0"/>
          </a:p>
        </p:txBody>
      </p:sp>
      <p:sp>
        <p:nvSpPr>
          <p:cNvPr id="157699" name="Rectangle 3"/>
          <p:cNvSpPr>
            <a:spLocks noGrp="1" noChangeArrowheads="1"/>
          </p:cNvSpPr>
          <p:nvPr>
            <p:ph type="body" idx="1"/>
          </p:nvPr>
        </p:nvSpPr>
        <p:spPr>
          <a:xfrm>
            <a:off x="0" y="457200"/>
            <a:ext cx="9144000" cy="6400800"/>
          </a:xfrm>
        </p:spPr>
        <p:txBody>
          <a:bodyPr/>
          <a:lstStyle/>
          <a:p>
            <a:pPr eaLnBrk="1" hangingPunct="1">
              <a:lnSpc>
                <a:spcPct val="80000"/>
              </a:lnSpc>
              <a:buNone/>
              <a:defRPr/>
            </a:pPr>
            <a:r>
              <a:rPr lang="en-US" sz="1600" b="1" u="sng" dirty="0"/>
              <a:t>2024 Admitted Academic Profile (Middle 50%)</a:t>
            </a:r>
          </a:p>
          <a:p>
            <a:pPr eaLnBrk="1" hangingPunct="1">
              <a:lnSpc>
                <a:spcPct val="80000"/>
              </a:lnSpc>
              <a:buNone/>
              <a:defRPr/>
            </a:pPr>
            <a:r>
              <a:rPr lang="en-US" sz="1600" b="1" dirty="0"/>
              <a:t>Fall Term		  Summer Term	     </a:t>
            </a:r>
          </a:p>
          <a:p>
            <a:pPr eaLnBrk="1" hangingPunct="1">
              <a:lnSpc>
                <a:spcPct val="80000"/>
              </a:lnSpc>
              <a:buNone/>
              <a:defRPr/>
            </a:pPr>
            <a:r>
              <a:rPr lang="en-US" sz="1600" b="1" dirty="0"/>
              <a:t>GPA-4.2-4.6		  GPA-  4.1- 4.5	      </a:t>
            </a:r>
            <a:endParaRPr lang="en-US" sz="1600" b="1" dirty="0">
              <a:ea typeface="Tahoma"/>
              <a:cs typeface="Tahoma"/>
            </a:endParaRPr>
          </a:p>
          <a:p>
            <a:pPr eaLnBrk="1" hangingPunct="1">
              <a:lnSpc>
                <a:spcPct val="80000"/>
              </a:lnSpc>
              <a:buNone/>
              <a:defRPr/>
            </a:pPr>
            <a:r>
              <a:rPr lang="en-US" sz="1600" b="1" dirty="0"/>
              <a:t>SAT-  1360-1470	  	       SAT-  1280-1360	      </a:t>
            </a:r>
            <a:endParaRPr lang="en-US" sz="1600" b="1" dirty="0">
              <a:ea typeface="Tahoma"/>
              <a:cs typeface="Tahoma"/>
            </a:endParaRPr>
          </a:p>
          <a:p>
            <a:pPr eaLnBrk="1" hangingPunct="1">
              <a:lnSpc>
                <a:spcPct val="80000"/>
              </a:lnSpc>
              <a:buNone/>
              <a:defRPr/>
            </a:pPr>
            <a:r>
              <a:rPr lang="en-US" sz="1600" b="1" dirty="0"/>
              <a:t>ACT- 30-33		  ACT-  28-30	      </a:t>
            </a:r>
            <a:endParaRPr lang="en-US" sz="1600" b="1" dirty="0">
              <a:ea typeface="Tahoma"/>
              <a:cs typeface="Tahoma"/>
            </a:endParaRPr>
          </a:p>
          <a:p>
            <a:pPr eaLnBrk="1" hangingPunct="1">
              <a:lnSpc>
                <a:spcPct val="80000"/>
              </a:lnSpc>
              <a:buFont typeface="Wingdings" panose="05000000000000000000" pitchFamily="2" charset="2"/>
              <a:buNone/>
              <a:defRPr/>
            </a:pPr>
            <a:r>
              <a:rPr lang="en-US" sz="1600" b="1" dirty="0"/>
              <a:t>		</a:t>
            </a:r>
          </a:p>
          <a:p>
            <a:pPr eaLnBrk="1" hangingPunct="1">
              <a:lnSpc>
                <a:spcPct val="80000"/>
              </a:lnSpc>
              <a:buFont typeface="Wingdings" panose="05000000000000000000" pitchFamily="2" charset="2"/>
              <a:buNone/>
              <a:defRPr/>
            </a:pPr>
            <a:r>
              <a:rPr lang="en-US" sz="1400" b="1" dirty="0"/>
              <a:t>Application: Admissions- First year- Apply now </a:t>
            </a:r>
            <a:r>
              <a:rPr lang="en-US" sz="1400" b="1" dirty="0">
                <a:hlinkClick r:id="rId2"/>
              </a:rPr>
              <a:t>https://admissions.fsu.edu/</a:t>
            </a:r>
            <a:r>
              <a:rPr lang="en-US" sz="1400" b="1" dirty="0"/>
              <a:t> </a:t>
            </a:r>
          </a:p>
          <a:p>
            <a:pPr eaLnBrk="1" hangingPunct="1">
              <a:lnSpc>
                <a:spcPct val="80000"/>
              </a:lnSpc>
              <a:buFont typeface="Wingdings" panose="05000000000000000000" pitchFamily="2" charset="2"/>
              <a:buNone/>
              <a:defRPr/>
            </a:pPr>
            <a:r>
              <a:rPr lang="en-US" sz="1400" b="1" dirty="0"/>
              <a:t>(2 options:  FSU Application OR Common App)</a:t>
            </a:r>
          </a:p>
          <a:p>
            <a:pPr eaLnBrk="1" hangingPunct="1">
              <a:lnSpc>
                <a:spcPct val="80000"/>
              </a:lnSpc>
              <a:buNone/>
              <a:defRPr/>
            </a:pPr>
            <a:r>
              <a:rPr lang="en-US" sz="1600" dirty="0">
                <a:effectLst/>
              </a:rPr>
              <a:t>Our holistic review process is centered on three of our institutional core values— </a:t>
            </a:r>
            <a:r>
              <a:rPr lang="en-US" sz="1600" b="1" i="1" dirty="0">
                <a:effectLst/>
              </a:rPr>
              <a:t>Vires, Artes, Mores</a:t>
            </a:r>
            <a:r>
              <a:rPr lang="en-US" sz="1600" dirty="0">
                <a:effectLst/>
              </a:rPr>
              <a:t>. (Strength, Skill, Character)</a:t>
            </a:r>
            <a:endParaRPr lang="en-US" sz="1600" b="1" dirty="0"/>
          </a:p>
          <a:p>
            <a:pPr eaLnBrk="1" hangingPunct="1">
              <a:lnSpc>
                <a:spcPct val="80000"/>
              </a:lnSpc>
              <a:buFont typeface="Wingdings" panose="05000000000000000000" pitchFamily="2" charset="2"/>
              <a:buNone/>
              <a:defRPr/>
            </a:pPr>
            <a:endParaRPr lang="en-US" sz="1400" b="1" dirty="0"/>
          </a:p>
          <a:p>
            <a:pPr eaLnBrk="1" hangingPunct="1">
              <a:lnSpc>
                <a:spcPct val="80000"/>
              </a:lnSpc>
              <a:buFont typeface="Wingdings" panose="05000000000000000000" pitchFamily="2" charset="2"/>
              <a:buNone/>
              <a:defRPr/>
            </a:pPr>
            <a:r>
              <a:rPr lang="en-US" sz="800" b="1" dirty="0"/>
              <a:t>	</a:t>
            </a:r>
            <a:r>
              <a:rPr lang="en-US" sz="1400" b="1" dirty="0"/>
              <a:t> </a:t>
            </a:r>
            <a:r>
              <a:rPr lang="en-US" sz="1500" b="1" dirty="0"/>
              <a:t>Deadline dates:</a:t>
            </a:r>
          </a:p>
          <a:p>
            <a:pPr lvl="1" eaLnBrk="1" hangingPunct="1">
              <a:lnSpc>
                <a:spcPct val="80000"/>
              </a:lnSpc>
              <a:defRPr/>
            </a:pPr>
            <a:r>
              <a:rPr lang="en-US" sz="1600" b="1" dirty="0"/>
              <a:t>October 15 –Early Action ; October 22-Materials; December 12-</a:t>
            </a:r>
            <a:r>
              <a:rPr lang="en-US" sz="1600" b="1" i="1" dirty="0"/>
              <a:t>Decisions </a:t>
            </a:r>
          </a:p>
          <a:p>
            <a:pPr lvl="1" eaLnBrk="1" hangingPunct="1">
              <a:lnSpc>
                <a:spcPct val="80000"/>
              </a:lnSpc>
              <a:defRPr/>
            </a:pPr>
            <a:r>
              <a:rPr lang="en-US" sz="1600" b="1" dirty="0"/>
              <a:t>December 1- Regular; December 8-Materials; February 13- </a:t>
            </a:r>
            <a:r>
              <a:rPr lang="en-US" sz="1600" b="1" i="1" dirty="0"/>
              <a:t>Decisions  </a:t>
            </a:r>
          </a:p>
          <a:p>
            <a:pPr lvl="1" eaLnBrk="1" hangingPunct="1">
              <a:lnSpc>
                <a:spcPct val="80000"/>
              </a:lnSpc>
              <a:defRPr/>
            </a:pPr>
            <a:r>
              <a:rPr lang="en-US" sz="1600" b="1" dirty="0"/>
              <a:t>March 1-  Rolling ; March 8-Materials;  </a:t>
            </a:r>
            <a:r>
              <a:rPr lang="en-US" sz="1600" b="1" i="1" dirty="0"/>
              <a:t>Decisions made on rolling basis in April</a:t>
            </a:r>
          </a:p>
          <a:p>
            <a:pPr lvl="1" eaLnBrk="1" hangingPunct="1">
              <a:lnSpc>
                <a:spcPct val="80000"/>
              </a:lnSpc>
              <a:defRPr/>
            </a:pPr>
            <a:endParaRPr lang="en-US" sz="1600" b="1" dirty="0"/>
          </a:p>
          <a:p>
            <a:pPr lvl="1" eaLnBrk="1" hangingPunct="1">
              <a:lnSpc>
                <a:spcPct val="80000"/>
              </a:lnSpc>
              <a:defRPr/>
            </a:pPr>
            <a:r>
              <a:rPr lang="en-US" sz="1400" b="1" u="sng" dirty="0">
                <a:solidFill>
                  <a:srgbClr val="FFFF00"/>
                </a:solidFill>
              </a:rPr>
              <a:t>IMPORTANT </a:t>
            </a:r>
            <a:r>
              <a:rPr lang="en-US" sz="1400" b="1" dirty="0">
                <a:solidFill>
                  <a:srgbClr val="FFFF00"/>
                </a:solidFill>
              </a:rPr>
              <a:t>:  Applicants are required to enter in their class names and grades onto the SSAR report.  FSU will </a:t>
            </a:r>
            <a:r>
              <a:rPr lang="en-US" sz="1400" b="1" u="sng" dirty="0">
                <a:solidFill>
                  <a:srgbClr val="FFFF00"/>
                </a:solidFill>
              </a:rPr>
              <a:t>not</a:t>
            </a:r>
            <a:r>
              <a:rPr lang="en-US" sz="1400" b="1" dirty="0">
                <a:solidFill>
                  <a:srgbClr val="FFFF00"/>
                </a:solidFill>
              </a:rPr>
              <a:t> be collecting transcripts at time of application (only after admission has been awarded). </a:t>
            </a:r>
            <a:r>
              <a:rPr lang="en-US" sz="1400" b="1" u="sng" dirty="0">
                <a:solidFill>
                  <a:srgbClr val="FFFF00"/>
                </a:solidFill>
              </a:rPr>
              <a:t>Please be sure to include all grades for attempted course work.  i.e. If you retake a class for grade forgiveness, you must include both grades in SSAR</a:t>
            </a:r>
            <a:r>
              <a:rPr lang="en-US" sz="1600" b="1" u="sng" dirty="0">
                <a:solidFill>
                  <a:srgbClr val="FFFF00"/>
                </a:solidFill>
              </a:rPr>
              <a:t>. </a:t>
            </a:r>
          </a:p>
          <a:p>
            <a:pPr lvl="2" eaLnBrk="1" hangingPunct="1">
              <a:lnSpc>
                <a:spcPct val="80000"/>
              </a:lnSpc>
              <a:defRPr/>
            </a:pPr>
            <a:r>
              <a:rPr lang="en-US" sz="1400" b="1" u="sng" dirty="0">
                <a:solidFill>
                  <a:srgbClr val="FFFF00"/>
                </a:solidFill>
              </a:rPr>
              <a:t>Remember to Link any changes to SSAR report!</a:t>
            </a:r>
          </a:p>
          <a:p>
            <a:pPr lvl="2" eaLnBrk="1" hangingPunct="1">
              <a:lnSpc>
                <a:spcPct val="80000"/>
              </a:lnSpc>
              <a:defRPr/>
            </a:pPr>
            <a:endParaRPr lang="en-US" sz="1200" b="1" u="sng" dirty="0">
              <a:solidFill>
                <a:srgbClr val="FFFF00"/>
              </a:solidFill>
            </a:endParaRPr>
          </a:p>
          <a:p>
            <a:pPr lvl="2" eaLnBrk="1" hangingPunct="1">
              <a:lnSpc>
                <a:spcPct val="80000"/>
              </a:lnSpc>
              <a:defRPr/>
            </a:pPr>
            <a:r>
              <a:rPr lang="en-US" sz="1400" b="1" dirty="0">
                <a:solidFill>
                  <a:srgbClr val="FFFF00"/>
                </a:solidFill>
              </a:rPr>
              <a:t>SAT or ACT – Also SELF REPORTED on the Application Status Check(please include all scores- no penalty and they super score!)</a:t>
            </a:r>
          </a:p>
          <a:p>
            <a:pPr lvl="2" eaLnBrk="1" hangingPunct="1">
              <a:lnSpc>
                <a:spcPct val="80000"/>
              </a:lnSpc>
              <a:defRPr/>
            </a:pPr>
            <a:endParaRPr lang="en-US" sz="1200" b="1" u="sng" dirty="0">
              <a:solidFill>
                <a:srgbClr val="FFFF00"/>
              </a:solidFill>
            </a:endParaRPr>
          </a:p>
          <a:p>
            <a:pPr lvl="1" eaLnBrk="1" hangingPunct="1">
              <a:lnSpc>
                <a:spcPct val="80000"/>
              </a:lnSpc>
              <a:buFont typeface="Arial" panose="020B0604020202020204" pitchFamily="34" charset="0"/>
              <a:buChar char="•"/>
              <a:defRPr/>
            </a:pPr>
            <a:r>
              <a:rPr lang="en-US" sz="1400" b="1" i="1" dirty="0">
                <a:latin typeface="+mj-lt"/>
              </a:rPr>
              <a:t>CARE Program-great for 1</a:t>
            </a:r>
            <a:r>
              <a:rPr lang="en-US" sz="1400" b="1" i="1" baseline="30000" dirty="0">
                <a:latin typeface="+mj-lt"/>
              </a:rPr>
              <a:t>st</a:t>
            </a:r>
            <a:r>
              <a:rPr lang="en-US" sz="1400" b="1" i="1" dirty="0">
                <a:latin typeface="+mj-lt"/>
              </a:rPr>
              <a:t> generation and socioeconomically disadvantaged students.</a:t>
            </a:r>
          </a:p>
          <a:p>
            <a:pPr lvl="1" eaLnBrk="1" hangingPunct="1">
              <a:lnSpc>
                <a:spcPct val="80000"/>
              </a:lnSpc>
              <a:buFont typeface="Arial" panose="020B0604020202020204" pitchFamily="34" charset="0"/>
              <a:buChar char="•"/>
              <a:defRPr/>
            </a:pPr>
            <a:endParaRPr lang="en-US" sz="1400" b="1" i="1" dirty="0">
              <a:latin typeface="+mj-lt"/>
            </a:endParaRPr>
          </a:p>
          <a:p>
            <a:pPr eaLnBrk="1" hangingPunct="1">
              <a:lnSpc>
                <a:spcPct val="80000"/>
              </a:lnSpc>
              <a:defRPr/>
            </a:pPr>
            <a:endParaRPr lang="en-US" sz="1400" dirty="0"/>
          </a:p>
          <a:p>
            <a:pPr eaLnBrk="1" hangingPunct="1">
              <a:lnSpc>
                <a:spcPct val="80000"/>
              </a:lnSpc>
              <a:buFont typeface="Wingdings" panose="05000000000000000000" pitchFamily="2" charset="2"/>
              <a:buNone/>
              <a:defRPr/>
            </a:pPr>
            <a:endParaRPr lang="en-US" sz="1400" dirty="0"/>
          </a:p>
          <a:p>
            <a:pPr eaLnBrk="1" hangingPunct="1">
              <a:lnSpc>
                <a:spcPct val="80000"/>
              </a:lnSpc>
              <a:defRPr/>
            </a:pPr>
            <a:endParaRPr lang="en-US" sz="1400" dirty="0"/>
          </a:p>
          <a:p>
            <a:pPr lvl="1" eaLnBrk="1" hangingPunct="1">
              <a:lnSpc>
                <a:spcPct val="80000"/>
              </a:lnSpc>
              <a:buFontTx/>
              <a:buNone/>
              <a:defRPr/>
            </a:pPr>
            <a:endParaRPr lang="en-US" sz="1500" b="1" dirty="0"/>
          </a:p>
          <a:p>
            <a:pPr lvl="1" eaLnBrk="1" hangingPunct="1">
              <a:lnSpc>
                <a:spcPct val="80000"/>
              </a:lnSpc>
              <a:buFontTx/>
              <a:buNone/>
              <a:defRPr/>
            </a:pPr>
            <a:endParaRPr lang="en-US" sz="1200" b="1" dirty="0"/>
          </a:p>
          <a:p>
            <a:pPr lvl="1" eaLnBrk="1" hangingPunct="1">
              <a:lnSpc>
                <a:spcPct val="80000"/>
              </a:lnSpc>
              <a:buFontTx/>
              <a:buNone/>
              <a:defRPr/>
            </a:pPr>
            <a:endParaRPr lang="en-US" sz="1200" b="1" dirty="0"/>
          </a:p>
          <a:p>
            <a:pPr eaLnBrk="1" hangingPunct="1">
              <a:lnSpc>
                <a:spcPct val="80000"/>
              </a:lnSpc>
              <a:defRPr/>
            </a:pPr>
            <a:endParaRPr lang="en-US" sz="1000" dirty="0"/>
          </a:p>
          <a:p>
            <a:pPr eaLnBrk="1" hangingPunct="1">
              <a:lnSpc>
                <a:spcPct val="80000"/>
              </a:lnSpc>
              <a:defRPr/>
            </a:pPr>
            <a:endParaRPr lang="en-US" sz="1400" dirty="0"/>
          </a:p>
        </p:txBody>
      </p:sp>
      <p:pic>
        <p:nvPicPr>
          <p:cNvPr id="348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04800"/>
            <a:ext cx="16764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00682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838200" y="228600"/>
            <a:ext cx="7802563" cy="609600"/>
          </a:xfrm>
        </p:spPr>
        <p:txBody>
          <a:bodyPr/>
          <a:lstStyle/>
          <a:p>
            <a:pPr algn="l" eaLnBrk="1" hangingPunct="1">
              <a:defRPr/>
            </a:pPr>
            <a:r>
              <a:rPr lang="en-US" sz="2800" b="1" u="sng" dirty="0"/>
              <a:t>University of Florida</a:t>
            </a:r>
            <a:br>
              <a:rPr lang="en-US" sz="3600" dirty="0"/>
            </a:br>
            <a:endParaRPr lang="en-US" sz="3600" dirty="0"/>
          </a:p>
        </p:txBody>
      </p:sp>
      <p:sp>
        <p:nvSpPr>
          <p:cNvPr id="159747" name="Rectangle 3"/>
          <p:cNvSpPr>
            <a:spLocks noGrp="1" noChangeArrowheads="1"/>
          </p:cNvSpPr>
          <p:nvPr>
            <p:ph type="body" idx="1"/>
          </p:nvPr>
        </p:nvSpPr>
        <p:spPr>
          <a:xfrm>
            <a:off x="228600" y="457200"/>
            <a:ext cx="8915400" cy="6400800"/>
          </a:xfrm>
        </p:spPr>
        <p:txBody>
          <a:bodyPr/>
          <a:lstStyle/>
          <a:p>
            <a:pPr eaLnBrk="1" hangingPunct="1">
              <a:lnSpc>
                <a:spcPct val="80000"/>
              </a:lnSpc>
              <a:buNone/>
              <a:defRPr/>
            </a:pPr>
            <a:r>
              <a:rPr lang="en-US" sz="1100" b="1" dirty="0"/>
              <a:t>	</a:t>
            </a:r>
            <a:r>
              <a:rPr lang="en-US" sz="1600" b="1" u="sng" dirty="0"/>
              <a:t>2024 Admitted</a:t>
            </a:r>
            <a:r>
              <a:rPr lang="en-US" sz="1600" b="1" u="sng" dirty="0">
                <a:solidFill>
                  <a:srgbClr val="FFFFFF"/>
                </a:solidFill>
              </a:rPr>
              <a:t> Academic Profile</a:t>
            </a:r>
            <a:endParaRPr lang="en-US" dirty="0"/>
          </a:p>
          <a:p>
            <a:pPr eaLnBrk="1" hangingPunct="1">
              <a:lnSpc>
                <a:spcPct val="80000"/>
              </a:lnSpc>
              <a:buFont typeface="Wingdings" panose="05000000000000000000" pitchFamily="2" charset="2"/>
              <a:buNone/>
              <a:defRPr/>
            </a:pPr>
            <a:endParaRPr lang="en-US" sz="1100" b="1" dirty="0"/>
          </a:p>
          <a:p>
            <a:pPr eaLnBrk="1" hangingPunct="1">
              <a:lnSpc>
                <a:spcPct val="80000"/>
              </a:lnSpc>
              <a:buFont typeface="Wingdings" panose="05000000000000000000" pitchFamily="2" charset="2"/>
              <a:buNone/>
              <a:defRPr/>
            </a:pPr>
            <a:r>
              <a:rPr lang="en-US" sz="1400" b="1" u="sng" dirty="0"/>
              <a:t>Fall - Middle 50%</a:t>
            </a:r>
            <a:r>
              <a:rPr lang="en-US" sz="1400" b="1" dirty="0"/>
              <a:t>		</a:t>
            </a:r>
          </a:p>
          <a:p>
            <a:pPr eaLnBrk="1" hangingPunct="1">
              <a:lnSpc>
                <a:spcPct val="80000"/>
              </a:lnSpc>
              <a:buNone/>
              <a:defRPr/>
            </a:pPr>
            <a:r>
              <a:rPr lang="en-US" sz="1400" b="1" dirty="0"/>
              <a:t>4.5 - 4.7 academic GPA		 	 	</a:t>
            </a:r>
            <a:endParaRPr lang="en-US" sz="1400" b="1" dirty="0">
              <a:ea typeface="Tahoma"/>
              <a:cs typeface="Tahoma"/>
            </a:endParaRPr>
          </a:p>
          <a:p>
            <a:pPr eaLnBrk="1" hangingPunct="1">
              <a:lnSpc>
                <a:spcPct val="80000"/>
              </a:lnSpc>
              <a:buNone/>
              <a:defRPr/>
            </a:pPr>
            <a:r>
              <a:rPr lang="en-US" sz="1400" b="1" dirty="0"/>
              <a:t>1350 - 1490 SAT 		 		 </a:t>
            </a:r>
          </a:p>
          <a:p>
            <a:pPr>
              <a:lnSpc>
                <a:spcPct val="80000"/>
              </a:lnSpc>
              <a:buFont typeface="Wingdings" panose="05000000000000000000" pitchFamily="2" charset="2"/>
              <a:buNone/>
              <a:defRPr/>
            </a:pPr>
            <a:r>
              <a:rPr lang="en-US" sz="1400" b="1" dirty="0"/>
              <a:t>31-34 ACT</a:t>
            </a:r>
            <a:endParaRPr lang="en-US" sz="1400" b="1" dirty="0">
              <a:ea typeface="Tahoma"/>
              <a:cs typeface="Tahoma"/>
            </a:endParaRPr>
          </a:p>
          <a:p>
            <a:pPr eaLnBrk="1" hangingPunct="1">
              <a:lnSpc>
                <a:spcPct val="80000"/>
              </a:lnSpc>
              <a:buFont typeface="Wingdings" panose="05000000000000000000" pitchFamily="2" charset="2"/>
              <a:buNone/>
              <a:defRPr/>
            </a:pPr>
            <a:r>
              <a:rPr lang="en-US" sz="1400" b="1" dirty="0"/>
              <a:t>			 	</a:t>
            </a:r>
          </a:p>
          <a:p>
            <a:pPr eaLnBrk="1" hangingPunct="1">
              <a:lnSpc>
                <a:spcPct val="80000"/>
              </a:lnSpc>
              <a:defRPr/>
            </a:pPr>
            <a:r>
              <a:rPr lang="en-US" sz="1400" b="1" dirty="0"/>
              <a:t> </a:t>
            </a:r>
            <a:r>
              <a:rPr lang="en-US" sz="1400" b="1" dirty="0">
                <a:hlinkClick r:id="rId2"/>
              </a:rPr>
              <a:t>www.ufl.edu/admissions</a:t>
            </a:r>
            <a:r>
              <a:rPr lang="en-US" sz="1400" b="1" dirty="0"/>
              <a:t>  -Admissions-Undergraduate-Freshmen</a:t>
            </a:r>
          </a:p>
          <a:p>
            <a:pPr eaLnBrk="1" hangingPunct="1">
              <a:lnSpc>
                <a:spcPct val="80000"/>
              </a:lnSpc>
              <a:buFont typeface="Wingdings" panose="05000000000000000000" pitchFamily="2" charset="2"/>
              <a:buNone/>
              <a:defRPr/>
            </a:pPr>
            <a:r>
              <a:rPr lang="en-US" sz="1400" b="1" dirty="0"/>
              <a:t>		</a:t>
            </a:r>
            <a:r>
              <a:rPr lang="en-US" sz="900" b="1" dirty="0"/>
              <a:t>		</a:t>
            </a:r>
          </a:p>
          <a:p>
            <a:pPr eaLnBrk="1" hangingPunct="1">
              <a:lnSpc>
                <a:spcPct val="80000"/>
              </a:lnSpc>
              <a:defRPr/>
            </a:pPr>
            <a:r>
              <a:rPr lang="en-US" sz="1400" b="1" dirty="0">
                <a:solidFill>
                  <a:schemeClr val="tx2">
                    <a:lumMod val="75000"/>
                  </a:schemeClr>
                </a:solidFill>
              </a:rPr>
              <a:t>Common Application </a:t>
            </a:r>
          </a:p>
          <a:p>
            <a:pPr lvl="1" eaLnBrk="1" hangingPunct="1">
              <a:lnSpc>
                <a:spcPct val="80000"/>
              </a:lnSpc>
              <a:defRPr/>
            </a:pPr>
            <a:r>
              <a:rPr lang="en-US" sz="1050" b="1" dirty="0">
                <a:solidFill>
                  <a:srgbClr val="FFFF00"/>
                </a:solidFill>
              </a:rPr>
              <a:t>This includes entering in their academic profile onto the online application SSAR report, class names and grades earned.  UF will not be collecting transcripts at time of application (only after admission has been awarded). </a:t>
            </a:r>
            <a:r>
              <a:rPr lang="en-US" sz="1050" b="1" u="sng" dirty="0">
                <a:solidFill>
                  <a:srgbClr val="FFFF00"/>
                </a:solidFill>
              </a:rPr>
              <a:t>Please include ALL grades earned</a:t>
            </a:r>
          </a:p>
          <a:p>
            <a:pPr eaLnBrk="1" hangingPunct="1">
              <a:lnSpc>
                <a:spcPct val="80000"/>
              </a:lnSpc>
              <a:defRPr/>
            </a:pPr>
            <a:endParaRPr lang="en-US" sz="1400" b="1" dirty="0"/>
          </a:p>
          <a:p>
            <a:pPr eaLnBrk="1" hangingPunct="1">
              <a:lnSpc>
                <a:spcPct val="80000"/>
              </a:lnSpc>
              <a:defRPr/>
            </a:pPr>
            <a:r>
              <a:rPr lang="en-US" sz="1400" b="1" dirty="0"/>
              <a:t> </a:t>
            </a:r>
            <a:r>
              <a:rPr lang="en-US" sz="1400" b="1" u="sng" dirty="0">
                <a:solidFill>
                  <a:srgbClr val="FFCC66"/>
                </a:solidFill>
              </a:rPr>
              <a:t>Early Action Application Deadline</a:t>
            </a:r>
            <a:r>
              <a:rPr lang="en-US" sz="1400" dirty="0">
                <a:solidFill>
                  <a:srgbClr val="FFCC66"/>
                </a:solidFill>
              </a:rPr>
              <a:t>: </a:t>
            </a:r>
            <a:r>
              <a:rPr lang="en-US" sz="1400" dirty="0">
                <a:solidFill>
                  <a:srgbClr val="33CC33"/>
                </a:solidFill>
              </a:rPr>
              <a:t>November </a:t>
            </a:r>
            <a:r>
              <a:rPr lang="en-US" sz="1400" dirty="0">
                <a:solidFill>
                  <a:srgbClr val="00B050"/>
                </a:solidFill>
              </a:rPr>
              <a:t>1   	</a:t>
            </a:r>
            <a:r>
              <a:rPr lang="en-US" sz="1400" dirty="0">
                <a:solidFill>
                  <a:srgbClr val="FFFF00"/>
                </a:solidFill>
              </a:rPr>
              <a:t>Decision January 24, 2025</a:t>
            </a:r>
            <a:endParaRPr lang="en-US" sz="1400" dirty="0">
              <a:solidFill>
                <a:srgbClr val="FFFF00"/>
              </a:solidFill>
              <a:ea typeface="Tahoma"/>
              <a:cs typeface="Tahoma"/>
            </a:endParaRPr>
          </a:p>
          <a:p>
            <a:pPr eaLnBrk="1" hangingPunct="1">
              <a:lnSpc>
                <a:spcPct val="80000"/>
              </a:lnSpc>
              <a:defRPr/>
            </a:pPr>
            <a:r>
              <a:rPr lang="en-US" sz="1400" dirty="0">
                <a:solidFill>
                  <a:srgbClr val="00B050"/>
                </a:solidFill>
              </a:rPr>
              <a:t>SSAR and Materials Deadline: 		November 15. </a:t>
            </a:r>
          </a:p>
          <a:p>
            <a:pPr eaLnBrk="1" hangingPunct="1">
              <a:lnSpc>
                <a:spcPct val="80000"/>
              </a:lnSpc>
              <a:defRPr/>
            </a:pPr>
            <a:r>
              <a:rPr lang="en-US" sz="1400" b="1" dirty="0">
                <a:solidFill>
                  <a:srgbClr val="FFFFFF"/>
                </a:solidFill>
              </a:rPr>
              <a:t> </a:t>
            </a:r>
            <a:r>
              <a:rPr lang="en-US" sz="1400" b="1" u="sng" dirty="0">
                <a:solidFill>
                  <a:srgbClr val="FFCC66"/>
                </a:solidFill>
              </a:rPr>
              <a:t>Regular Decision Deadline :</a:t>
            </a:r>
            <a:r>
              <a:rPr lang="en-US" sz="1400" dirty="0">
                <a:solidFill>
                  <a:srgbClr val="00B050"/>
                </a:solidFill>
              </a:rPr>
              <a:t>    January 15    </a:t>
            </a:r>
            <a:r>
              <a:rPr lang="en-US" sz="1400" dirty="0">
                <a:solidFill>
                  <a:srgbClr val="FFFF00"/>
                </a:solidFill>
              </a:rPr>
              <a:t>Decision March 14, 2025</a:t>
            </a:r>
            <a:endParaRPr lang="en-US" sz="1400" dirty="0">
              <a:solidFill>
                <a:srgbClr val="00B050"/>
              </a:solidFill>
              <a:ea typeface="Tahoma"/>
              <a:cs typeface="Tahoma"/>
            </a:endParaRPr>
          </a:p>
          <a:p>
            <a:pPr eaLnBrk="1" hangingPunct="1">
              <a:lnSpc>
                <a:spcPct val="80000"/>
              </a:lnSpc>
              <a:buNone/>
              <a:defRPr/>
            </a:pPr>
            <a:r>
              <a:rPr lang="en-US" sz="1400" dirty="0">
                <a:solidFill>
                  <a:srgbClr val="FFCC66"/>
                </a:solidFill>
              </a:rPr>
              <a:t>	</a:t>
            </a:r>
            <a:r>
              <a:rPr lang="en-US" sz="1400" dirty="0"/>
              <a:t>. </a:t>
            </a:r>
            <a:r>
              <a:rPr lang="en-US" sz="1400" dirty="0">
                <a:solidFill>
                  <a:srgbClr val="00B050"/>
                </a:solidFill>
              </a:rPr>
              <a:t>SSAR and Materials Deadline:            January 31	 </a:t>
            </a:r>
          </a:p>
          <a:p>
            <a:pPr eaLnBrk="1" hangingPunct="1">
              <a:lnSpc>
                <a:spcPct val="80000"/>
              </a:lnSpc>
              <a:buFont typeface="Wingdings" panose="05000000000000000000" pitchFamily="2" charset="2"/>
              <a:buNone/>
              <a:defRPr/>
            </a:pPr>
            <a:endParaRPr lang="en-US" sz="1400" dirty="0"/>
          </a:p>
          <a:p>
            <a:pPr eaLnBrk="1" hangingPunct="1">
              <a:lnSpc>
                <a:spcPct val="80000"/>
              </a:lnSpc>
              <a:defRPr/>
            </a:pPr>
            <a:r>
              <a:rPr lang="en-US" sz="1400" dirty="0">
                <a:effectLst/>
              </a:rPr>
              <a:t>Students may choose to send official test scores or self-report their standardized test scores through their application status page. If a student self-reports test scores when applying and is accepted to UF, the Office of Admissions must receive their official scores from the testing agency by December 1.</a:t>
            </a:r>
            <a:endParaRPr lang="en-US" sz="1400" dirty="0"/>
          </a:p>
          <a:p>
            <a:pPr eaLnBrk="1" hangingPunct="1">
              <a:lnSpc>
                <a:spcPct val="80000"/>
              </a:lnSpc>
              <a:buFont typeface="Wingdings" panose="05000000000000000000" pitchFamily="2" charset="2"/>
              <a:buNone/>
              <a:defRPr/>
            </a:pPr>
            <a:endParaRPr lang="en-US" sz="1400" b="1" i="1" dirty="0"/>
          </a:p>
          <a:p>
            <a:pPr eaLnBrk="1" hangingPunct="1">
              <a:lnSpc>
                <a:spcPct val="80000"/>
              </a:lnSpc>
              <a:defRPr/>
            </a:pPr>
            <a:r>
              <a:rPr lang="en-US" sz="1400" dirty="0"/>
              <a:t>Few students are admitted purely on academic merit. While the potential for academic success is a primary consideration, UF uses a </a:t>
            </a:r>
            <a:r>
              <a:rPr lang="en-US" sz="1400" i="1" dirty="0"/>
              <a:t>comprehensive holistic application review</a:t>
            </a:r>
            <a:r>
              <a:rPr lang="en-US" sz="1400" dirty="0"/>
              <a:t>.</a:t>
            </a:r>
          </a:p>
          <a:p>
            <a:pPr eaLnBrk="1" hangingPunct="1">
              <a:lnSpc>
                <a:spcPct val="80000"/>
              </a:lnSpc>
              <a:defRPr/>
            </a:pPr>
            <a:r>
              <a:rPr lang="en-US" sz="1200" dirty="0"/>
              <a:t>Other ways to become a gator:</a:t>
            </a:r>
          </a:p>
          <a:p>
            <a:pPr lvl="1" eaLnBrk="1" hangingPunct="1">
              <a:lnSpc>
                <a:spcPct val="80000"/>
              </a:lnSpc>
              <a:defRPr/>
            </a:pPr>
            <a:r>
              <a:rPr lang="en-US" sz="1200" i="1" dirty="0"/>
              <a:t>UF online</a:t>
            </a:r>
            <a:r>
              <a:rPr lang="en-US" sz="1200" dirty="0"/>
              <a:t>	</a:t>
            </a:r>
          </a:p>
          <a:p>
            <a:pPr lvl="1" eaLnBrk="1" hangingPunct="1">
              <a:lnSpc>
                <a:spcPct val="80000"/>
              </a:lnSpc>
              <a:defRPr/>
            </a:pPr>
            <a:r>
              <a:rPr lang="en-US" sz="1200" i="1" dirty="0"/>
              <a:t>Innovation </a:t>
            </a:r>
            <a:r>
              <a:rPr lang="en-US" sz="1200" i="1" dirty="0">
                <a:effectLst/>
              </a:rPr>
              <a:t>Academy- </a:t>
            </a:r>
            <a:r>
              <a:rPr lang="en-US" sz="1200" dirty="0"/>
              <a:t>enrolled in the spring-summer academic year and have the fall to explore off-campus experiential pursuits.</a:t>
            </a:r>
          </a:p>
          <a:p>
            <a:pPr lvl="1" eaLnBrk="1" hangingPunct="1">
              <a:lnSpc>
                <a:spcPct val="80000"/>
              </a:lnSpc>
              <a:defRPr/>
            </a:pPr>
            <a:r>
              <a:rPr lang="en-US" sz="1200" i="1" dirty="0" err="1"/>
              <a:t>PaCE</a:t>
            </a:r>
            <a:r>
              <a:rPr lang="en-US" sz="1200" dirty="0"/>
              <a:t> -  earn 15 hours via UF online and transfer to residential campus after 60 credit hours are earned.</a:t>
            </a:r>
          </a:p>
          <a:p>
            <a:pPr eaLnBrk="1" hangingPunct="1">
              <a:lnSpc>
                <a:spcPct val="80000"/>
              </a:lnSpc>
              <a:buFont typeface="Wingdings" panose="05000000000000000000" pitchFamily="2" charset="2"/>
              <a:buNone/>
              <a:defRPr/>
            </a:pPr>
            <a:r>
              <a:rPr lang="en-US" sz="1200" b="1" dirty="0"/>
              <a:t>	</a:t>
            </a:r>
          </a:p>
          <a:p>
            <a:pPr eaLnBrk="1" hangingPunct="1">
              <a:lnSpc>
                <a:spcPct val="80000"/>
              </a:lnSpc>
              <a:buFont typeface="Wingdings" panose="05000000000000000000" pitchFamily="2" charset="2"/>
              <a:buNone/>
              <a:defRPr/>
            </a:pPr>
            <a:endParaRPr lang="en-US" sz="1200" b="1" dirty="0"/>
          </a:p>
          <a:p>
            <a:pPr eaLnBrk="1" hangingPunct="1">
              <a:lnSpc>
                <a:spcPct val="80000"/>
              </a:lnSpc>
              <a:buFont typeface="Wingdings" panose="05000000000000000000" pitchFamily="2" charset="2"/>
              <a:buNone/>
              <a:defRPr/>
            </a:pPr>
            <a:endParaRPr lang="en-US" sz="1200" b="1" dirty="0"/>
          </a:p>
          <a:p>
            <a:pPr eaLnBrk="1" hangingPunct="1">
              <a:lnSpc>
                <a:spcPct val="80000"/>
              </a:lnSpc>
              <a:buFont typeface="Wingdings" panose="05000000000000000000" pitchFamily="2" charset="2"/>
              <a:buNone/>
              <a:defRPr/>
            </a:pPr>
            <a:endParaRPr lang="en-US" sz="1200" b="1" dirty="0"/>
          </a:p>
        </p:txBody>
      </p:sp>
      <p:pic>
        <p:nvPicPr>
          <p:cNvPr id="358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2738" y="228600"/>
            <a:ext cx="21050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55206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838200" y="152400"/>
            <a:ext cx="7954963" cy="533400"/>
          </a:xfrm>
        </p:spPr>
        <p:txBody>
          <a:bodyPr/>
          <a:lstStyle/>
          <a:p>
            <a:pPr algn="l" eaLnBrk="1" hangingPunct="1">
              <a:defRPr/>
            </a:pPr>
            <a:r>
              <a:rPr lang="en-US" sz="3200" b="1" u="sng" dirty="0"/>
              <a:t>FAMU</a:t>
            </a:r>
            <a:endParaRPr lang="en-US" sz="3200" dirty="0"/>
          </a:p>
        </p:txBody>
      </p:sp>
      <p:sp>
        <p:nvSpPr>
          <p:cNvPr id="162819" name="Rectangle 3"/>
          <p:cNvSpPr>
            <a:spLocks noGrp="1" noChangeArrowheads="1"/>
          </p:cNvSpPr>
          <p:nvPr>
            <p:ph type="body" idx="1"/>
          </p:nvPr>
        </p:nvSpPr>
        <p:spPr>
          <a:xfrm>
            <a:off x="304800" y="685800"/>
            <a:ext cx="8640763" cy="6172200"/>
          </a:xfrm>
        </p:spPr>
        <p:txBody>
          <a:bodyPr/>
          <a:lstStyle/>
          <a:p>
            <a:pPr lvl="4" eaLnBrk="1" hangingPunct="1">
              <a:lnSpc>
                <a:spcPct val="80000"/>
              </a:lnSpc>
              <a:buFont typeface="Wingdings" panose="05000000000000000000" pitchFamily="2" charset="2"/>
              <a:buNone/>
              <a:defRPr/>
            </a:pPr>
            <a:endParaRPr lang="en-US" sz="1200" b="1" dirty="0"/>
          </a:p>
          <a:p>
            <a:pPr eaLnBrk="1" hangingPunct="1">
              <a:lnSpc>
                <a:spcPct val="80000"/>
              </a:lnSpc>
              <a:buFont typeface="Wingdings" panose="05000000000000000000" pitchFamily="2" charset="2"/>
              <a:buNone/>
              <a:defRPr/>
            </a:pPr>
            <a:r>
              <a:rPr lang="en-US" sz="1600" b="1" dirty="0"/>
              <a:t>*Fall </a:t>
            </a:r>
            <a:r>
              <a:rPr lang="en-US" sz="1200" b="1" dirty="0"/>
              <a:t>– </a:t>
            </a:r>
            <a:r>
              <a:rPr lang="en-US" sz="1600" b="1" dirty="0"/>
              <a:t>2024 (Middle 50%)			  	</a:t>
            </a:r>
            <a:endParaRPr lang="en-US" sz="1600" b="1" dirty="0">
              <a:ea typeface="Tahoma"/>
              <a:cs typeface="Tahoma"/>
            </a:endParaRPr>
          </a:p>
          <a:p>
            <a:pPr eaLnBrk="1" hangingPunct="1">
              <a:lnSpc>
                <a:spcPct val="80000"/>
              </a:lnSpc>
              <a:buFont typeface="Wingdings" panose="05000000000000000000" pitchFamily="2" charset="2"/>
              <a:buNone/>
              <a:defRPr/>
            </a:pPr>
            <a:r>
              <a:rPr lang="en-US" sz="1600" b="1" dirty="0"/>
              <a:t>3.84 or higher academic GPA		 	</a:t>
            </a:r>
          </a:p>
          <a:p>
            <a:pPr eaLnBrk="1" hangingPunct="1">
              <a:lnSpc>
                <a:spcPct val="80000"/>
              </a:lnSpc>
              <a:buFont typeface="Wingdings" panose="05000000000000000000" pitchFamily="2" charset="2"/>
              <a:buNone/>
              <a:defRPr/>
            </a:pPr>
            <a:r>
              <a:rPr lang="en-US" sz="1600" b="1" dirty="0"/>
              <a:t>1120-1150 SAT 		  		</a:t>
            </a:r>
          </a:p>
          <a:p>
            <a:pPr eaLnBrk="1" hangingPunct="1">
              <a:lnSpc>
                <a:spcPct val="80000"/>
              </a:lnSpc>
              <a:buFont typeface="Wingdings" panose="05000000000000000000" pitchFamily="2" charset="2"/>
              <a:buNone/>
              <a:defRPr/>
            </a:pPr>
            <a:r>
              <a:rPr lang="en-US" sz="1600" b="1" dirty="0"/>
              <a:t>21-23 ACT</a:t>
            </a:r>
          </a:p>
          <a:p>
            <a:pPr eaLnBrk="1" hangingPunct="1">
              <a:lnSpc>
                <a:spcPct val="80000"/>
              </a:lnSpc>
              <a:buFont typeface="Wingdings" panose="05000000000000000000" pitchFamily="2" charset="2"/>
              <a:buNone/>
              <a:defRPr/>
            </a:pPr>
            <a:endParaRPr lang="en-US" sz="1600" b="1" dirty="0"/>
          </a:p>
          <a:p>
            <a:pPr eaLnBrk="1" hangingPunct="1">
              <a:lnSpc>
                <a:spcPct val="80000"/>
              </a:lnSpc>
              <a:buFont typeface="Wingdings" panose="05000000000000000000" pitchFamily="2" charset="2"/>
              <a:buNone/>
              <a:defRPr/>
            </a:pPr>
            <a:r>
              <a:rPr lang="en-US" sz="1600" b="1" dirty="0"/>
              <a:t>Minimum Requirements</a:t>
            </a:r>
          </a:p>
          <a:p>
            <a:pPr eaLnBrk="1" hangingPunct="1">
              <a:lnSpc>
                <a:spcPct val="80000"/>
              </a:lnSpc>
              <a:buFont typeface="Wingdings" panose="05000000000000000000" pitchFamily="2" charset="2"/>
              <a:buNone/>
              <a:defRPr/>
            </a:pPr>
            <a:r>
              <a:rPr lang="en-US" sz="1600" b="1" dirty="0"/>
              <a:t>3.00 or higher academic GPA</a:t>
            </a:r>
          </a:p>
          <a:p>
            <a:pPr eaLnBrk="1" hangingPunct="1">
              <a:lnSpc>
                <a:spcPct val="80000"/>
              </a:lnSpc>
              <a:buFont typeface="Wingdings" panose="05000000000000000000" pitchFamily="2" charset="2"/>
              <a:buNone/>
              <a:defRPr/>
            </a:pPr>
            <a:r>
              <a:rPr lang="en-US" sz="1600" b="1" dirty="0"/>
              <a:t>1080 SAT (550M; 530R)</a:t>
            </a:r>
          </a:p>
          <a:p>
            <a:pPr eaLnBrk="1" hangingPunct="1">
              <a:lnSpc>
                <a:spcPct val="80000"/>
              </a:lnSpc>
              <a:buFont typeface="Wingdings" panose="05000000000000000000" pitchFamily="2" charset="2"/>
              <a:buNone/>
              <a:defRPr/>
            </a:pPr>
            <a:r>
              <a:rPr lang="en-US" sz="1600" b="1" dirty="0"/>
              <a:t>19-23 ACT (23M; 22R; 19E)</a:t>
            </a:r>
          </a:p>
          <a:p>
            <a:pPr eaLnBrk="1" hangingPunct="1">
              <a:lnSpc>
                <a:spcPct val="80000"/>
              </a:lnSpc>
              <a:buFont typeface="Wingdings" panose="05000000000000000000" pitchFamily="2" charset="2"/>
              <a:buNone/>
              <a:defRPr/>
            </a:pPr>
            <a:endParaRPr lang="en-US" sz="1600" b="1" dirty="0"/>
          </a:p>
          <a:p>
            <a:pPr eaLnBrk="1" hangingPunct="1">
              <a:lnSpc>
                <a:spcPct val="80000"/>
              </a:lnSpc>
              <a:defRPr/>
            </a:pPr>
            <a:r>
              <a:rPr lang="en-US" sz="1600" b="1" dirty="0"/>
              <a:t>Application-  </a:t>
            </a:r>
            <a:r>
              <a:rPr lang="en-US" sz="1600" b="1" dirty="0">
                <a:hlinkClick r:id="rId2"/>
              </a:rPr>
              <a:t>https://admissions.famu.edu/apply-now.php</a:t>
            </a:r>
            <a:r>
              <a:rPr lang="en-US" sz="1600" b="1" dirty="0"/>
              <a:t> or </a:t>
            </a:r>
            <a:r>
              <a:rPr lang="en-US" sz="1600" b="1" dirty="0" err="1"/>
              <a:t>CommonApp</a:t>
            </a:r>
            <a:endParaRPr lang="en-US" sz="1600" b="1" dirty="0"/>
          </a:p>
          <a:p>
            <a:pPr eaLnBrk="1" hangingPunct="1">
              <a:lnSpc>
                <a:spcPct val="80000"/>
              </a:lnSpc>
              <a:defRPr/>
            </a:pPr>
            <a:endParaRPr lang="en-US" sz="1600" b="1" dirty="0"/>
          </a:p>
          <a:p>
            <a:pPr marL="0" indent="0" eaLnBrk="1" hangingPunct="1">
              <a:lnSpc>
                <a:spcPct val="80000"/>
              </a:lnSpc>
              <a:buNone/>
              <a:defRPr/>
            </a:pPr>
            <a:r>
              <a:rPr lang="en-US" sz="1600" b="1" dirty="0"/>
              <a:t>Deadline Dates:</a:t>
            </a:r>
            <a:endParaRPr lang="en-US" sz="1300" b="1" dirty="0"/>
          </a:p>
          <a:p>
            <a:pPr eaLnBrk="1" hangingPunct="1">
              <a:lnSpc>
                <a:spcPct val="80000"/>
              </a:lnSpc>
              <a:defRPr/>
            </a:pPr>
            <a:r>
              <a:rPr lang="en-US" sz="1700" b="1" dirty="0"/>
              <a:t>Fall – April  1, 2025;  Summer – March 1, 2025</a:t>
            </a:r>
          </a:p>
          <a:p>
            <a:pPr eaLnBrk="1" hangingPunct="1">
              <a:lnSpc>
                <a:spcPct val="80000"/>
              </a:lnSpc>
              <a:buFont typeface="Wingdings" panose="05000000000000000000" pitchFamily="2" charset="2"/>
              <a:buNone/>
              <a:defRPr/>
            </a:pPr>
            <a:endParaRPr lang="en-US" sz="1700" b="1" dirty="0"/>
          </a:p>
          <a:p>
            <a:pPr eaLnBrk="1" hangingPunct="1">
              <a:lnSpc>
                <a:spcPct val="80000"/>
              </a:lnSpc>
              <a:defRPr/>
            </a:pPr>
            <a:r>
              <a:rPr lang="en-US" sz="1700" b="1" dirty="0"/>
              <a:t> Scholarships:    Go to: </a:t>
            </a:r>
            <a:r>
              <a:rPr lang="en-US" sz="1700" b="1" dirty="0">
                <a:hlinkClick r:id="rId3"/>
              </a:rPr>
              <a:t>https://www.famu.edu/students/scholarships/index.php</a:t>
            </a:r>
            <a:r>
              <a:rPr lang="en-US" sz="1700" b="1" dirty="0"/>
              <a:t>  (Deadline- Sept. 30)</a:t>
            </a:r>
          </a:p>
          <a:p>
            <a:pPr eaLnBrk="1" hangingPunct="1">
              <a:lnSpc>
                <a:spcPct val="80000"/>
              </a:lnSpc>
              <a:defRPr/>
            </a:pPr>
            <a:endParaRPr lang="en-US" sz="1700" b="1" dirty="0"/>
          </a:p>
          <a:p>
            <a:pPr eaLnBrk="1" hangingPunct="1">
              <a:lnSpc>
                <a:spcPct val="80000"/>
              </a:lnSpc>
              <a:defRPr/>
            </a:pPr>
            <a:r>
              <a:rPr lang="en-US" sz="1700" b="1" dirty="0" err="1"/>
              <a:t>CeDar</a:t>
            </a:r>
            <a:r>
              <a:rPr lang="en-US" sz="1600" b="1" dirty="0"/>
              <a:t>-  Center for Disability Access and Resources- Provides assistance with the admissions process</a:t>
            </a:r>
          </a:p>
          <a:p>
            <a:pPr lvl="1" eaLnBrk="1" hangingPunct="1">
              <a:lnSpc>
                <a:spcPct val="80000"/>
              </a:lnSpc>
              <a:buFont typeface="Arial" panose="020B0604020202020204" pitchFamily="34" charset="0"/>
              <a:buChar char="•"/>
              <a:defRPr/>
            </a:pPr>
            <a:r>
              <a:rPr lang="en-US" sz="1600" b="1" dirty="0"/>
              <a:t>Summer Bridge Opportunities available for students who do not meet initial criteria.</a:t>
            </a:r>
          </a:p>
          <a:p>
            <a:pPr lvl="1" eaLnBrk="1" hangingPunct="1">
              <a:lnSpc>
                <a:spcPct val="80000"/>
              </a:lnSpc>
              <a:buFont typeface="Wingdings" panose="05000000000000000000" pitchFamily="2" charset="2"/>
              <a:buChar char="§"/>
              <a:defRPr/>
            </a:pPr>
            <a:endParaRPr lang="en-US" sz="1700" b="1" dirty="0"/>
          </a:p>
          <a:p>
            <a:pPr eaLnBrk="1" hangingPunct="1">
              <a:lnSpc>
                <a:spcPct val="80000"/>
              </a:lnSpc>
              <a:buFont typeface="Wingdings" panose="05000000000000000000" pitchFamily="2" charset="2"/>
              <a:buNone/>
              <a:defRPr/>
            </a:pPr>
            <a:endParaRPr lang="en-US" sz="1800" b="1" dirty="0"/>
          </a:p>
          <a:p>
            <a:pPr eaLnBrk="1" hangingPunct="1">
              <a:lnSpc>
                <a:spcPct val="80000"/>
              </a:lnSpc>
              <a:buFont typeface="Wingdings" panose="05000000000000000000" pitchFamily="2" charset="2"/>
              <a:buNone/>
              <a:defRPr/>
            </a:pPr>
            <a:endParaRPr lang="en-US" sz="1600" b="1" dirty="0"/>
          </a:p>
          <a:p>
            <a:pPr eaLnBrk="1" hangingPunct="1">
              <a:lnSpc>
                <a:spcPct val="80000"/>
              </a:lnSpc>
              <a:buFont typeface="Wingdings" panose="05000000000000000000" pitchFamily="2" charset="2"/>
              <a:buNone/>
              <a:defRPr/>
            </a:pPr>
            <a:endParaRPr lang="en-US" sz="2000" dirty="0">
              <a:latin typeface="Baskerville Old Face" pitchFamily="18" charset="0"/>
            </a:endParaRPr>
          </a:p>
          <a:p>
            <a:pPr eaLnBrk="1" hangingPunct="1">
              <a:lnSpc>
                <a:spcPct val="80000"/>
              </a:lnSpc>
              <a:buFont typeface="Wingdings" panose="05000000000000000000" pitchFamily="2" charset="2"/>
              <a:buNone/>
              <a:defRPr/>
            </a:pPr>
            <a:endParaRPr lang="en-US" sz="1600" dirty="0"/>
          </a:p>
          <a:p>
            <a:pPr eaLnBrk="1" hangingPunct="1">
              <a:lnSpc>
                <a:spcPct val="80000"/>
              </a:lnSpc>
              <a:buFont typeface="Wingdings" panose="05000000000000000000" pitchFamily="2" charset="2"/>
              <a:buNone/>
              <a:defRPr/>
            </a:pPr>
            <a:endParaRPr lang="en-US" sz="1600" dirty="0"/>
          </a:p>
          <a:p>
            <a:pPr eaLnBrk="1" hangingPunct="1">
              <a:lnSpc>
                <a:spcPct val="80000"/>
              </a:lnSpc>
              <a:defRPr/>
            </a:pPr>
            <a:endParaRPr lang="en-US" sz="1600" dirty="0"/>
          </a:p>
          <a:p>
            <a:pPr eaLnBrk="1" hangingPunct="1">
              <a:lnSpc>
                <a:spcPct val="80000"/>
              </a:lnSpc>
              <a:defRPr/>
            </a:pPr>
            <a:endParaRPr lang="en-US" sz="1600" dirty="0"/>
          </a:p>
          <a:p>
            <a:pPr eaLnBrk="1" hangingPunct="1">
              <a:lnSpc>
                <a:spcPct val="80000"/>
              </a:lnSpc>
              <a:defRPr/>
            </a:pPr>
            <a:endParaRPr lang="en-US" sz="2800" dirty="0"/>
          </a:p>
        </p:txBody>
      </p:sp>
      <p:pic>
        <p:nvPicPr>
          <p:cNvPr id="3686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2913" y="152400"/>
            <a:ext cx="198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7D9BED7-94E9-47BB-AD79-2D0B4BC628BF}"/>
              </a:ext>
            </a:extLst>
          </p:cNvPr>
          <p:cNvSpPr txBox="1"/>
          <p:nvPr/>
        </p:nvSpPr>
        <p:spPr>
          <a:xfrm>
            <a:off x="4297363" y="1831776"/>
            <a:ext cx="2324100" cy="923330"/>
          </a:xfrm>
          <a:prstGeom prst="rect">
            <a:avLst/>
          </a:prstGeom>
          <a:noFill/>
        </p:spPr>
        <p:txBody>
          <a:bodyPr wrap="square" rtlCol="0">
            <a:spAutoFit/>
          </a:bodyPr>
          <a:lstStyle/>
          <a:p>
            <a:r>
              <a:rPr lang="en-US" dirty="0"/>
              <a:t>Presidential and Honors Program Deadline – 10/15/24</a:t>
            </a:r>
          </a:p>
        </p:txBody>
      </p:sp>
    </p:spTree>
    <p:extLst>
      <p:ext uri="{BB962C8B-B14F-4D97-AF65-F5344CB8AC3E}">
        <p14:creationId xmlns:p14="http://schemas.microsoft.com/office/powerpoint/2010/main" val="335625225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533400" y="381000"/>
            <a:ext cx="8008938" cy="333375"/>
          </a:xfrm>
        </p:spPr>
        <p:txBody>
          <a:bodyPr/>
          <a:lstStyle/>
          <a:p>
            <a:pPr algn="l" eaLnBrk="1" hangingPunct="1">
              <a:defRPr/>
            </a:pPr>
            <a:r>
              <a:rPr lang="en-US" sz="3200" b="1" u="sng" dirty="0"/>
              <a:t>University of Central Florida</a:t>
            </a:r>
            <a:br>
              <a:rPr lang="en-US" sz="3200" b="1" u="sng" dirty="0"/>
            </a:br>
            <a:endParaRPr lang="en-US" sz="3200" b="1" u="sng" dirty="0"/>
          </a:p>
        </p:txBody>
      </p:sp>
      <p:sp>
        <p:nvSpPr>
          <p:cNvPr id="163843" name="Rectangle 3"/>
          <p:cNvSpPr>
            <a:spLocks noGrp="1" noChangeArrowheads="1"/>
          </p:cNvSpPr>
          <p:nvPr>
            <p:ph type="body" idx="1"/>
          </p:nvPr>
        </p:nvSpPr>
        <p:spPr>
          <a:xfrm>
            <a:off x="152400" y="533400"/>
            <a:ext cx="9144000" cy="6324600"/>
          </a:xfrm>
        </p:spPr>
        <p:txBody>
          <a:bodyPr/>
          <a:lstStyle/>
          <a:p>
            <a:pPr eaLnBrk="1" hangingPunct="1">
              <a:lnSpc>
                <a:spcPct val="80000"/>
              </a:lnSpc>
              <a:buFont typeface="Wingdings" panose="05000000000000000000" pitchFamily="2" charset="2"/>
              <a:buNone/>
              <a:defRPr/>
            </a:pPr>
            <a:endParaRPr lang="en-US" sz="1400" b="1" dirty="0"/>
          </a:p>
          <a:p>
            <a:pPr eaLnBrk="1" hangingPunct="1">
              <a:lnSpc>
                <a:spcPct val="80000"/>
              </a:lnSpc>
              <a:buFont typeface="Wingdings" panose="05000000000000000000" pitchFamily="2" charset="2"/>
              <a:buNone/>
              <a:defRPr/>
            </a:pPr>
            <a:r>
              <a:rPr lang="en-US" sz="1400" b="1" u="sng" dirty="0"/>
              <a:t>2024 Admitted Academic Profile (Middle 50%)</a:t>
            </a:r>
          </a:p>
          <a:p>
            <a:pPr eaLnBrk="1" hangingPunct="1">
              <a:lnSpc>
                <a:spcPct val="80000"/>
              </a:lnSpc>
              <a:buFont typeface="Wingdings" panose="05000000000000000000" pitchFamily="2" charset="2"/>
              <a:buNone/>
              <a:defRPr/>
            </a:pPr>
            <a:endParaRPr lang="en-US" sz="1400" b="1" dirty="0"/>
          </a:p>
          <a:p>
            <a:pPr eaLnBrk="1" hangingPunct="1">
              <a:lnSpc>
                <a:spcPct val="80000"/>
              </a:lnSpc>
              <a:buFont typeface="Wingdings" panose="05000000000000000000" pitchFamily="2" charset="2"/>
              <a:buNone/>
              <a:defRPr/>
            </a:pPr>
            <a:r>
              <a:rPr lang="en-US" sz="1400" b="1" dirty="0"/>
              <a:t>GPA-  4.01-4.55</a:t>
            </a:r>
          </a:p>
          <a:p>
            <a:pPr eaLnBrk="1" hangingPunct="1">
              <a:lnSpc>
                <a:spcPct val="80000"/>
              </a:lnSpc>
              <a:buFont typeface="Wingdings" panose="05000000000000000000" pitchFamily="2" charset="2"/>
              <a:buNone/>
              <a:defRPr/>
            </a:pPr>
            <a:r>
              <a:rPr lang="en-US" sz="1400" b="1" dirty="0"/>
              <a:t>SAT-  1300-1420</a:t>
            </a:r>
          </a:p>
          <a:p>
            <a:pPr eaLnBrk="1" hangingPunct="1">
              <a:lnSpc>
                <a:spcPct val="80000"/>
              </a:lnSpc>
              <a:buFont typeface="Wingdings" panose="05000000000000000000" pitchFamily="2" charset="2"/>
              <a:buNone/>
              <a:defRPr/>
            </a:pPr>
            <a:r>
              <a:rPr lang="en-US" sz="1400" b="1" dirty="0"/>
              <a:t>ACT-  29-31	</a:t>
            </a:r>
          </a:p>
          <a:p>
            <a:pPr eaLnBrk="1" hangingPunct="1">
              <a:lnSpc>
                <a:spcPct val="80000"/>
              </a:lnSpc>
              <a:defRPr/>
            </a:pPr>
            <a:r>
              <a:rPr lang="en-US" sz="1600" b="1" dirty="0">
                <a:hlinkClick r:id="rId2"/>
              </a:rPr>
              <a:t>2 Ways to Apply:</a:t>
            </a:r>
          </a:p>
          <a:p>
            <a:pPr lvl="1" eaLnBrk="1" hangingPunct="1">
              <a:lnSpc>
                <a:spcPct val="80000"/>
              </a:lnSpc>
              <a:defRPr/>
            </a:pPr>
            <a:r>
              <a:rPr lang="en-US" sz="1600" b="1" u="sng" dirty="0">
                <a:hlinkClick r:id="rId2"/>
              </a:rPr>
              <a:t>UCF Application</a:t>
            </a:r>
            <a:r>
              <a:rPr lang="en-US" sz="1600" b="1" dirty="0">
                <a:hlinkClick r:id="rId2"/>
              </a:rPr>
              <a:t> (www.admissions.ucf.edu</a:t>
            </a:r>
            <a:r>
              <a:rPr lang="en-US" sz="1600" b="1" dirty="0">
                <a:solidFill>
                  <a:srgbClr val="FFC000"/>
                </a:solidFill>
              </a:rPr>
              <a:t>) OR</a:t>
            </a:r>
          </a:p>
          <a:p>
            <a:pPr lvl="1" eaLnBrk="1" hangingPunct="1">
              <a:lnSpc>
                <a:spcPct val="80000"/>
              </a:lnSpc>
              <a:defRPr/>
            </a:pPr>
            <a:r>
              <a:rPr lang="en-US" sz="1600" b="1" dirty="0">
                <a:solidFill>
                  <a:srgbClr val="FFC000"/>
                </a:solidFill>
              </a:rPr>
              <a:t>Common Application- (</a:t>
            </a:r>
            <a:r>
              <a:rPr lang="en-US" sz="1600" b="1" dirty="0">
                <a:solidFill>
                  <a:srgbClr val="FFC000"/>
                </a:solidFill>
                <a:hlinkClick r:id="rId3"/>
              </a:rPr>
              <a:t>www.commonapp.org</a:t>
            </a:r>
            <a:r>
              <a:rPr lang="en-US" sz="1600" b="1" dirty="0">
                <a:solidFill>
                  <a:srgbClr val="FFC000"/>
                </a:solidFill>
              </a:rPr>
              <a:t> )  </a:t>
            </a:r>
          </a:p>
          <a:p>
            <a:pPr lvl="2" eaLnBrk="1" hangingPunct="1">
              <a:lnSpc>
                <a:spcPct val="80000"/>
              </a:lnSpc>
              <a:defRPr/>
            </a:pPr>
            <a:r>
              <a:rPr lang="en-US" sz="1200" b="1" dirty="0">
                <a:solidFill>
                  <a:srgbClr val="FFC000"/>
                </a:solidFill>
              </a:rPr>
              <a:t>Students will self report grades on the SPARK (Self-provided academic records for Knights) form.</a:t>
            </a:r>
          </a:p>
          <a:p>
            <a:pPr marL="914400" lvl="2" indent="0" eaLnBrk="1" hangingPunct="1">
              <a:lnSpc>
                <a:spcPct val="80000"/>
              </a:lnSpc>
              <a:buNone/>
              <a:defRPr/>
            </a:pPr>
            <a:endParaRPr lang="en-US" sz="1200" b="1" dirty="0">
              <a:solidFill>
                <a:srgbClr val="FFC000"/>
              </a:solidFill>
            </a:endParaRPr>
          </a:p>
          <a:p>
            <a:pPr>
              <a:defRPr/>
            </a:pPr>
            <a:r>
              <a:rPr lang="en-US" sz="1600" dirty="0"/>
              <a:t>Scholarship Priority Application Deadline for FTIC (Nov. 1)</a:t>
            </a:r>
          </a:p>
          <a:p>
            <a:pPr>
              <a:defRPr/>
            </a:pPr>
            <a:r>
              <a:rPr lang="en-US" sz="1600" u="sng" dirty="0"/>
              <a:t>EARLY ACTION </a:t>
            </a:r>
            <a:r>
              <a:rPr lang="en-US" sz="1600" dirty="0"/>
              <a:t>Deadline: Oct. 15; Materials Deadline: Nov. 1; Decision Date: Nov. 15</a:t>
            </a:r>
          </a:p>
          <a:p>
            <a:pPr>
              <a:defRPr/>
            </a:pPr>
            <a:r>
              <a:rPr lang="en-US" sz="1600" dirty="0"/>
              <a:t>REGULAR DECISION Deadline (Application and Materials): Summer-March 1, Fall-May 1; Decision Notification: Rolling</a:t>
            </a:r>
          </a:p>
          <a:p>
            <a:pPr eaLnBrk="1" hangingPunct="1">
              <a:lnSpc>
                <a:spcPct val="80000"/>
              </a:lnSpc>
              <a:defRPr/>
            </a:pPr>
            <a:endParaRPr lang="en-US" sz="1600" b="1" dirty="0"/>
          </a:p>
          <a:p>
            <a:pPr eaLnBrk="1" hangingPunct="1">
              <a:lnSpc>
                <a:spcPct val="80000"/>
              </a:lnSpc>
              <a:defRPr/>
            </a:pPr>
            <a:r>
              <a:rPr lang="en-US" sz="1600" b="1" dirty="0"/>
              <a:t>Use “My UCF Portal” for the admission process and to check status. </a:t>
            </a:r>
          </a:p>
          <a:p>
            <a:pPr marL="0" indent="0" eaLnBrk="1" hangingPunct="1">
              <a:lnSpc>
                <a:spcPct val="80000"/>
              </a:lnSpc>
              <a:buFont typeface="Wingdings" panose="05000000000000000000" pitchFamily="2" charset="2"/>
              <a:buNone/>
              <a:defRPr/>
            </a:pPr>
            <a:r>
              <a:rPr lang="en-US" sz="1600" b="1" dirty="0"/>
              <a:t> </a:t>
            </a:r>
          </a:p>
          <a:p>
            <a:pPr eaLnBrk="1" hangingPunct="1">
              <a:lnSpc>
                <a:spcPct val="80000"/>
              </a:lnSpc>
              <a:defRPr/>
            </a:pPr>
            <a:r>
              <a:rPr lang="en-US" sz="1600" b="1" dirty="0"/>
              <a:t>Rolling admissions – generally notified three to six weeks after they receive all supporting official documents. May 1 final deadline. Best to apply by December.</a:t>
            </a:r>
          </a:p>
          <a:p>
            <a:pPr eaLnBrk="1" hangingPunct="1">
              <a:lnSpc>
                <a:spcPct val="80000"/>
              </a:lnSpc>
              <a:defRPr/>
            </a:pPr>
            <a:endParaRPr lang="en-US" sz="1600" b="1" dirty="0"/>
          </a:p>
          <a:p>
            <a:pPr eaLnBrk="1" hangingPunct="1">
              <a:lnSpc>
                <a:spcPct val="80000"/>
              </a:lnSpc>
              <a:defRPr/>
            </a:pPr>
            <a:r>
              <a:rPr lang="en-US" sz="1600" b="1" u="sng" dirty="0"/>
              <a:t>Scholarships at UCF: </a:t>
            </a:r>
            <a:r>
              <a:rPr lang="en-US" sz="1600" b="1" dirty="0"/>
              <a:t>   </a:t>
            </a:r>
            <a:r>
              <a:rPr lang="en-US" sz="1600" b="1" dirty="0">
                <a:hlinkClick r:id="rId4"/>
              </a:rPr>
              <a:t>https://www.ucf.edu/financial-aid/types/scholarships/</a:t>
            </a:r>
            <a:endParaRPr lang="en-US" sz="1600" b="1" dirty="0"/>
          </a:p>
          <a:p>
            <a:pPr marL="0" indent="0" eaLnBrk="1" hangingPunct="1">
              <a:lnSpc>
                <a:spcPct val="80000"/>
              </a:lnSpc>
              <a:buNone/>
              <a:defRPr/>
            </a:pPr>
            <a:endParaRPr lang="en-US" sz="1600" b="1" dirty="0"/>
          </a:p>
          <a:p>
            <a:pPr eaLnBrk="1" hangingPunct="1">
              <a:lnSpc>
                <a:spcPct val="80000"/>
              </a:lnSpc>
              <a:buFont typeface="Wingdings" panose="05000000000000000000" pitchFamily="2" charset="2"/>
              <a:buNone/>
              <a:defRPr/>
            </a:pPr>
            <a:endParaRPr lang="en-US" sz="1600" b="1" dirty="0"/>
          </a:p>
          <a:p>
            <a:pPr eaLnBrk="1" hangingPunct="1">
              <a:lnSpc>
                <a:spcPct val="80000"/>
              </a:lnSpc>
              <a:buFont typeface="Wingdings" panose="05000000000000000000" pitchFamily="2" charset="2"/>
              <a:buNone/>
              <a:defRPr/>
            </a:pPr>
            <a:endParaRPr lang="en-US" sz="1600" b="1" dirty="0"/>
          </a:p>
        </p:txBody>
      </p:sp>
      <p:pic>
        <p:nvPicPr>
          <p:cNvPr id="3789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04775"/>
            <a:ext cx="2114550"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0578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8F454-0A44-4DE0-A69F-4F7D80E73B97}"/>
              </a:ext>
            </a:extLst>
          </p:cNvPr>
          <p:cNvSpPr>
            <a:spLocks noGrp="1"/>
          </p:cNvSpPr>
          <p:nvPr>
            <p:ph type="title"/>
          </p:nvPr>
        </p:nvSpPr>
        <p:spPr>
          <a:xfrm>
            <a:off x="457200" y="0"/>
            <a:ext cx="8229600" cy="1676400"/>
          </a:xfrm>
        </p:spPr>
        <p:txBody>
          <a:bodyPr/>
          <a:lstStyle/>
          <a:p>
            <a:br>
              <a:rPr lang="en-US" dirty="0"/>
            </a:br>
            <a:r>
              <a:rPr lang="en-US" dirty="0"/>
              <a:t>Generation Z for “</a:t>
            </a:r>
            <a:r>
              <a:rPr lang="en-US" dirty="0" err="1"/>
              <a:t>Zoomers</a:t>
            </a:r>
            <a:r>
              <a:rPr lang="en-US" dirty="0"/>
              <a:t>”</a:t>
            </a:r>
            <a:br>
              <a:rPr lang="en-US" dirty="0"/>
            </a:br>
            <a:endParaRPr lang="en-US" dirty="0"/>
          </a:p>
        </p:txBody>
      </p:sp>
      <p:sp>
        <p:nvSpPr>
          <p:cNvPr id="3" name="Content Placeholder 2">
            <a:extLst>
              <a:ext uri="{FF2B5EF4-FFF2-40B4-BE49-F238E27FC236}">
                <a16:creationId xmlns:a16="http://schemas.microsoft.com/office/drawing/2014/main" id="{3E46174E-B37F-4917-99C4-7062190AD00F}"/>
              </a:ext>
            </a:extLst>
          </p:cNvPr>
          <p:cNvSpPr>
            <a:spLocks noGrp="1"/>
          </p:cNvSpPr>
          <p:nvPr>
            <p:ph idx="1"/>
          </p:nvPr>
        </p:nvSpPr>
        <p:spPr>
          <a:xfrm>
            <a:off x="457200" y="1295399"/>
            <a:ext cx="8229600" cy="5362515"/>
          </a:xfrm>
        </p:spPr>
        <p:txBody>
          <a:bodyPr/>
          <a:lstStyle/>
          <a:p>
            <a:r>
              <a:rPr lang="en-US" b="1" dirty="0"/>
              <a:t>Characteristics of “Gen Z”</a:t>
            </a:r>
          </a:p>
        </p:txBody>
      </p:sp>
      <p:sp>
        <p:nvSpPr>
          <p:cNvPr id="4" name="Rectangle 3">
            <a:extLst>
              <a:ext uri="{FF2B5EF4-FFF2-40B4-BE49-F238E27FC236}">
                <a16:creationId xmlns:a16="http://schemas.microsoft.com/office/drawing/2014/main" id="{DF184928-4139-4A19-9DFB-72D84AF84510}"/>
              </a:ext>
            </a:extLst>
          </p:cNvPr>
          <p:cNvSpPr/>
          <p:nvPr/>
        </p:nvSpPr>
        <p:spPr>
          <a:xfrm>
            <a:off x="838200" y="2133600"/>
            <a:ext cx="7200900" cy="4524315"/>
          </a:xfrm>
          <a:prstGeom prst="rect">
            <a:avLst/>
          </a:prstGeom>
        </p:spPr>
        <p:txBody>
          <a:bodyPr wrap="square">
            <a:spAutoFit/>
          </a:bodyPr>
          <a:lstStyle/>
          <a:p>
            <a:r>
              <a:rPr lang="en-US" dirty="0"/>
              <a:t>•Digital natives: Gen Z is the first generation to grow up with the internet. They are early adopters of mobile wallets, with 84.5% of Gen </a:t>
            </a:r>
            <a:r>
              <a:rPr lang="en-US" dirty="0" err="1"/>
              <a:t>Zers</a:t>
            </a:r>
            <a:r>
              <a:rPr lang="en-US" dirty="0"/>
              <a:t> making a payment using their phone in 2021. </a:t>
            </a:r>
          </a:p>
          <a:p>
            <a:endParaRPr lang="en-US" dirty="0"/>
          </a:p>
          <a:p>
            <a:r>
              <a:rPr lang="en-US" dirty="0"/>
              <a:t>•Diverse: Gen Z is the most racially and ethnically diverse generation of Americans. </a:t>
            </a:r>
          </a:p>
          <a:p>
            <a:endParaRPr lang="en-US" dirty="0"/>
          </a:p>
          <a:p>
            <a:r>
              <a:rPr lang="en-US" dirty="0"/>
              <a:t>•Future-oriented: Gen Z has different values and ideas about the future than previous generations. </a:t>
            </a:r>
          </a:p>
          <a:p>
            <a:endParaRPr lang="en-US" dirty="0"/>
          </a:p>
          <a:p>
            <a:r>
              <a:rPr lang="en-US" dirty="0"/>
              <a:t>•Saving money: Gen Z is prioritizing saving money and is the most likely generation to say they save as much money as they want to each month. </a:t>
            </a:r>
          </a:p>
          <a:p>
            <a:endParaRPr lang="en-US" dirty="0"/>
          </a:p>
          <a:p>
            <a:r>
              <a:rPr lang="en-US" dirty="0"/>
              <a:t>•Voter turnout: Gen Z has had record voter turnout in the last three elections.</a:t>
            </a:r>
          </a:p>
        </p:txBody>
      </p:sp>
    </p:spTree>
    <p:extLst>
      <p:ext uri="{BB962C8B-B14F-4D97-AF65-F5344CB8AC3E}">
        <p14:creationId xmlns:p14="http://schemas.microsoft.com/office/powerpoint/2010/main" val="3900488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228600" y="228600"/>
            <a:ext cx="8716963" cy="533400"/>
          </a:xfrm>
        </p:spPr>
        <p:txBody>
          <a:bodyPr/>
          <a:lstStyle/>
          <a:p>
            <a:pPr eaLnBrk="1" hangingPunct="1">
              <a:defRPr/>
            </a:pPr>
            <a:r>
              <a:rPr lang="en-US" sz="4000" u="sng" dirty="0"/>
              <a:t>Helpful Websites</a:t>
            </a:r>
          </a:p>
        </p:txBody>
      </p:sp>
      <p:sp>
        <p:nvSpPr>
          <p:cNvPr id="140291" name="Rectangle 3"/>
          <p:cNvSpPr>
            <a:spLocks noGrp="1" noChangeArrowheads="1"/>
          </p:cNvSpPr>
          <p:nvPr>
            <p:ph type="body" idx="1"/>
          </p:nvPr>
        </p:nvSpPr>
        <p:spPr>
          <a:xfrm>
            <a:off x="228600" y="1066800"/>
            <a:ext cx="9097963" cy="6096000"/>
          </a:xfrm>
        </p:spPr>
        <p:txBody>
          <a:bodyPr/>
          <a:lstStyle/>
          <a:p>
            <a:pPr eaLnBrk="1" hangingPunct="1">
              <a:lnSpc>
                <a:spcPct val="80000"/>
              </a:lnSpc>
              <a:defRPr/>
            </a:pPr>
            <a:r>
              <a:rPr lang="en-US" sz="2000" dirty="0">
                <a:hlinkClick r:id="rId2"/>
              </a:rPr>
              <a:t>https://www.floridashines.org/</a:t>
            </a:r>
            <a:r>
              <a:rPr lang="en-US" sz="2000" dirty="0"/>
              <a:t>  (College and Career)</a:t>
            </a:r>
          </a:p>
          <a:p>
            <a:pPr eaLnBrk="1" hangingPunct="1">
              <a:lnSpc>
                <a:spcPct val="80000"/>
              </a:lnSpc>
              <a:defRPr/>
            </a:pPr>
            <a:r>
              <a:rPr lang="en-US" sz="2000" dirty="0">
                <a:hlinkClick r:id="rId3"/>
              </a:rPr>
              <a:t>http://floridacollegeaccess.org/</a:t>
            </a:r>
            <a:r>
              <a:rPr lang="en-US" sz="2000" dirty="0"/>
              <a:t> (FCAN)</a:t>
            </a:r>
          </a:p>
          <a:p>
            <a:pPr eaLnBrk="1" hangingPunct="1">
              <a:lnSpc>
                <a:spcPct val="80000"/>
              </a:lnSpc>
              <a:defRPr/>
            </a:pPr>
            <a:r>
              <a:rPr lang="en-US" sz="2000" dirty="0">
                <a:hlinkClick r:id="rId4"/>
              </a:rPr>
              <a:t>www.collegeboard.com</a:t>
            </a:r>
            <a:r>
              <a:rPr lang="en-US" sz="2000" dirty="0"/>
              <a:t> (SAT. PSAT, and AP)</a:t>
            </a:r>
          </a:p>
          <a:p>
            <a:pPr eaLnBrk="1" hangingPunct="1">
              <a:lnSpc>
                <a:spcPct val="80000"/>
              </a:lnSpc>
              <a:defRPr/>
            </a:pPr>
            <a:r>
              <a:rPr lang="en-US" sz="2000" dirty="0">
                <a:hlinkClick r:id="rId5"/>
              </a:rPr>
              <a:t>www.actstudent.org</a:t>
            </a:r>
            <a:r>
              <a:rPr lang="en-US" sz="2000" dirty="0"/>
              <a:t>  (ACT)</a:t>
            </a:r>
          </a:p>
          <a:p>
            <a:pPr eaLnBrk="1" hangingPunct="1">
              <a:lnSpc>
                <a:spcPct val="80000"/>
              </a:lnSpc>
              <a:defRPr/>
            </a:pPr>
            <a:r>
              <a:rPr lang="en-US" sz="2000" dirty="0">
                <a:hlinkClick r:id="rId6"/>
              </a:rPr>
              <a:t>www.cltexam.com</a:t>
            </a:r>
            <a:r>
              <a:rPr lang="en-US" sz="2000" dirty="0"/>
              <a:t>  (CLT)</a:t>
            </a:r>
          </a:p>
          <a:p>
            <a:pPr marL="0" indent="0" eaLnBrk="1" hangingPunct="1">
              <a:lnSpc>
                <a:spcPct val="80000"/>
              </a:lnSpc>
              <a:buNone/>
              <a:defRPr/>
            </a:pPr>
            <a:endParaRPr lang="en-US" sz="2000" dirty="0"/>
          </a:p>
          <a:p>
            <a:pPr eaLnBrk="1" hangingPunct="1">
              <a:lnSpc>
                <a:spcPct val="80000"/>
              </a:lnSpc>
              <a:defRPr/>
            </a:pPr>
            <a:endParaRPr lang="en-US" sz="2000" dirty="0"/>
          </a:p>
          <a:p>
            <a:pPr eaLnBrk="1" hangingPunct="1">
              <a:lnSpc>
                <a:spcPct val="80000"/>
              </a:lnSpc>
              <a:defRPr/>
            </a:pPr>
            <a:endParaRPr lang="en-US" sz="2000" dirty="0"/>
          </a:p>
          <a:p>
            <a:pPr eaLnBrk="1" hangingPunct="1">
              <a:lnSpc>
                <a:spcPct val="80000"/>
              </a:lnSpc>
              <a:buFont typeface="Wingdings" panose="05000000000000000000" pitchFamily="2" charset="2"/>
              <a:buNone/>
              <a:defRPr/>
            </a:pPr>
            <a:r>
              <a:rPr lang="en-US" sz="2400" b="1" u="sng" dirty="0"/>
              <a:t>Financial Aid:</a:t>
            </a:r>
            <a:endParaRPr lang="en-US" sz="2400" b="1" dirty="0"/>
          </a:p>
          <a:p>
            <a:pPr eaLnBrk="1" hangingPunct="1">
              <a:lnSpc>
                <a:spcPct val="80000"/>
              </a:lnSpc>
              <a:defRPr/>
            </a:pPr>
            <a:r>
              <a:rPr lang="en-US" sz="2000" dirty="0">
                <a:hlinkClick r:id="rId7"/>
              </a:rPr>
              <a:t>www.FloridaStudentFinancialAid.org</a:t>
            </a:r>
            <a:r>
              <a:rPr lang="en-US" sz="2000" dirty="0"/>
              <a:t> (Florida Aid)</a:t>
            </a:r>
          </a:p>
          <a:p>
            <a:pPr eaLnBrk="1" hangingPunct="1">
              <a:lnSpc>
                <a:spcPct val="80000"/>
              </a:lnSpc>
              <a:defRPr/>
            </a:pPr>
            <a:r>
              <a:rPr lang="en-US" sz="2000" dirty="0">
                <a:hlinkClick r:id="rId8"/>
              </a:rPr>
              <a:t>https://studentaid.gov/</a:t>
            </a:r>
            <a:r>
              <a:rPr lang="en-US" sz="2000" dirty="0"/>
              <a:t> (Federal Aid) (FAFSA)</a:t>
            </a:r>
          </a:p>
          <a:p>
            <a:pPr eaLnBrk="1" hangingPunct="1">
              <a:lnSpc>
                <a:spcPct val="80000"/>
              </a:lnSpc>
              <a:defRPr/>
            </a:pPr>
            <a:r>
              <a:rPr lang="en-US" sz="2000" dirty="0">
                <a:hlinkClick r:id="rId9"/>
              </a:rPr>
              <a:t>https://www.fastweb.com/</a:t>
            </a:r>
            <a:r>
              <a:rPr lang="en-US" sz="2000" dirty="0"/>
              <a:t>   Great scholarship search engine</a:t>
            </a:r>
          </a:p>
          <a:p>
            <a:pPr eaLnBrk="1" hangingPunct="1">
              <a:lnSpc>
                <a:spcPct val="80000"/>
              </a:lnSpc>
              <a:defRPr/>
            </a:pPr>
            <a:endParaRPr lang="en-US" sz="2000" dirty="0"/>
          </a:p>
          <a:p>
            <a:pPr eaLnBrk="1" hangingPunct="1">
              <a:lnSpc>
                <a:spcPct val="80000"/>
              </a:lnSpc>
              <a:defRPr/>
            </a:pPr>
            <a:endParaRPr lang="en-US" sz="2400" u="sng" dirty="0"/>
          </a:p>
          <a:p>
            <a:pPr eaLnBrk="1" hangingPunct="1">
              <a:lnSpc>
                <a:spcPct val="80000"/>
              </a:lnSpc>
              <a:buFont typeface="Wingdings" panose="05000000000000000000" pitchFamily="2" charset="2"/>
              <a:buNone/>
              <a:defRPr/>
            </a:pPr>
            <a:r>
              <a:rPr lang="en-US" sz="2400" u="sng" dirty="0"/>
              <a:t>College Search:</a:t>
            </a:r>
          </a:p>
          <a:p>
            <a:pPr eaLnBrk="1" hangingPunct="1">
              <a:lnSpc>
                <a:spcPct val="80000"/>
              </a:lnSpc>
              <a:defRPr/>
            </a:pPr>
            <a:r>
              <a:rPr lang="en-US" sz="2000" dirty="0">
                <a:hlinkClick r:id="rId10"/>
              </a:rPr>
              <a:t>https://bigfuture.collegeboard.org/college-search/filters</a:t>
            </a:r>
            <a:r>
              <a:rPr lang="en-US" sz="2000" dirty="0"/>
              <a:t> </a:t>
            </a:r>
            <a:r>
              <a:rPr lang="en-US" sz="2400" dirty="0"/>
              <a:t>- </a:t>
            </a:r>
            <a:r>
              <a:rPr lang="en-US" sz="1800" dirty="0"/>
              <a:t>Where students can search nationwide colleges and visit with college admissions experts online!</a:t>
            </a:r>
          </a:p>
          <a:p>
            <a:pPr marL="0" indent="0" eaLnBrk="1" hangingPunct="1">
              <a:lnSpc>
                <a:spcPct val="80000"/>
              </a:lnSpc>
              <a:buNone/>
              <a:defRPr/>
            </a:pPr>
            <a:endParaRPr lang="en-US" sz="2400" dirty="0"/>
          </a:p>
          <a:p>
            <a:pPr eaLnBrk="1" hangingPunct="1">
              <a:lnSpc>
                <a:spcPct val="80000"/>
              </a:lnSpc>
              <a:defRPr/>
            </a:pPr>
            <a:endParaRPr lang="en-US" sz="2400" dirty="0"/>
          </a:p>
          <a:p>
            <a:pPr eaLnBrk="1" hangingPunct="1">
              <a:lnSpc>
                <a:spcPct val="80000"/>
              </a:lnSpc>
              <a:buFont typeface="Wingdings" panose="05000000000000000000" pitchFamily="2" charset="2"/>
              <a:buNone/>
              <a:defRPr/>
            </a:pPr>
            <a:endParaRPr lang="en-US" sz="24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Advice To Senior Parents</a:t>
            </a:r>
          </a:p>
        </p:txBody>
      </p:sp>
      <p:sp>
        <p:nvSpPr>
          <p:cNvPr id="3" name="Content Placeholder 2"/>
          <p:cNvSpPr>
            <a:spLocks noGrp="1"/>
          </p:cNvSpPr>
          <p:nvPr>
            <p:ph idx="1"/>
          </p:nvPr>
        </p:nvSpPr>
        <p:spPr>
          <a:xfrm>
            <a:off x="457200" y="1895475"/>
            <a:ext cx="8229600" cy="3895725"/>
          </a:xfrm>
        </p:spPr>
        <p:txBody>
          <a:bodyPr/>
          <a:lstStyle/>
          <a:p>
            <a:pPr marL="0" indent="0">
              <a:buFont typeface="Wingdings" panose="05000000000000000000" pitchFamily="2" charset="2"/>
              <a:buNone/>
              <a:defRPr/>
            </a:pPr>
            <a:r>
              <a:rPr lang="en-US" sz="2000" b="1" dirty="0">
                <a:effectLst/>
                <a:latin typeface="Berlin Sans FB Demi" panose="020E0802020502020306" pitchFamily="34" charset="0"/>
              </a:rPr>
              <a:t>Regardless of your style, here is some advice for parents of high school seniors that will be extremely helpful for just about any student applying to college:</a:t>
            </a:r>
          </a:p>
          <a:p>
            <a:pPr>
              <a:defRPr/>
            </a:pPr>
            <a:endParaRPr lang="en-US" sz="2000" dirty="0">
              <a:effectLst/>
            </a:endParaRPr>
          </a:p>
          <a:p>
            <a:pPr>
              <a:defRPr/>
            </a:pPr>
            <a:r>
              <a:rPr lang="en-US" sz="2000" b="1" i="1" dirty="0">
                <a:effectLst/>
              </a:rPr>
              <a:t>Make a schedule. </a:t>
            </a:r>
          </a:p>
          <a:p>
            <a:pPr>
              <a:defRPr/>
            </a:pPr>
            <a:r>
              <a:rPr lang="en-US" sz="2000" b="1" i="1" dirty="0">
                <a:effectLst/>
              </a:rPr>
              <a:t>Keep to it. </a:t>
            </a:r>
          </a:p>
          <a:p>
            <a:pPr>
              <a:defRPr/>
            </a:pPr>
            <a:r>
              <a:rPr lang="en-US" sz="2000" b="1" i="1" dirty="0">
                <a:effectLst/>
              </a:rPr>
              <a:t>Never write their applications. </a:t>
            </a:r>
          </a:p>
          <a:p>
            <a:pPr>
              <a:defRPr/>
            </a:pPr>
            <a:r>
              <a:rPr lang="en-US" sz="2000" b="1" i="1" dirty="0">
                <a:effectLst/>
              </a:rPr>
              <a:t>Your student's opinions matter - listen to them.</a:t>
            </a:r>
          </a:p>
          <a:p>
            <a:pPr>
              <a:defRPr/>
            </a:pPr>
            <a:r>
              <a:rPr lang="en-US" sz="2000" b="1" i="1" dirty="0">
                <a:effectLst/>
              </a:rPr>
              <a:t> You are teaching your student a critical life lesson- it is important that your teen learns from this experience.</a:t>
            </a:r>
          </a:p>
          <a:p>
            <a:pPr>
              <a:defRPr/>
            </a:pPr>
            <a:endParaRPr lang="en-US" sz="2000" b="1" i="1" dirty="0">
              <a:effectLst/>
            </a:endParaRPr>
          </a:p>
          <a:p>
            <a:pPr>
              <a:defRPr/>
            </a:pPr>
            <a:endParaRPr lang="en-US" sz="2000" dirty="0"/>
          </a:p>
        </p:txBody>
      </p:sp>
      <p:sp>
        <p:nvSpPr>
          <p:cNvPr id="4" name="Rectangle 3"/>
          <p:cNvSpPr/>
          <p:nvPr/>
        </p:nvSpPr>
        <p:spPr>
          <a:xfrm>
            <a:off x="4583723" y="5945871"/>
            <a:ext cx="4572000" cy="646331"/>
          </a:xfrm>
          <a:prstGeom prst="rect">
            <a:avLst/>
          </a:prstGeom>
        </p:spPr>
        <p:txBody>
          <a:bodyPr>
            <a:spAutoFit/>
          </a:bodyPr>
          <a:lstStyle/>
          <a:p>
            <a:r>
              <a:rPr lang="en-US" dirty="0">
                <a:hlinkClick r:id="rId2"/>
              </a:rPr>
              <a:t>https://ingeniusprep.com/blog/advice-for-parents-of-high-school-seniors/</a:t>
            </a:r>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0"/>
            <a:ext cx="8077200" cy="1066800"/>
          </a:xfrm>
        </p:spPr>
        <p:txBody>
          <a:bodyPr/>
          <a:lstStyle/>
          <a:p>
            <a:pPr eaLnBrk="1" hangingPunct="1">
              <a:defRPr/>
            </a:pPr>
            <a:r>
              <a:rPr lang="en-US" sz="3200" b="1" u="sng" dirty="0"/>
              <a:t>Graduation Requirements</a:t>
            </a:r>
          </a:p>
        </p:txBody>
      </p:sp>
      <p:sp>
        <p:nvSpPr>
          <p:cNvPr id="24579" name="Rectangle 3"/>
          <p:cNvSpPr>
            <a:spLocks noGrp="1" noChangeArrowheads="1"/>
          </p:cNvSpPr>
          <p:nvPr>
            <p:ph type="body" idx="1"/>
          </p:nvPr>
        </p:nvSpPr>
        <p:spPr>
          <a:xfrm>
            <a:off x="228600" y="685800"/>
            <a:ext cx="8686800" cy="6172200"/>
          </a:xfrm>
        </p:spPr>
        <p:txBody>
          <a:bodyPr/>
          <a:lstStyle/>
          <a:p>
            <a:pPr eaLnBrk="1" hangingPunct="1">
              <a:lnSpc>
                <a:spcPct val="90000"/>
              </a:lnSpc>
              <a:defRPr/>
            </a:pPr>
            <a:endParaRPr lang="en-US" sz="1800" b="1" dirty="0"/>
          </a:p>
          <a:p>
            <a:pPr eaLnBrk="1" hangingPunct="1">
              <a:lnSpc>
                <a:spcPct val="90000"/>
              </a:lnSpc>
              <a:defRPr/>
            </a:pPr>
            <a:r>
              <a:rPr lang="en-US" sz="1800" b="1" dirty="0"/>
              <a:t>English – 4 credits</a:t>
            </a:r>
          </a:p>
          <a:p>
            <a:pPr eaLnBrk="1" hangingPunct="1">
              <a:lnSpc>
                <a:spcPct val="90000"/>
              </a:lnSpc>
              <a:defRPr/>
            </a:pPr>
            <a:r>
              <a:rPr lang="en-US" sz="1800" b="1" dirty="0"/>
              <a:t>Math – 4 credits (to include Algebra I and Geometry)</a:t>
            </a:r>
          </a:p>
          <a:p>
            <a:pPr eaLnBrk="1" hangingPunct="1">
              <a:lnSpc>
                <a:spcPct val="90000"/>
              </a:lnSpc>
              <a:defRPr/>
            </a:pPr>
            <a:r>
              <a:rPr lang="en-US" sz="1800" b="1" dirty="0"/>
              <a:t>Science – 3 credits (to include Biology)</a:t>
            </a:r>
          </a:p>
          <a:p>
            <a:pPr eaLnBrk="1" hangingPunct="1">
              <a:lnSpc>
                <a:spcPct val="90000"/>
              </a:lnSpc>
              <a:defRPr/>
            </a:pPr>
            <a:r>
              <a:rPr lang="en-US" sz="1800" b="1" dirty="0"/>
              <a:t>Social Studies – 3 credits ( World History, US History, Economics and US Government)</a:t>
            </a:r>
          </a:p>
          <a:p>
            <a:pPr eaLnBrk="1" hangingPunct="1">
              <a:lnSpc>
                <a:spcPct val="90000"/>
              </a:lnSpc>
              <a:defRPr/>
            </a:pPr>
            <a:r>
              <a:rPr lang="en-US" sz="1800" b="1" dirty="0"/>
              <a:t>Health Opportunities in Physical Education (HOPE) - 1 credit</a:t>
            </a:r>
          </a:p>
          <a:p>
            <a:pPr eaLnBrk="1" hangingPunct="1">
              <a:lnSpc>
                <a:spcPct val="90000"/>
              </a:lnSpc>
              <a:defRPr/>
            </a:pPr>
            <a:r>
              <a:rPr lang="en-US" sz="1800" b="1" dirty="0"/>
              <a:t>Fine Art or DOE Approved * Practical Art – 1 credit </a:t>
            </a:r>
          </a:p>
          <a:p>
            <a:pPr eaLnBrk="1" hangingPunct="1">
              <a:lnSpc>
                <a:spcPct val="90000"/>
              </a:lnSpc>
              <a:defRPr/>
            </a:pPr>
            <a:r>
              <a:rPr lang="en-US" sz="1800" b="1" dirty="0"/>
              <a:t>Electives – as needed for a total of 24 credits (8  credits)</a:t>
            </a:r>
          </a:p>
          <a:p>
            <a:pPr eaLnBrk="1" hangingPunct="1">
              <a:lnSpc>
                <a:spcPct val="80000"/>
              </a:lnSpc>
              <a:defRPr/>
            </a:pPr>
            <a:r>
              <a:rPr lang="en-US" sz="1800" b="1" dirty="0"/>
              <a:t>Earn a 2.0 </a:t>
            </a:r>
            <a:r>
              <a:rPr lang="en-US" sz="1800" b="1" dirty="0" err="1"/>
              <a:t>unweighted</a:t>
            </a:r>
            <a:r>
              <a:rPr lang="en-US" sz="1800" b="1" dirty="0"/>
              <a:t> GPA</a:t>
            </a:r>
          </a:p>
          <a:p>
            <a:pPr eaLnBrk="1" hangingPunct="1">
              <a:lnSpc>
                <a:spcPct val="80000"/>
              </a:lnSpc>
              <a:defRPr/>
            </a:pPr>
            <a:r>
              <a:rPr lang="en-US" sz="1800" b="1" dirty="0"/>
              <a:t>Pass Grade 10 FAST Test/ELA (or comparative score on SAT or ACT) </a:t>
            </a:r>
          </a:p>
          <a:p>
            <a:pPr eaLnBrk="1" hangingPunct="1">
              <a:lnSpc>
                <a:spcPct val="80000"/>
              </a:lnSpc>
              <a:defRPr/>
            </a:pPr>
            <a:r>
              <a:rPr lang="en-US" sz="1800" b="1" dirty="0"/>
              <a:t>Pass BEST Test-Algebra I EOC or Geometry EOC (or comparative score on SAT or ACT or PSAT) </a:t>
            </a:r>
          </a:p>
          <a:p>
            <a:pPr eaLnBrk="1" hangingPunct="1">
              <a:lnSpc>
                <a:spcPct val="80000"/>
              </a:lnSpc>
              <a:defRPr/>
            </a:pPr>
            <a:r>
              <a:rPr lang="en-US" sz="1800" b="1" dirty="0"/>
              <a:t>All requirements must be met to participate in commencement activities.</a:t>
            </a:r>
          </a:p>
          <a:p>
            <a:pPr eaLnBrk="1" hangingPunct="1">
              <a:buFont typeface="Wingdings" panose="05000000000000000000" pitchFamily="2" charset="2"/>
              <a:buNone/>
              <a:defRPr/>
            </a:pPr>
            <a:r>
              <a:rPr lang="en-US" sz="2000" b="1" dirty="0"/>
              <a:t>		</a:t>
            </a:r>
            <a:r>
              <a:rPr lang="en-US" sz="1400" b="1" u="sng" dirty="0"/>
              <a:t>*DOE Approved Practical Arts credit for graduation</a:t>
            </a:r>
            <a:endParaRPr lang="en-US" sz="1400" b="1" dirty="0"/>
          </a:p>
          <a:p>
            <a:pPr eaLnBrk="1" hangingPunct="1">
              <a:buFont typeface="Wingdings" panose="05000000000000000000" pitchFamily="2" charset="2"/>
              <a:buNone/>
              <a:defRPr/>
            </a:pPr>
            <a:r>
              <a:rPr lang="en-US" sz="1400" b="1" dirty="0"/>
              <a:t>		Web I, II</a:t>
            </a:r>
          </a:p>
          <a:p>
            <a:pPr eaLnBrk="1" hangingPunct="1">
              <a:buFont typeface="Wingdings" panose="05000000000000000000" pitchFamily="2" charset="2"/>
              <a:buNone/>
              <a:defRPr/>
            </a:pPr>
            <a:r>
              <a:rPr lang="en-US" sz="1400" b="1" dirty="0"/>
              <a:t>		TV Productions I, II, III, IV</a:t>
            </a:r>
          </a:p>
          <a:p>
            <a:pPr eaLnBrk="1" hangingPunct="1">
              <a:buFont typeface="Wingdings" panose="05000000000000000000" pitchFamily="2" charset="2"/>
              <a:buNone/>
              <a:defRPr/>
            </a:pPr>
            <a:r>
              <a:rPr lang="en-US" sz="1400" b="1" dirty="0"/>
              <a:t>		Communications Technology I, II, III</a:t>
            </a:r>
          </a:p>
          <a:p>
            <a:pPr eaLnBrk="1" hangingPunct="1">
              <a:buFont typeface="Wingdings" panose="05000000000000000000" pitchFamily="2" charset="2"/>
              <a:buNone/>
              <a:defRPr/>
            </a:pPr>
            <a:r>
              <a:rPr lang="en-US" sz="1400" b="1" dirty="0"/>
              <a:t>		Culinary Arts II,III </a:t>
            </a:r>
          </a:p>
          <a:p>
            <a:pPr eaLnBrk="1" hangingPunct="1">
              <a:buFont typeface="Wingdings" panose="05000000000000000000" pitchFamily="2" charset="2"/>
              <a:buNone/>
              <a:defRPr/>
            </a:pPr>
            <a:r>
              <a:rPr lang="en-US" sz="1400" b="1" dirty="0"/>
              <a:t>		Digital Info Tech</a:t>
            </a:r>
          </a:p>
          <a:p>
            <a:pPr eaLnBrk="1" hangingPunct="1">
              <a:buFont typeface="Wingdings" panose="05000000000000000000" pitchFamily="2" charset="2"/>
              <a:buNone/>
              <a:defRPr/>
            </a:pPr>
            <a:r>
              <a:rPr lang="en-US" sz="1400" b="1" dirty="0"/>
              <a:t>		Digital Design I, II, III, IV</a:t>
            </a:r>
          </a:p>
          <a:p>
            <a:pPr eaLnBrk="1" hangingPunct="1">
              <a:buFont typeface="Wingdings" panose="05000000000000000000" pitchFamily="2" charset="2"/>
              <a:buNone/>
              <a:defRPr/>
            </a:pPr>
            <a:endParaRPr lang="en-US" sz="1800" u="sng" dirty="0"/>
          </a:p>
        </p:txBody>
      </p:sp>
      <p:pic>
        <p:nvPicPr>
          <p:cNvPr id="819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953000"/>
            <a:ext cx="2590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Senior Site on Chiles Web Page</a:t>
            </a:r>
            <a:br>
              <a:rPr lang="en-US" sz="2800" dirty="0"/>
            </a:br>
            <a:r>
              <a:rPr lang="en-US" sz="2800" dirty="0">
                <a:hlinkClick r:id="rId2"/>
              </a:rPr>
              <a:t>https://www.leonschools.net/Domain/4496</a:t>
            </a:r>
            <a:br>
              <a:rPr lang="en-US" sz="2800" dirty="0"/>
            </a:br>
            <a:r>
              <a:rPr lang="en-US" sz="2800" dirty="0"/>
              <a:t>Parents and Students-  Senior Site </a:t>
            </a:r>
          </a:p>
        </p:txBody>
      </p:sp>
      <p:sp>
        <p:nvSpPr>
          <p:cNvPr id="3" name="Content Placeholder 2"/>
          <p:cNvSpPr>
            <a:spLocks noGrp="1"/>
          </p:cNvSpPr>
          <p:nvPr>
            <p:ph idx="1"/>
          </p:nvPr>
        </p:nvSpPr>
        <p:spPr>
          <a:xfrm>
            <a:off x="445477" y="1790700"/>
            <a:ext cx="8229600" cy="4495800"/>
          </a:xfrm>
        </p:spPr>
        <p:txBody>
          <a:bodyPr/>
          <a:lstStyle/>
          <a:p>
            <a:pPr marL="0" marR="0">
              <a:spcBef>
                <a:spcPts val="200"/>
              </a:spcBef>
              <a:spcAft>
                <a:spcPts val="200"/>
              </a:spcAft>
            </a:pPr>
            <a:r>
              <a:rPr lang="en-US" sz="1800" i="1" u="sng" dirty="0">
                <a:effectLst/>
                <a:latin typeface="Century Gothic" panose="020B0502020202020204" pitchFamily="34" charset="0"/>
                <a:ea typeface="Times New Roman" panose="02020603050405020304" pitchFamily="18" charset="0"/>
              </a:rPr>
              <a:t>Communications</a:t>
            </a:r>
            <a:endParaRPr lang="en-US" sz="1800" dirty="0">
              <a:effectLst/>
              <a:latin typeface="Times New Roman" panose="02020603050405020304" pitchFamily="18" charset="0"/>
              <a:ea typeface="Times New Roman" panose="02020603050405020304" pitchFamily="18" charset="0"/>
            </a:endParaRPr>
          </a:p>
          <a:p>
            <a:pPr marL="0" marR="0">
              <a:spcBef>
                <a:spcPts val="200"/>
              </a:spcBef>
              <a:spcAft>
                <a:spcPts val="200"/>
              </a:spcAft>
            </a:pPr>
            <a:r>
              <a:rPr lang="en-US" sz="1800" dirty="0">
                <a:effectLst/>
                <a:latin typeface="Century Gothic" panose="020B0502020202020204" pitchFamily="34" charset="0"/>
                <a:ea typeface="Times New Roman" panose="02020603050405020304" pitchFamily="18" charset="0"/>
              </a:rPr>
              <a:t>We will communicate important Senior Information on the following outlets.  Seniors and their parents should both be on listserv and the Remind app so important senior announcements are not missed.</a:t>
            </a:r>
            <a:endParaRPr lang="en-US" sz="1800" dirty="0">
              <a:effectLst/>
              <a:latin typeface="Times New Roman" panose="02020603050405020304" pitchFamily="18" charset="0"/>
              <a:ea typeface="Times New Roman" panose="02020603050405020304" pitchFamily="18" charset="0"/>
            </a:endParaRPr>
          </a:p>
          <a:p>
            <a:pPr lvl="0">
              <a:spcBef>
                <a:spcPts val="0"/>
              </a:spcBef>
              <a:spcAft>
                <a:spcPts val="0"/>
              </a:spcAft>
              <a:buBlip>
                <a:blip r:embed="rId3"/>
              </a:buBlip>
            </a:pPr>
            <a:r>
              <a:rPr lang="en-US" sz="1800" dirty="0">
                <a:effectLst/>
                <a:latin typeface="Century Gothic" panose="020B0502020202020204" pitchFamily="34" charset="0"/>
                <a:ea typeface="Times New Roman" panose="02020603050405020304" pitchFamily="18" charset="0"/>
              </a:rPr>
              <a:t>Remind App – </a:t>
            </a:r>
            <a:r>
              <a:rPr lang="en-US" sz="1800" b="1" dirty="0">
                <a:effectLst/>
                <a:latin typeface="Century Gothic" panose="020B0502020202020204" pitchFamily="34" charset="0"/>
                <a:ea typeface="Times New Roman" panose="02020603050405020304" pitchFamily="18" charset="0"/>
              </a:rPr>
              <a:t>Please text @chiles25 to 81010 </a:t>
            </a:r>
            <a:r>
              <a:rPr lang="en-US" sz="1800" dirty="0">
                <a:effectLst/>
                <a:latin typeface="Century Gothic" panose="020B0502020202020204" pitchFamily="34" charset="0"/>
                <a:ea typeface="Times New Roman" panose="02020603050405020304" pitchFamily="18" charset="0"/>
              </a:rPr>
              <a:t>to enroll in this text-messaging app.</a:t>
            </a:r>
            <a:endParaRPr lang="en-US" sz="1800" dirty="0">
              <a:effectLst/>
              <a:latin typeface="Times New Roman" panose="02020603050405020304" pitchFamily="18" charset="0"/>
              <a:ea typeface="Times New Roman" panose="02020603050405020304" pitchFamily="18" charset="0"/>
            </a:endParaRPr>
          </a:p>
          <a:p>
            <a:pPr lvl="0">
              <a:spcBef>
                <a:spcPts val="0"/>
              </a:spcBef>
              <a:spcAft>
                <a:spcPts val="0"/>
              </a:spcAft>
              <a:buBlip>
                <a:blip r:embed="rId3"/>
              </a:buBlip>
            </a:pPr>
            <a:r>
              <a:rPr lang="en-US" sz="1800" dirty="0">
                <a:effectLst/>
                <a:latin typeface="Century Gothic" panose="020B0502020202020204" pitchFamily="34" charset="0"/>
                <a:ea typeface="Times New Roman" panose="02020603050405020304" pitchFamily="18" charset="0"/>
              </a:rPr>
              <a:t>Listserv – Sign up on Chiles Website Homepage</a:t>
            </a:r>
            <a:endParaRPr lang="en-US" sz="1800" dirty="0">
              <a:effectLst/>
              <a:latin typeface="Times New Roman" panose="02020603050405020304" pitchFamily="18" charset="0"/>
              <a:ea typeface="Times New Roman" panose="02020603050405020304" pitchFamily="18" charset="0"/>
            </a:endParaRPr>
          </a:p>
          <a:p>
            <a:pPr lvl="0">
              <a:spcBef>
                <a:spcPts val="0"/>
              </a:spcBef>
              <a:spcAft>
                <a:spcPts val="0"/>
              </a:spcAft>
              <a:buBlip>
                <a:blip r:embed="rId3"/>
              </a:buBlip>
            </a:pPr>
            <a:r>
              <a:rPr lang="en-US" sz="1800" dirty="0">
                <a:effectLst/>
                <a:latin typeface="Century Gothic" panose="020B0502020202020204" pitchFamily="34" charset="0"/>
                <a:ea typeface="Times New Roman" panose="02020603050405020304" pitchFamily="18" charset="0"/>
              </a:rPr>
              <a:t>Senior Site  - Chiles Homepage/Parent &amp; Students-link above</a:t>
            </a:r>
            <a:endParaRPr lang="en-US" sz="1800" dirty="0">
              <a:effectLst/>
              <a:latin typeface="Times New Roman" panose="02020603050405020304" pitchFamily="18" charset="0"/>
              <a:ea typeface="Times New Roman" panose="02020603050405020304" pitchFamily="18" charset="0"/>
            </a:endParaRPr>
          </a:p>
          <a:p>
            <a:pPr lvl="0">
              <a:spcBef>
                <a:spcPts val="0"/>
              </a:spcBef>
              <a:spcAft>
                <a:spcPts val="0"/>
              </a:spcAft>
              <a:buBlip>
                <a:blip r:embed="rId3"/>
              </a:buBlip>
            </a:pPr>
            <a:r>
              <a:rPr lang="en-US" sz="1800" dirty="0">
                <a:effectLst/>
                <a:latin typeface="Century Gothic" panose="020B0502020202020204" pitchFamily="34" charset="0"/>
                <a:ea typeface="Times New Roman" panose="02020603050405020304" pitchFamily="18" charset="0"/>
              </a:rPr>
              <a:t>Morning, Lunch, and Afternoon Announcements</a:t>
            </a:r>
            <a:endParaRPr lang="en-US" sz="1800" dirty="0">
              <a:effectLst/>
              <a:latin typeface="Times New Roman" panose="02020603050405020304" pitchFamily="18" charset="0"/>
              <a:ea typeface="Times New Roman" panose="02020603050405020304" pitchFamily="18" charset="0"/>
            </a:endParaRPr>
          </a:p>
          <a:p>
            <a:pPr lvl="0">
              <a:spcBef>
                <a:spcPts val="0"/>
              </a:spcBef>
              <a:spcAft>
                <a:spcPts val="0"/>
              </a:spcAft>
              <a:buBlip>
                <a:blip r:embed="rId3"/>
              </a:buBlip>
            </a:pPr>
            <a:r>
              <a:rPr lang="en-US" sz="1800" dirty="0">
                <a:effectLst/>
                <a:latin typeface="Century Gothic" panose="020B0502020202020204" pitchFamily="34" charset="0"/>
                <a:ea typeface="Times New Roman" panose="02020603050405020304" pitchFamily="18" charset="0"/>
              </a:rPr>
              <a:t>Digital Billboard/Marquee at Front Entrance</a:t>
            </a:r>
            <a:endParaRPr lang="en-US" sz="1800" dirty="0">
              <a:effectLst/>
              <a:latin typeface="Times New Roman" panose="02020603050405020304" pitchFamily="18" charset="0"/>
              <a:ea typeface="Times New Roman" panose="02020603050405020304" pitchFamily="18" charset="0"/>
            </a:endParaRPr>
          </a:p>
          <a:p>
            <a:pPr lvl="0">
              <a:spcBef>
                <a:spcPts val="0"/>
              </a:spcBef>
              <a:spcAft>
                <a:spcPts val="0"/>
              </a:spcAft>
              <a:buBlip>
                <a:blip r:embed="rId3"/>
              </a:buBlip>
            </a:pPr>
            <a:r>
              <a:rPr lang="en-US" sz="1800" dirty="0">
                <a:effectLst/>
                <a:latin typeface="Century Gothic" panose="020B0502020202020204" pitchFamily="34" charset="0"/>
                <a:ea typeface="Times New Roman" panose="02020603050405020304" pitchFamily="18" charset="0"/>
              </a:rPr>
              <a:t>Homeroom/Assemblies</a:t>
            </a:r>
            <a:endParaRPr lang="en-US" sz="1800" dirty="0">
              <a:effectLst/>
              <a:latin typeface="Times New Roman" panose="02020603050405020304" pitchFamily="18" charset="0"/>
              <a:ea typeface="Times New Roman" panose="02020603050405020304" pitchFamily="18" charset="0"/>
            </a:endParaRPr>
          </a:p>
          <a:p>
            <a:pPr lvl="0">
              <a:spcBef>
                <a:spcPts val="0"/>
              </a:spcBef>
              <a:spcAft>
                <a:spcPts val="0"/>
              </a:spcAft>
              <a:buBlip>
                <a:blip r:embed="rId3"/>
              </a:buBlip>
            </a:pPr>
            <a:r>
              <a:rPr lang="en-US" sz="1800" dirty="0">
                <a:effectLst/>
                <a:latin typeface="Century Gothic" panose="020B0502020202020204" pitchFamily="34" charset="0"/>
                <a:ea typeface="Times New Roman" panose="02020603050405020304" pitchFamily="18" charset="0"/>
              </a:rPr>
              <a:t>Social Media</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i="1" dirty="0">
                <a:effectLst/>
                <a:latin typeface="Century Gothic" panose="020B0502020202020204" pitchFamily="34" charset="0"/>
                <a:ea typeface="Times New Roman" panose="02020603050405020304" pitchFamily="18" charset="0"/>
              </a:rPr>
              <a:t> </a:t>
            </a:r>
            <a:r>
              <a:rPr lang="en-US" sz="1800" b="1" i="1" u="sng" dirty="0">
                <a:effectLst/>
                <a:latin typeface="Century Gothic" panose="020B0502020202020204" pitchFamily="34" charset="0"/>
                <a:ea typeface="Times New Roman" panose="02020603050405020304" pitchFamily="18" charset="0"/>
              </a:rPr>
              <a:t>Questions?  Ask a senior Sponsor:</a:t>
            </a:r>
          </a:p>
          <a:p>
            <a:pPr marL="0" indent="0">
              <a:buNone/>
            </a:pPr>
            <a:r>
              <a:rPr lang="en-US" sz="2000" dirty="0">
                <a:effectLst/>
              </a:rPr>
              <a:t>      	Megan Abbott, Rebecca Anderson, Lisa Donaldson, </a:t>
            </a:r>
          </a:p>
          <a:p>
            <a:pPr marL="0" indent="0">
              <a:buNone/>
            </a:pPr>
            <a:r>
              <a:rPr lang="en-US" sz="2000" dirty="0">
                <a:effectLst/>
              </a:rPr>
              <a:t>	Courtney Penton, Edra Taylor, Becky Viosca, </a:t>
            </a:r>
          </a:p>
          <a:p>
            <a:endParaRPr lang="en-US" dirty="0">
              <a:effectLst/>
            </a:endParaRPr>
          </a:p>
          <a:p>
            <a:pPr marL="45720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797" y="4152314"/>
            <a:ext cx="1583703" cy="1105486"/>
          </a:xfrm>
          <a:prstGeom prst="rect">
            <a:avLst/>
          </a:prstGeom>
        </p:spPr>
      </p:pic>
    </p:spTree>
    <p:extLst>
      <p:ext uri="{BB962C8B-B14F-4D97-AF65-F5344CB8AC3E}">
        <p14:creationId xmlns:p14="http://schemas.microsoft.com/office/powerpoint/2010/main" val="3301430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 </a:t>
            </a:r>
            <a:r>
              <a:rPr lang="en-US" sz="3200" dirty="0"/>
              <a:t>Academic History Report</a:t>
            </a:r>
          </a:p>
        </p:txBody>
      </p:sp>
      <p:sp>
        <p:nvSpPr>
          <p:cNvPr id="3" name="Content Placeholder 2"/>
          <p:cNvSpPr>
            <a:spLocks noGrp="1"/>
          </p:cNvSpPr>
          <p:nvPr>
            <p:ph idx="1"/>
          </p:nvPr>
        </p:nvSpPr>
        <p:spPr>
          <a:xfrm>
            <a:off x="457200" y="1219200"/>
            <a:ext cx="8229600" cy="5257800"/>
          </a:xfrm>
        </p:spPr>
        <p:txBody>
          <a:bodyPr/>
          <a:lstStyle/>
          <a:p>
            <a:pPr>
              <a:defRPr/>
            </a:pPr>
            <a:r>
              <a:rPr lang="en-US" sz="2000" dirty="0"/>
              <a:t>Received in homeroom the first day of school</a:t>
            </a:r>
          </a:p>
          <a:p>
            <a:pPr>
              <a:defRPr/>
            </a:pPr>
            <a:r>
              <a:rPr lang="en-US" sz="2000" dirty="0"/>
              <a:t>Details courses taken, semester grades and credits earned</a:t>
            </a:r>
          </a:p>
          <a:p>
            <a:pPr>
              <a:defRPr/>
            </a:pPr>
            <a:r>
              <a:rPr lang="en-US" sz="2000" dirty="0"/>
              <a:t>GPA:   weighted cumulative  (used for ranking) </a:t>
            </a:r>
          </a:p>
          <a:p>
            <a:pPr>
              <a:buFont typeface="Wingdings" panose="05000000000000000000" pitchFamily="2" charset="2"/>
              <a:buNone/>
              <a:defRPr/>
            </a:pPr>
            <a:r>
              <a:rPr lang="en-US" sz="2000" dirty="0"/>
              <a:t>		   unweighted cumulative (used for graduation)</a:t>
            </a:r>
          </a:p>
          <a:p>
            <a:pPr>
              <a:defRPr/>
            </a:pPr>
            <a:r>
              <a:rPr lang="en-US" sz="2000" dirty="0"/>
              <a:t>FAST/ELA and Algebra I /Geometry EOC– Passing date listed</a:t>
            </a:r>
          </a:p>
          <a:p>
            <a:pPr>
              <a:defRPr/>
            </a:pPr>
            <a:r>
              <a:rPr lang="en-US" sz="2000" dirty="0"/>
              <a:t>Highlighted credits- still needed for graduation </a:t>
            </a:r>
          </a:p>
          <a:p>
            <a:pPr>
              <a:defRPr/>
            </a:pPr>
            <a:endParaRPr lang="en-US" sz="2000" dirty="0"/>
          </a:p>
          <a:p>
            <a:pPr>
              <a:defRPr/>
            </a:pPr>
            <a:r>
              <a:rPr lang="en-US" sz="1800" dirty="0"/>
              <a:t>REMEMBER – </a:t>
            </a:r>
            <a:r>
              <a:rPr lang="en-US" sz="1800" u="sng" dirty="0"/>
              <a:t>it is your child's responsibility to ensure they are in the courses needed to meet the state graduation requirements.  Please review your transcript CAREFULLY and make sure all credits are listed.  If not, see your School Counselor</a:t>
            </a:r>
            <a:r>
              <a:rPr lang="en-US" sz="2000" u="sng" dirty="0"/>
              <a:t>.</a:t>
            </a:r>
          </a:p>
          <a:p>
            <a:pPr>
              <a:defRPr/>
            </a:pPr>
            <a:r>
              <a:rPr lang="en-US" sz="2000" u="sng" dirty="0"/>
              <a:t>Ways to recover credit:</a:t>
            </a:r>
          </a:p>
          <a:p>
            <a:pPr lvl="1">
              <a:defRPr/>
            </a:pPr>
            <a:r>
              <a:rPr lang="en-US" sz="2000" u="sng" dirty="0"/>
              <a:t>Chiles PLATO-</a:t>
            </a:r>
            <a:r>
              <a:rPr lang="en-US" sz="2000" dirty="0"/>
              <a:t> 7</a:t>
            </a:r>
            <a:r>
              <a:rPr lang="en-US" sz="2000" baseline="30000" dirty="0"/>
              <a:t>th</a:t>
            </a:r>
            <a:r>
              <a:rPr lang="en-US" sz="2000" dirty="0"/>
              <a:t> period</a:t>
            </a:r>
          </a:p>
          <a:p>
            <a:pPr lvl="1">
              <a:defRPr/>
            </a:pPr>
            <a:r>
              <a:rPr lang="en-US" sz="2000" u="sng" dirty="0"/>
              <a:t>ACE-</a:t>
            </a:r>
            <a:r>
              <a:rPr lang="en-US" sz="2000" dirty="0"/>
              <a:t>  Online PLATO platform</a:t>
            </a:r>
          </a:p>
          <a:p>
            <a:pPr lvl="1">
              <a:defRPr/>
            </a:pPr>
            <a:r>
              <a:rPr lang="en-US" sz="2000" u="sng" dirty="0"/>
              <a:t>LCVS/FLVS-</a:t>
            </a:r>
            <a:r>
              <a:rPr lang="en-US" sz="2000" dirty="0"/>
              <a:t>  Online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sz="3200" b="1" u="sng" dirty="0"/>
              <a:t>Options After High School</a:t>
            </a:r>
          </a:p>
        </p:txBody>
      </p:sp>
      <p:sp>
        <p:nvSpPr>
          <p:cNvPr id="79875" name="Rectangle 3"/>
          <p:cNvSpPr>
            <a:spLocks noGrp="1" noChangeArrowheads="1"/>
          </p:cNvSpPr>
          <p:nvPr>
            <p:ph type="body" idx="1"/>
          </p:nvPr>
        </p:nvSpPr>
        <p:spPr>
          <a:xfrm>
            <a:off x="228600" y="1143000"/>
            <a:ext cx="8763000" cy="5486400"/>
          </a:xfrm>
        </p:spPr>
        <p:txBody>
          <a:bodyPr/>
          <a:lstStyle/>
          <a:p>
            <a:pPr eaLnBrk="1" hangingPunct="1">
              <a:defRPr/>
            </a:pPr>
            <a:r>
              <a:rPr lang="en-US" sz="2800" dirty="0">
                <a:solidFill>
                  <a:srgbClr val="FFFF00"/>
                </a:solidFill>
              </a:rPr>
              <a:t>Work</a:t>
            </a:r>
          </a:p>
          <a:p>
            <a:pPr eaLnBrk="1" hangingPunct="1">
              <a:defRPr/>
            </a:pPr>
            <a:r>
              <a:rPr lang="en-US" sz="2800" dirty="0">
                <a:solidFill>
                  <a:srgbClr val="FFFF00"/>
                </a:solidFill>
              </a:rPr>
              <a:t>Military: </a:t>
            </a:r>
            <a:r>
              <a:rPr kumimoji="1" lang="en-US" sz="2400" dirty="0">
                <a:effectLst/>
              </a:rPr>
              <a:t>Active, Reserves, ROTC, Non-Deployment, Academy (Sign up for the *ASVAB-) </a:t>
            </a:r>
            <a:r>
              <a:rPr kumimoji="1" lang="en-US" sz="1400" dirty="0">
                <a:effectLst/>
              </a:rPr>
              <a:t>Test on October 22 at 8am in room 2123. This test measures a student's strengths and potential of success in military or career training. Please use the link below to sign up. </a:t>
            </a:r>
          </a:p>
          <a:p>
            <a:pPr lvl="1" eaLnBrk="1" hangingPunct="1">
              <a:defRPr/>
            </a:pPr>
            <a:r>
              <a:rPr kumimoji="1" lang="en-US" sz="1400" dirty="0">
                <a:effectLst/>
                <a:hlinkClick r:id="rId2"/>
              </a:rPr>
              <a:t>https://www.signupgenius.com/go/10C0F44A4A82BAAF9C52-51499371-asvab</a:t>
            </a:r>
            <a:r>
              <a:rPr kumimoji="1" lang="en-US" sz="1400" dirty="0">
                <a:effectLst/>
              </a:rPr>
              <a:t>  </a:t>
            </a:r>
          </a:p>
          <a:p>
            <a:pPr eaLnBrk="1" hangingPunct="1">
              <a:defRPr/>
            </a:pPr>
            <a:r>
              <a:rPr lang="en-US" sz="2800" dirty="0">
                <a:solidFill>
                  <a:srgbClr val="FFFF00"/>
                </a:solidFill>
              </a:rPr>
              <a:t>Vocational School</a:t>
            </a:r>
          </a:p>
          <a:p>
            <a:pPr lvl="1" eaLnBrk="1" hangingPunct="1">
              <a:defRPr/>
            </a:pPr>
            <a:r>
              <a:rPr lang="en-US" sz="2400" dirty="0"/>
              <a:t>Lively – Tallahassee – </a:t>
            </a:r>
            <a:r>
              <a:rPr lang="en-US" sz="2400" dirty="0">
                <a:hlinkClick r:id="rId3"/>
              </a:rPr>
              <a:t>www.livelytech.com</a:t>
            </a:r>
            <a:r>
              <a:rPr lang="en-US" sz="2400" dirty="0"/>
              <a:t> </a:t>
            </a:r>
          </a:p>
          <a:p>
            <a:pPr lvl="1" eaLnBrk="1" hangingPunct="1">
              <a:defRPr/>
            </a:pPr>
            <a:r>
              <a:rPr lang="en-US" sz="2400" dirty="0"/>
              <a:t>South West Georgia Tech - Thomasville</a:t>
            </a:r>
          </a:p>
          <a:p>
            <a:pPr eaLnBrk="1" hangingPunct="1">
              <a:defRPr/>
            </a:pPr>
            <a:r>
              <a:rPr lang="en-US" sz="2800" dirty="0">
                <a:solidFill>
                  <a:srgbClr val="FFFF00"/>
                </a:solidFill>
              </a:rPr>
              <a:t>2 year Community College</a:t>
            </a:r>
          </a:p>
          <a:p>
            <a:pPr lvl="1" eaLnBrk="1" hangingPunct="1">
              <a:defRPr/>
            </a:pPr>
            <a:r>
              <a:rPr lang="en-US" sz="2400" dirty="0"/>
              <a:t>A.A. degree transfers to university</a:t>
            </a:r>
          </a:p>
          <a:p>
            <a:pPr lvl="1" eaLnBrk="1" hangingPunct="1">
              <a:defRPr/>
            </a:pPr>
            <a:r>
              <a:rPr lang="en-US" sz="2400" dirty="0"/>
              <a:t>A.S. degree go right into the work world.</a:t>
            </a:r>
          </a:p>
          <a:p>
            <a:pPr eaLnBrk="1" hangingPunct="1">
              <a:defRPr/>
            </a:pPr>
            <a:r>
              <a:rPr lang="en-US" sz="2800" dirty="0">
                <a:solidFill>
                  <a:srgbClr val="FFFF00"/>
                </a:solidFill>
              </a:rPr>
              <a:t>4 year College/University</a:t>
            </a:r>
          </a:p>
          <a:p>
            <a:pPr eaLnBrk="1" hangingPunct="1">
              <a:defRPr/>
            </a:pPr>
            <a:endParaRPr lang="en-US" dirty="0"/>
          </a:p>
        </p:txBody>
      </p:sp>
    </p:spTree>
  </p:cSld>
  <p:clrMapOvr>
    <a:masterClrMapping/>
  </p:clrMapOvr>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2C069B9803DB4A829C2E4690C0F64F" ma:contentTypeVersion="19" ma:contentTypeDescription="Create a new document." ma:contentTypeScope="" ma:versionID="de315d05341644d02facc6e4b8774374">
  <xsd:schema xmlns:xsd="http://www.w3.org/2001/XMLSchema" xmlns:xs="http://www.w3.org/2001/XMLSchema" xmlns:p="http://schemas.microsoft.com/office/2006/metadata/properties" xmlns:ns1="http://schemas.microsoft.com/sharepoint/v3" xmlns:ns3="25659902-91fd-486c-ad79-ebbf6460ddac" xmlns:ns4="eebb858f-fbaf-4f5d-bd0e-a6e29e10ebdb" targetNamespace="http://schemas.microsoft.com/office/2006/metadata/properties" ma:root="true" ma:fieldsID="41ba08eaeae787252f8d717700e49c09" ns1:_="" ns3:_="" ns4:_="">
    <xsd:import namespace="http://schemas.microsoft.com/sharepoint/v3"/>
    <xsd:import namespace="25659902-91fd-486c-ad79-ebbf6460ddac"/>
    <xsd:import namespace="eebb858f-fbaf-4f5d-bd0e-a6e29e10ebd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1:_ip_UnifiedCompliancePolicyProperties" minOccurs="0"/>
                <xsd:element ref="ns1:_ip_UnifiedCompliancePolicyUIActio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ServiceSearchPropertie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659902-91fd-486c-ad79-ebbf6460dda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bb858f-fbaf-4f5d-bd0e-a6e29e10ebd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eebb858f-fbaf-4f5d-bd0e-a6e29e10ebdb" xsi:nil="true"/>
  </documentManagement>
</p:properties>
</file>

<file path=customXml/itemProps1.xml><?xml version="1.0" encoding="utf-8"?>
<ds:datastoreItem xmlns:ds="http://schemas.openxmlformats.org/officeDocument/2006/customXml" ds:itemID="{9DAE5F01-3A7D-4B41-85D7-14FB07E0F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5659902-91fd-486c-ad79-ebbf6460ddac"/>
    <ds:schemaRef ds:uri="eebb858f-fbaf-4f5d-bd0e-a6e29e10eb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BE6F90-D21F-466F-A687-2649E8EB7ED0}">
  <ds:schemaRefs>
    <ds:schemaRef ds:uri="http://schemas.microsoft.com/sharepoint/v3/contenttype/forms"/>
  </ds:schemaRefs>
</ds:datastoreItem>
</file>

<file path=customXml/itemProps3.xml><?xml version="1.0" encoding="utf-8"?>
<ds:datastoreItem xmlns:ds="http://schemas.openxmlformats.org/officeDocument/2006/customXml" ds:itemID="{E0A2A536-7997-49B1-A13C-EA58623FCBA6}">
  <ds:schemaRefs>
    <ds:schemaRef ds:uri="http://schemas.microsoft.com/sharepoint/v3"/>
    <ds:schemaRef ds:uri="http://purl.org/dc/dcmitype/"/>
    <ds:schemaRef ds:uri="http://www.w3.org/XML/1998/namespac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eebb858f-fbaf-4f5d-bd0e-a6e29e10ebdb"/>
    <ds:schemaRef ds:uri="25659902-91fd-486c-ad79-ebbf6460ddac"/>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12488</TotalTime>
  <Words>4811</Words>
  <Application>Microsoft Office PowerPoint</Application>
  <PresentationFormat>On-screen Show (4:3)</PresentationFormat>
  <Paragraphs>550</Paragraphs>
  <Slides>40</Slides>
  <Notes>2</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6" baseType="lpstr">
      <vt:lpstr>Arial</vt:lpstr>
      <vt:lpstr>Arial Narrow</vt:lpstr>
      <vt:lpstr>AvantGarde</vt:lpstr>
      <vt:lpstr>Baskerville Old Face</vt:lpstr>
      <vt:lpstr>Berlin Sans FB Demi</vt:lpstr>
      <vt:lpstr>Bodoni MT Black</vt:lpstr>
      <vt:lpstr>Calibri</vt:lpstr>
      <vt:lpstr>Century Gothic</vt:lpstr>
      <vt:lpstr>Helvetica Neue</vt:lpstr>
      <vt:lpstr>Modern No. 20</vt:lpstr>
      <vt:lpstr>Segoe UI Black</vt:lpstr>
      <vt:lpstr>Tahoma</vt:lpstr>
      <vt:lpstr>Times New Roman</vt:lpstr>
      <vt:lpstr>Wingdings</vt:lpstr>
      <vt:lpstr>Slit</vt:lpstr>
      <vt:lpstr>Clip</vt:lpstr>
      <vt:lpstr>Senior Parent Night</vt:lpstr>
      <vt:lpstr>Guidance Department </vt:lpstr>
      <vt:lpstr>PowerPoint Presentation</vt:lpstr>
      <vt:lpstr> Generation Z for “Zoomers” </vt:lpstr>
      <vt:lpstr>Advice To Senior Parents</vt:lpstr>
      <vt:lpstr>Graduation Requirements</vt:lpstr>
      <vt:lpstr>Senior Site on Chiles Web Page https://www.leonschools.net/Domain/4496 Parents and Students-  Senior Site </vt:lpstr>
      <vt:lpstr> Academic History Report</vt:lpstr>
      <vt:lpstr>Options After High School</vt:lpstr>
      <vt:lpstr>Exploring XELLO</vt:lpstr>
      <vt:lpstr>Career/Job Resources www.careersourceflorida.com  Job training and connecting employers with qualified, skilled Floridians! </vt:lpstr>
      <vt:lpstr>Great college/career search websites </vt:lpstr>
      <vt:lpstr>PowerPoint Presentation</vt:lpstr>
      <vt:lpstr>PowerPoint Presentation</vt:lpstr>
      <vt:lpstr>Military </vt:lpstr>
      <vt:lpstr>PowerPoint Presentation</vt:lpstr>
      <vt:lpstr>Tallahassee State (formerly) Community College</vt:lpstr>
      <vt:lpstr>State of Florida University System </vt:lpstr>
      <vt:lpstr>State University System of Florida</vt:lpstr>
      <vt:lpstr>PowerPoint Presentation</vt:lpstr>
      <vt:lpstr>PowerPoint Presentation</vt:lpstr>
      <vt:lpstr>  College Admissions : What are they looking for? </vt:lpstr>
      <vt:lpstr>What should your child be doing right now?</vt:lpstr>
      <vt:lpstr>What should your child be doing right now? (continued)</vt:lpstr>
      <vt:lpstr>Follow Through and Follow Up</vt:lpstr>
      <vt:lpstr>After applying</vt:lpstr>
      <vt:lpstr>PowerPoint Presentation</vt:lpstr>
      <vt:lpstr>Financial Aid Night  COMING SOON to  Chiles High School Auditorium</vt:lpstr>
      <vt:lpstr>Bright Futures Scholarships </vt:lpstr>
      <vt:lpstr>PowerPoint Presentation</vt:lpstr>
      <vt:lpstr>B.F. Application Information</vt:lpstr>
      <vt:lpstr>Scholarships</vt:lpstr>
      <vt:lpstr>ACT www.act.org Chiles school code- 101654  </vt:lpstr>
      <vt:lpstr>SAT www.collegeboard.org Chiles school code- 101654 Free practice with Khan Academy at www.satpractice.org   </vt:lpstr>
      <vt:lpstr>CLT www.cltexam.com    </vt:lpstr>
      <vt:lpstr>Florida State University</vt:lpstr>
      <vt:lpstr>University of Florida </vt:lpstr>
      <vt:lpstr>FAMU</vt:lpstr>
      <vt:lpstr>University of Central Florida </vt:lpstr>
      <vt:lpstr>Helpful Websites</vt:lpstr>
    </vt:vector>
  </TitlesOfParts>
  <Company>Chiles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Requirements</dc:title>
  <dc:creator>MWebb</dc:creator>
  <cp:lastModifiedBy>Mathis, Alice</cp:lastModifiedBy>
  <cp:revision>794</cp:revision>
  <cp:lastPrinted>2024-10-02T18:51:24Z</cp:lastPrinted>
  <dcterms:created xsi:type="dcterms:W3CDTF">1999-10-01T18:05:48Z</dcterms:created>
  <dcterms:modified xsi:type="dcterms:W3CDTF">2024-10-02T18:51:40Z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0x010100CC2C069B9803DB4A829C2E4690C0F64F</vt:lpwstr>
  </property>
</Properties>
</file>