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1" r:id="rId2"/>
    <p:sldId id="514" r:id="rId3"/>
    <p:sldId id="515" r:id="rId4"/>
    <p:sldId id="516" r:id="rId5"/>
    <p:sldId id="517" r:id="rId6"/>
    <p:sldId id="519" r:id="rId7"/>
    <p:sldId id="562" r:id="rId8"/>
    <p:sldId id="520" r:id="rId9"/>
    <p:sldId id="521" r:id="rId10"/>
    <p:sldId id="563" r:id="rId11"/>
    <p:sldId id="564" r:id="rId12"/>
    <p:sldId id="565" r:id="rId13"/>
    <p:sldId id="566" r:id="rId14"/>
    <p:sldId id="567" r:id="rId15"/>
    <p:sldId id="568" r:id="rId16"/>
    <p:sldId id="569" r:id="rId17"/>
    <p:sldId id="570" r:id="rId18"/>
    <p:sldId id="571" r:id="rId19"/>
    <p:sldId id="572" r:id="rId20"/>
    <p:sldId id="573" r:id="rId21"/>
    <p:sldId id="574" r:id="rId22"/>
    <p:sldId id="575" r:id="rId23"/>
    <p:sldId id="576" r:id="rId24"/>
    <p:sldId id="577" r:id="rId25"/>
    <p:sldId id="578" r:id="rId26"/>
    <p:sldId id="579" r:id="rId27"/>
    <p:sldId id="580" r:id="rId28"/>
    <p:sldId id="581" r:id="rId29"/>
    <p:sldId id="582" r:id="rId30"/>
    <p:sldId id="583" r:id="rId31"/>
    <p:sldId id="584" r:id="rId32"/>
    <p:sldId id="585" r:id="rId33"/>
    <p:sldId id="586" r:id="rId3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rgbClr val="FF0000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rgbClr val="FF0000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rgbClr val="FF0000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rgbClr val="FF0000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rgbClr val="FF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FF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FF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FF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FF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009900"/>
    <a:srgbClr val="FF0000"/>
    <a:srgbClr val="0066FF"/>
    <a:srgbClr val="006666"/>
    <a:srgbClr val="00FFCC"/>
    <a:srgbClr val="33CCC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01" autoAdjust="0"/>
    <p:restoredTop sz="94671" autoAdjust="0"/>
  </p:normalViewPr>
  <p:slideViewPr>
    <p:cSldViewPr snapToGrid="0">
      <p:cViewPr varScale="1">
        <p:scale>
          <a:sx n="55" d="100"/>
          <a:sy n="55" d="100"/>
        </p:scale>
        <p:origin x="137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8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B613C-1210-461B-8B29-ABB0B876E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FCD04-9F91-4724-8F69-E9A77FB4C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5EB80-FAFA-45D5-A783-5317F104A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4DBE2-1432-472A-9DC9-1157BCFD21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046D9-2B00-436A-A5C5-5B56B8E654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CD298-B9B0-440C-AC32-F98BA41B5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F1103-2655-4CDD-AFBB-27EB948FA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11776-E51D-407B-801A-774DFB09D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BEE53-62C4-44B4-910E-C601FB258D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A891D-C0C1-4488-8C2C-C0FE602FD4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C3DFF-4FF3-4257-B49D-60A09E955C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F8B5F82-D60F-4AB3-B75C-7E5DD3025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0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37.wmf"/><Relationship Id="rId4" Type="http://schemas.openxmlformats.org/officeDocument/2006/relationships/image" Target="../media/image33.wmf"/><Relationship Id="rId9" Type="http://schemas.openxmlformats.org/officeDocument/2006/relationships/image" Target="../media/image36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38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8.bin"/><Relationship Id="rId7" Type="http://schemas.openxmlformats.org/officeDocument/2006/relationships/image" Target="../media/image4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39.wmf"/><Relationship Id="rId9" Type="http://schemas.openxmlformats.org/officeDocument/2006/relationships/image" Target="../media/image4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hyperlink" Target="http://www.raceshopper.com/images/sp_rotor_plated_bg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jpeg"/><Relationship Id="rId5" Type="http://schemas.openxmlformats.org/officeDocument/2006/relationships/image" Target="../media/image47.jpeg"/><Relationship Id="rId4" Type="http://schemas.openxmlformats.org/officeDocument/2006/relationships/image" Target="../media/image4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3" descr="Duracell_Batteries_s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8" y="100013"/>
            <a:ext cx="2479675" cy="247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59" descr="hangtian$12221616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1138" y="376238"/>
            <a:ext cx="29813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7"/>
          <p:cNvSpPr>
            <a:spLocks noChangeArrowheads="1"/>
          </p:cNvSpPr>
          <p:nvPr/>
        </p:nvSpPr>
        <p:spPr bwMode="auto">
          <a:xfrm>
            <a:off x="2609850" y="3148013"/>
            <a:ext cx="3892550" cy="641350"/>
          </a:xfrm>
          <a:prstGeom prst="rect">
            <a:avLst/>
          </a:prstGeom>
          <a:noFill/>
          <a:ln w="25400" algn="ctr">
            <a:noFill/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r>
              <a:rPr lang="en-US" sz="3600" b="1"/>
              <a:t>Electrochemistry</a:t>
            </a:r>
          </a:p>
        </p:txBody>
      </p:sp>
      <p:pic>
        <p:nvPicPr>
          <p:cNvPr id="9221" name="Picture 54" descr="Electroplating-Iron-Padlock-Chrome-Nickle-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4184650"/>
            <a:ext cx="2579687" cy="230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55"/>
          <p:cNvSpPr>
            <a:spLocks noChangeArrowheads="1"/>
          </p:cNvSpPr>
          <p:nvPr/>
        </p:nvSpPr>
        <p:spPr bwMode="auto">
          <a:xfrm>
            <a:off x="2965450" y="2443163"/>
            <a:ext cx="3181350" cy="641350"/>
          </a:xfrm>
          <a:prstGeom prst="rect">
            <a:avLst/>
          </a:prstGeom>
          <a:noFill/>
          <a:ln w="25400" algn="ctr">
            <a:noFill/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r>
              <a:rPr lang="en-US" sz="3600" b="1"/>
              <a:t>AP Chemistry</a:t>
            </a:r>
          </a:p>
        </p:txBody>
      </p:sp>
      <p:pic>
        <p:nvPicPr>
          <p:cNvPr id="9223" name="Picture 57" descr="bright, satin, and brushed chrome finish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53163" y="4168775"/>
            <a:ext cx="2452687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61" descr="lemon_nail_penny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02363" y="371475"/>
            <a:ext cx="2647950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65" descr="33_22_61---Rust_we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11563" y="4149725"/>
            <a:ext cx="2076450" cy="234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41275" y="2830513"/>
            <a:ext cx="1465263" cy="1927225"/>
            <a:chOff x="40577" y="2829833"/>
            <a:chExt cx="1465207" cy="1927226"/>
          </a:xfrm>
        </p:grpSpPr>
        <p:pic>
          <p:nvPicPr>
            <p:cNvPr id="18454" name="Picture 4" descr="http://4.bp.blogspot.com/_YGLQQZTHoU0/SX3FtBK89iI/AAAAAAAAHIM/FP2XmS2dbis/s400/chinese-ox.png"/>
            <p:cNvPicPr>
              <a:picLocks noChangeAspect="1" noChangeArrowheads="1"/>
            </p:cNvPicPr>
            <p:nvPr/>
          </p:nvPicPr>
          <p:blipFill>
            <a:blip r:embed="rId2" cstate="print"/>
            <a:srcRect l="14502" t="29584"/>
            <a:stretch>
              <a:fillRect/>
            </a:stretch>
          </p:blipFill>
          <p:spPr bwMode="auto">
            <a:xfrm>
              <a:off x="40577" y="2829833"/>
              <a:ext cx="1272652" cy="1927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55" name="Rectangle 18"/>
            <p:cNvSpPr>
              <a:spLocks noChangeArrowheads="1"/>
            </p:cNvSpPr>
            <p:nvPr/>
          </p:nvSpPr>
          <p:spPr bwMode="auto">
            <a:xfrm rot="-2863167">
              <a:off x="535006" y="3748165"/>
              <a:ext cx="147989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Arial Narrow" pitchFamily="34" charset="0"/>
                </a:rPr>
                <a:t>anorexic ox</a:t>
              </a:r>
            </a:p>
          </p:txBody>
        </p:sp>
      </p:grpSp>
      <p:sp>
        <p:nvSpPr>
          <p:cNvPr id="290820" name="Rectangle 4"/>
          <p:cNvSpPr>
            <a:spLocks noChangeArrowheads="1"/>
          </p:cNvSpPr>
          <p:nvPr/>
        </p:nvSpPr>
        <p:spPr bwMode="auto">
          <a:xfrm>
            <a:off x="484188" y="5226050"/>
            <a:ext cx="3908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-- oxidation occurs here</a:t>
            </a: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1497013" y="280988"/>
            <a:ext cx="45751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1"/>
              <a:t>Voltaic (or Galvanic) Cells</a:t>
            </a:r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441325" y="906463"/>
            <a:ext cx="6416675" cy="13731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In a </a:t>
            </a:r>
            <a:r>
              <a:rPr lang="en-US" u="sng"/>
              <a:t>voltaic</a:t>
            </a:r>
            <a:r>
              <a:rPr lang="en-US"/>
              <a:t> (or </a:t>
            </a:r>
            <a:r>
              <a:rPr lang="en-US" u="sng"/>
              <a:t>galvanic</a:t>
            </a:r>
            <a:r>
              <a:rPr lang="en-US"/>
              <a:t>) </a:t>
            </a:r>
            <a:r>
              <a:rPr lang="en-US" u="sng"/>
              <a:t>cell</a:t>
            </a:r>
            <a:r>
              <a:rPr lang="en-US"/>
              <a:t>, e</a:t>
            </a:r>
            <a:r>
              <a:rPr lang="en-US" baseline="30000"/>
              <a:t>–</a:t>
            </a:r>
            <a:r>
              <a:rPr lang="en-US"/>
              <a:t> transfer</a:t>
            </a:r>
          </a:p>
          <a:p>
            <a:pPr algn="l"/>
            <a:r>
              <a:rPr lang="en-US"/>
              <a:t>occurs via an external pathway that</a:t>
            </a:r>
          </a:p>
          <a:p>
            <a:pPr algn="l"/>
            <a:r>
              <a:rPr lang="en-US"/>
              <a:t>links the reactants.</a:t>
            </a:r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1639888" y="2300288"/>
            <a:ext cx="9747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e.g., </a:t>
            </a:r>
          </a:p>
        </p:txBody>
      </p:sp>
      <p:sp>
        <p:nvSpPr>
          <p:cNvPr id="290828" name="Rectangle 12"/>
          <p:cNvSpPr>
            <a:spLocks noChangeArrowheads="1"/>
          </p:cNvSpPr>
          <p:nvPr/>
        </p:nvSpPr>
        <p:spPr bwMode="auto">
          <a:xfrm>
            <a:off x="1587500" y="2897188"/>
            <a:ext cx="6049963" cy="9556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u="sng"/>
              <a:t>electrodes</a:t>
            </a:r>
            <a:r>
              <a:rPr lang="en-US"/>
              <a:t>: the two solid metals in a </a:t>
            </a:r>
          </a:p>
          <a:p>
            <a:pPr algn="l"/>
            <a:r>
              <a:rPr lang="en-US"/>
              <a:t>		voltaic/galvanic cell </a:t>
            </a:r>
          </a:p>
        </p:txBody>
      </p:sp>
      <p:sp>
        <p:nvSpPr>
          <p:cNvPr id="290831" name="Rectangle 15"/>
          <p:cNvSpPr>
            <a:spLocks noChangeArrowheads="1"/>
          </p:cNvSpPr>
          <p:nvPr/>
        </p:nvSpPr>
        <p:spPr bwMode="auto">
          <a:xfrm>
            <a:off x="484188" y="5794375"/>
            <a:ext cx="34274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-- written </a:t>
            </a:r>
            <a:r>
              <a:rPr lang="en-US" baseline="30000">
                <a:solidFill>
                  <a:schemeClr val="tx1"/>
                </a:solidFill>
              </a:rPr>
              <a:t>w</a:t>
            </a:r>
            <a:r>
              <a:rPr lang="en-US">
                <a:solidFill>
                  <a:schemeClr val="tx1"/>
                </a:solidFill>
              </a:rPr>
              <a:t>/a (–) sign</a:t>
            </a:r>
          </a:p>
        </p:txBody>
      </p:sp>
      <p:sp>
        <p:nvSpPr>
          <p:cNvPr id="290832" name="Rectangle 16"/>
          <p:cNvSpPr>
            <a:spLocks noChangeArrowheads="1"/>
          </p:cNvSpPr>
          <p:nvPr/>
        </p:nvSpPr>
        <p:spPr bwMode="auto">
          <a:xfrm>
            <a:off x="4735513" y="5226050"/>
            <a:ext cx="39481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-- reduction occurs here</a:t>
            </a:r>
          </a:p>
        </p:txBody>
      </p:sp>
      <p:sp>
        <p:nvSpPr>
          <p:cNvPr id="290833" name="Rectangle 17"/>
          <p:cNvSpPr>
            <a:spLocks noChangeArrowheads="1"/>
          </p:cNvSpPr>
          <p:nvPr/>
        </p:nvSpPr>
        <p:spPr bwMode="auto">
          <a:xfrm>
            <a:off x="4735513" y="5794375"/>
            <a:ext cx="34369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-- written </a:t>
            </a:r>
            <a:r>
              <a:rPr lang="en-US" baseline="30000">
                <a:solidFill>
                  <a:schemeClr val="tx1"/>
                </a:solidFill>
              </a:rPr>
              <a:t>w</a:t>
            </a:r>
            <a:r>
              <a:rPr lang="en-US">
                <a:solidFill>
                  <a:schemeClr val="tx1"/>
                </a:solidFill>
              </a:rPr>
              <a:t>/a (+) sign</a:t>
            </a:r>
          </a:p>
        </p:txBody>
      </p:sp>
      <p:sp>
        <p:nvSpPr>
          <p:cNvPr id="290834" name="Rectangle 18"/>
          <p:cNvSpPr>
            <a:spLocks noChangeArrowheads="1"/>
          </p:cNvSpPr>
          <p:nvPr/>
        </p:nvSpPr>
        <p:spPr bwMode="auto">
          <a:xfrm>
            <a:off x="2484438" y="2292350"/>
            <a:ext cx="1570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a battery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39750" y="3440113"/>
            <a:ext cx="1695450" cy="1539875"/>
            <a:chOff x="340" y="2167"/>
            <a:chExt cx="1068" cy="970"/>
          </a:xfrm>
        </p:grpSpPr>
        <p:sp>
          <p:nvSpPr>
            <p:cNvPr id="18452" name="Rectangle 13"/>
            <p:cNvSpPr>
              <a:spLocks noChangeArrowheads="1"/>
            </p:cNvSpPr>
            <p:nvPr/>
          </p:nvSpPr>
          <p:spPr bwMode="auto">
            <a:xfrm>
              <a:off x="340" y="2810"/>
              <a:ext cx="803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u="sng"/>
                <a:t>anode</a:t>
              </a:r>
              <a:r>
                <a:rPr lang="en-US"/>
                <a:t> </a:t>
              </a:r>
            </a:p>
          </p:txBody>
        </p:sp>
        <p:sp>
          <p:nvSpPr>
            <p:cNvPr id="18453" name="Line 19"/>
            <p:cNvSpPr>
              <a:spLocks noChangeShapeType="1"/>
            </p:cNvSpPr>
            <p:nvPr/>
          </p:nvSpPr>
          <p:spPr bwMode="auto">
            <a:xfrm flipH="1">
              <a:off x="823" y="2167"/>
              <a:ext cx="585" cy="67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2786063" y="3440113"/>
            <a:ext cx="3498850" cy="1539875"/>
            <a:chOff x="1755" y="2167"/>
            <a:chExt cx="2204" cy="970"/>
          </a:xfrm>
        </p:grpSpPr>
        <p:sp>
          <p:nvSpPr>
            <p:cNvPr id="18450" name="Rectangle 14"/>
            <p:cNvSpPr>
              <a:spLocks noChangeArrowheads="1"/>
            </p:cNvSpPr>
            <p:nvPr/>
          </p:nvSpPr>
          <p:spPr bwMode="auto">
            <a:xfrm>
              <a:off x="2982" y="2810"/>
              <a:ext cx="977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u="sng"/>
                <a:t>cathode</a:t>
              </a:r>
              <a:r>
                <a:rPr lang="en-US"/>
                <a:t> </a:t>
              </a:r>
            </a:p>
          </p:txBody>
        </p:sp>
        <p:sp>
          <p:nvSpPr>
            <p:cNvPr id="18451" name="Line 20"/>
            <p:cNvSpPr>
              <a:spLocks noChangeShapeType="1"/>
            </p:cNvSpPr>
            <p:nvPr/>
          </p:nvSpPr>
          <p:spPr bwMode="auto">
            <a:xfrm>
              <a:off x="1755" y="2167"/>
              <a:ext cx="1253" cy="75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290838" name="Picture 22" descr="energizer"/>
          <p:cNvPicPr>
            <a:picLocks noChangeAspect="1" noChangeArrowheads="1"/>
          </p:cNvPicPr>
          <p:nvPr/>
        </p:nvPicPr>
        <p:blipFill>
          <a:blip r:embed="rId3" cstate="print"/>
          <a:srcRect l="12000" r="14626"/>
          <a:stretch>
            <a:fillRect/>
          </a:stretch>
        </p:blipFill>
        <p:spPr bwMode="auto">
          <a:xfrm>
            <a:off x="6988175" y="150813"/>
            <a:ext cx="1981200" cy="269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6213475" y="3590925"/>
            <a:ext cx="2736850" cy="1617663"/>
            <a:chOff x="6177674" y="3567091"/>
            <a:chExt cx="2737726" cy="1618420"/>
          </a:xfrm>
        </p:grpSpPr>
        <p:pic>
          <p:nvPicPr>
            <p:cNvPr id="18448" name="Picture 2" descr="http://artfiles.art.com/5/p/LRG/9/953/DW8K000Z/andy-warhol-red-cat-from-twenty-five-cats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105650" y="3567091"/>
              <a:ext cx="1809750" cy="1609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49" name="Rectangle 18"/>
            <p:cNvSpPr>
              <a:spLocks noChangeArrowheads="1"/>
            </p:cNvSpPr>
            <p:nvPr/>
          </p:nvSpPr>
          <p:spPr bwMode="auto">
            <a:xfrm>
              <a:off x="6177674" y="3800516"/>
              <a:ext cx="934871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  <a:latin typeface="Copperplate Gothic Bold" pitchFamily="34" charset="0"/>
                </a:rPr>
                <a:t>fat,</a:t>
              </a:r>
            </a:p>
            <a:p>
              <a:pPr algn="l"/>
              <a:r>
                <a:rPr lang="en-US">
                  <a:solidFill>
                    <a:schemeClr val="tx1"/>
                  </a:solidFill>
                  <a:latin typeface="Copperplate Gothic Bold" pitchFamily="34" charset="0"/>
                </a:rPr>
                <a:t>red</a:t>
              </a:r>
            </a:p>
            <a:p>
              <a:pPr algn="l"/>
              <a:r>
                <a:rPr lang="en-US">
                  <a:solidFill>
                    <a:schemeClr val="tx1"/>
                  </a:solidFill>
                  <a:latin typeface="Copperplate Gothic Bold" pitchFamily="34" charset="0"/>
                </a:rPr>
                <a:t>cat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2316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908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908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08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90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0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90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0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90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08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08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0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0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0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0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90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290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90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90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0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0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290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90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90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90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90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 tmFilter="0,0; .5, 1; 1, 1"/>
                                        <p:tgtEl>
                                          <p:spTgt spid="290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90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90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90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0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 tmFilter="0,0; .5, 1; 1, 1"/>
                                        <p:tgtEl>
                                          <p:spTgt spid="290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20" grpId="0"/>
      <p:bldP spid="290828" grpId="0"/>
      <p:bldP spid="290831" grpId="0"/>
      <p:bldP spid="290832" grpId="0"/>
      <p:bldP spid="290833" grpId="0"/>
      <p:bldP spid="2908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681038" y="93663"/>
            <a:ext cx="7500937" cy="8223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400"/>
              <a:t>Consider a solution of Zn(NO</a:t>
            </a:r>
            <a:r>
              <a:rPr lang="en-US" sz="2400" baseline="-25000"/>
              <a:t>3</a:t>
            </a:r>
            <a:r>
              <a:rPr lang="en-US" sz="2400"/>
              <a:t>)</a:t>
            </a:r>
            <a:r>
              <a:rPr lang="en-US" sz="2400" baseline="-25000"/>
              <a:t>2</a:t>
            </a:r>
            <a:r>
              <a:rPr lang="en-US" sz="2400"/>
              <a:t>(aq) and Cu(NO</a:t>
            </a:r>
            <a:r>
              <a:rPr lang="en-US" sz="2400" baseline="-25000"/>
              <a:t>3</a:t>
            </a:r>
            <a:r>
              <a:rPr lang="en-US" sz="2400"/>
              <a:t>)</a:t>
            </a:r>
            <a:r>
              <a:rPr lang="en-US" sz="2400" baseline="-25000"/>
              <a:t>2</a:t>
            </a:r>
            <a:r>
              <a:rPr lang="en-US" sz="2400"/>
              <a:t>(aq)</a:t>
            </a:r>
          </a:p>
          <a:p>
            <a:pPr algn="l"/>
            <a:r>
              <a:rPr lang="en-US" sz="2400"/>
              <a:t>with electrodes as shown…</a:t>
            </a:r>
          </a:p>
        </p:txBody>
      </p:sp>
      <p:sp>
        <p:nvSpPr>
          <p:cNvPr id="19459" name="Rectangle 7"/>
          <p:cNvSpPr>
            <a:spLocks noChangeArrowheads="1"/>
          </p:cNvSpPr>
          <p:nvPr/>
        </p:nvSpPr>
        <p:spPr bwMode="auto">
          <a:xfrm>
            <a:off x="1744663" y="2103438"/>
            <a:ext cx="307975" cy="2459037"/>
          </a:xfrm>
          <a:prstGeom prst="rect">
            <a:avLst/>
          </a:prstGeom>
          <a:solidFill>
            <a:srgbClr val="C0C0C0"/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0" name="Line 8"/>
          <p:cNvSpPr>
            <a:spLocks noChangeShapeType="1"/>
          </p:cNvSpPr>
          <p:nvPr/>
        </p:nvSpPr>
        <p:spPr bwMode="auto">
          <a:xfrm flipV="1">
            <a:off x="1898650" y="1335088"/>
            <a:ext cx="0" cy="7683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1" name="Line 9"/>
          <p:cNvSpPr>
            <a:spLocks noChangeShapeType="1"/>
          </p:cNvSpPr>
          <p:nvPr/>
        </p:nvSpPr>
        <p:spPr bwMode="auto">
          <a:xfrm>
            <a:off x="1436688" y="2565400"/>
            <a:ext cx="0" cy="24574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2" name="Line 10"/>
          <p:cNvSpPr>
            <a:spLocks noChangeShapeType="1"/>
          </p:cNvSpPr>
          <p:nvPr/>
        </p:nvSpPr>
        <p:spPr bwMode="auto">
          <a:xfrm>
            <a:off x="1436688" y="5022850"/>
            <a:ext cx="1690687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3" name="Line 11"/>
          <p:cNvSpPr>
            <a:spLocks noChangeShapeType="1"/>
          </p:cNvSpPr>
          <p:nvPr/>
        </p:nvSpPr>
        <p:spPr bwMode="auto">
          <a:xfrm flipV="1">
            <a:off x="3127375" y="2565400"/>
            <a:ext cx="0" cy="24574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4" name="Line 12"/>
          <p:cNvSpPr>
            <a:spLocks noChangeShapeType="1"/>
          </p:cNvSpPr>
          <p:nvPr/>
        </p:nvSpPr>
        <p:spPr bwMode="auto">
          <a:xfrm flipH="1">
            <a:off x="2359025" y="3486150"/>
            <a:ext cx="461963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5" name="Line 13"/>
          <p:cNvSpPr>
            <a:spLocks noChangeShapeType="1"/>
          </p:cNvSpPr>
          <p:nvPr/>
        </p:nvSpPr>
        <p:spPr bwMode="auto">
          <a:xfrm flipV="1">
            <a:off x="2820988" y="2257425"/>
            <a:ext cx="0" cy="1228725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6" name="Line 14"/>
          <p:cNvSpPr>
            <a:spLocks noChangeShapeType="1"/>
          </p:cNvSpPr>
          <p:nvPr/>
        </p:nvSpPr>
        <p:spPr bwMode="auto">
          <a:xfrm flipV="1">
            <a:off x="2359025" y="1797050"/>
            <a:ext cx="0" cy="168910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7" name="Rectangle 15"/>
          <p:cNvSpPr>
            <a:spLocks noChangeArrowheads="1"/>
          </p:cNvSpPr>
          <p:nvPr/>
        </p:nvSpPr>
        <p:spPr bwMode="auto">
          <a:xfrm flipH="1">
            <a:off x="7123113" y="2103438"/>
            <a:ext cx="307975" cy="2459037"/>
          </a:xfrm>
          <a:prstGeom prst="rect">
            <a:avLst/>
          </a:prstGeom>
          <a:solidFill>
            <a:srgbClr val="C0C0C0"/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8" name="Line 16"/>
          <p:cNvSpPr>
            <a:spLocks noChangeShapeType="1"/>
          </p:cNvSpPr>
          <p:nvPr/>
        </p:nvSpPr>
        <p:spPr bwMode="auto">
          <a:xfrm flipH="1" flipV="1">
            <a:off x="7277100" y="1335088"/>
            <a:ext cx="0" cy="7683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9" name="Line 17"/>
          <p:cNvSpPr>
            <a:spLocks noChangeShapeType="1"/>
          </p:cNvSpPr>
          <p:nvPr/>
        </p:nvSpPr>
        <p:spPr bwMode="auto">
          <a:xfrm flipH="1">
            <a:off x="7737475" y="2565400"/>
            <a:ext cx="0" cy="24574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0" name="Line 18"/>
          <p:cNvSpPr>
            <a:spLocks noChangeShapeType="1"/>
          </p:cNvSpPr>
          <p:nvPr/>
        </p:nvSpPr>
        <p:spPr bwMode="auto">
          <a:xfrm flipH="1">
            <a:off x="6046788" y="5022850"/>
            <a:ext cx="1690687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1" name="Line 19"/>
          <p:cNvSpPr>
            <a:spLocks noChangeShapeType="1"/>
          </p:cNvSpPr>
          <p:nvPr/>
        </p:nvSpPr>
        <p:spPr bwMode="auto">
          <a:xfrm flipH="1" flipV="1">
            <a:off x="6046788" y="2565400"/>
            <a:ext cx="0" cy="24574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2" name="Line 20"/>
          <p:cNvSpPr>
            <a:spLocks noChangeShapeType="1"/>
          </p:cNvSpPr>
          <p:nvPr/>
        </p:nvSpPr>
        <p:spPr bwMode="auto">
          <a:xfrm>
            <a:off x="6354763" y="3486150"/>
            <a:ext cx="460375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3" name="Line 21"/>
          <p:cNvSpPr>
            <a:spLocks noChangeShapeType="1"/>
          </p:cNvSpPr>
          <p:nvPr/>
        </p:nvSpPr>
        <p:spPr bwMode="auto">
          <a:xfrm flipH="1" flipV="1">
            <a:off x="6354763" y="2257425"/>
            <a:ext cx="0" cy="1228725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4" name="Line 22"/>
          <p:cNvSpPr>
            <a:spLocks noChangeShapeType="1"/>
          </p:cNvSpPr>
          <p:nvPr/>
        </p:nvSpPr>
        <p:spPr bwMode="auto">
          <a:xfrm flipH="1" flipV="1">
            <a:off x="6815138" y="1797050"/>
            <a:ext cx="0" cy="168910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5" name="Line 23"/>
          <p:cNvSpPr>
            <a:spLocks noChangeShapeType="1"/>
          </p:cNvSpPr>
          <p:nvPr/>
        </p:nvSpPr>
        <p:spPr bwMode="auto">
          <a:xfrm flipH="1" flipV="1">
            <a:off x="2820988" y="2257425"/>
            <a:ext cx="3533775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6" name="Line 24"/>
          <p:cNvSpPr>
            <a:spLocks noChangeShapeType="1"/>
          </p:cNvSpPr>
          <p:nvPr/>
        </p:nvSpPr>
        <p:spPr bwMode="auto">
          <a:xfrm flipH="1" flipV="1">
            <a:off x="2359025" y="1797050"/>
            <a:ext cx="4456113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7" name="Line 25"/>
          <p:cNvSpPr>
            <a:spLocks noChangeShapeType="1"/>
          </p:cNvSpPr>
          <p:nvPr/>
        </p:nvSpPr>
        <p:spPr bwMode="auto">
          <a:xfrm>
            <a:off x="1898650" y="1335088"/>
            <a:ext cx="5378450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8" name="Line 26"/>
          <p:cNvSpPr>
            <a:spLocks noChangeShapeType="1"/>
          </p:cNvSpPr>
          <p:nvPr/>
        </p:nvSpPr>
        <p:spPr bwMode="auto">
          <a:xfrm>
            <a:off x="1436688" y="2871788"/>
            <a:ext cx="307975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9" name="Line 27"/>
          <p:cNvSpPr>
            <a:spLocks noChangeShapeType="1"/>
          </p:cNvSpPr>
          <p:nvPr/>
        </p:nvSpPr>
        <p:spPr bwMode="auto">
          <a:xfrm>
            <a:off x="2052638" y="2871788"/>
            <a:ext cx="306387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0" name="Line 28"/>
          <p:cNvSpPr>
            <a:spLocks noChangeShapeType="1"/>
          </p:cNvSpPr>
          <p:nvPr/>
        </p:nvSpPr>
        <p:spPr bwMode="auto">
          <a:xfrm>
            <a:off x="2820988" y="2871788"/>
            <a:ext cx="306387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1" name="Line 29"/>
          <p:cNvSpPr>
            <a:spLocks noChangeShapeType="1"/>
          </p:cNvSpPr>
          <p:nvPr/>
        </p:nvSpPr>
        <p:spPr bwMode="auto">
          <a:xfrm>
            <a:off x="6046788" y="2871788"/>
            <a:ext cx="307975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2" name="Line 30"/>
          <p:cNvSpPr>
            <a:spLocks noChangeShapeType="1"/>
          </p:cNvSpPr>
          <p:nvPr/>
        </p:nvSpPr>
        <p:spPr bwMode="auto">
          <a:xfrm>
            <a:off x="7431088" y="2871788"/>
            <a:ext cx="306387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3" name="Line 31"/>
          <p:cNvSpPr>
            <a:spLocks noChangeShapeType="1"/>
          </p:cNvSpPr>
          <p:nvPr/>
        </p:nvSpPr>
        <p:spPr bwMode="auto">
          <a:xfrm>
            <a:off x="6815138" y="2871788"/>
            <a:ext cx="307975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4" name="Line 38"/>
          <p:cNvSpPr>
            <a:spLocks noChangeShapeType="1"/>
          </p:cNvSpPr>
          <p:nvPr/>
        </p:nvSpPr>
        <p:spPr bwMode="auto">
          <a:xfrm flipV="1">
            <a:off x="4098925" y="2052638"/>
            <a:ext cx="577850" cy="604837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9485" name="Line 39"/>
          <p:cNvSpPr>
            <a:spLocks noChangeShapeType="1"/>
          </p:cNvSpPr>
          <p:nvPr/>
        </p:nvSpPr>
        <p:spPr bwMode="auto">
          <a:xfrm>
            <a:off x="4100513" y="2651125"/>
            <a:ext cx="0" cy="274638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72"/>
          <p:cNvGrpSpPr>
            <a:grpSpLocks/>
          </p:cNvGrpSpPr>
          <p:nvPr/>
        </p:nvGrpSpPr>
        <p:grpSpPr bwMode="auto">
          <a:xfrm>
            <a:off x="2359025" y="803275"/>
            <a:ext cx="614363" cy="460375"/>
            <a:chOff x="1486" y="506"/>
            <a:chExt cx="387" cy="290"/>
          </a:xfrm>
        </p:grpSpPr>
        <p:sp>
          <p:nvSpPr>
            <p:cNvPr id="19521" name="Line 36"/>
            <p:cNvSpPr>
              <a:spLocks noChangeShapeType="1"/>
            </p:cNvSpPr>
            <p:nvPr/>
          </p:nvSpPr>
          <p:spPr bwMode="auto">
            <a:xfrm>
              <a:off x="1486" y="745"/>
              <a:ext cx="291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22" name="Text Box 40"/>
            <p:cNvSpPr txBox="1">
              <a:spLocks noChangeArrowheads="1"/>
            </p:cNvSpPr>
            <p:nvPr/>
          </p:nvSpPr>
          <p:spPr bwMode="auto">
            <a:xfrm>
              <a:off x="1486" y="506"/>
              <a:ext cx="387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2000">
                  <a:solidFill>
                    <a:schemeClr val="tx1"/>
                  </a:solidFill>
                </a:rPr>
                <a:t>e</a:t>
              </a:r>
              <a:r>
                <a:rPr lang="en-US" sz="2000" baseline="30000">
                  <a:solidFill>
                    <a:schemeClr val="tx1"/>
                  </a:solidFill>
                </a:rPr>
                <a:t>–</a:t>
              </a:r>
              <a:endParaRPr lang="en-US" sz="200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73"/>
          <p:cNvGrpSpPr>
            <a:grpSpLocks/>
          </p:cNvGrpSpPr>
          <p:nvPr/>
        </p:nvGrpSpPr>
        <p:grpSpPr bwMode="auto">
          <a:xfrm>
            <a:off x="6354763" y="817563"/>
            <a:ext cx="614362" cy="460375"/>
            <a:chOff x="4003" y="515"/>
            <a:chExt cx="387" cy="290"/>
          </a:xfrm>
        </p:grpSpPr>
        <p:sp>
          <p:nvSpPr>
            <p:cNvPr id="19519" name="Line 37"/>
            <p:cNvSpPr>
              <a:spLocks noChangeShapeType="1"/>
            </p:cNvSpPr>
            <p:nvPr/>
          </p:nvSpPr>
          <p:spPr bwMode="auto">
            <a:xfrm>
              <a:off x="4003" y="745"/>
              <a:ext cx="29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20" name="Text Box 41"/>
            <p:cNvSpPr txBox="1">
              <a:spLocks noChangeArrowheads="1"/>
            </p:cNvSpPr>
            <p:nvPr/>
          </p:nvSpPr>
          <p:spPr bwMode="auto">
            <a:xfrm>
              <a:off x="4003" y="515"/>
              <a:ext cx="387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2000">
                  <a:solidFill>
                    <a:schemeClr val="tx1"/>
                  </a:solidFill>
                </a:rPr>
                <a:t>e</a:t>
              </a:r>
              <a:r>
                <a:rPr lang="en-US" sz="2000" baseline="30000">
                  <a:solidFill>
                    <a:schemeClr val="tx1"/>
                  </a:solidFill>
                </a:rPr>
                <a:t>–</a:t>
              </a:r>
              <a:endParaRPr lang="en-US" sz="2000">
                <a:solidFill>
                  <a:schemeClr val="tx1"/>
                </a:solidFill>
              </a:endParaRPr>
            </a:p>
          </p:txBody>
        </p:sp>
      </p:grpSp>
      <p:grpSp>
        <p:nvGrpSpPr>
          <p:cNvPr id="19488" name="Group 74"/>
          <p:cNvGrpSpPr>
            <a:grpSpLocks/>
          </p:cNvGrpSpPr>
          <p:nvPr/>
        </p:nvGrpSpPr>
        <p:grpSpPr bwMode="auto">
          <a:xfrm>
            <a:off x="7277100" y="1590675"/>
            <a:ext cx="1738313" cy="974725"/>
            <a:chOff x="4584" y="1002"/>
            <a:chExt cx="1095" cy="614"/>
          </a:xfrm>
        </p:grpSpPr>
        <p:sp>
          <p:nvSpPr>
            <p:cNvPr id="19517" name="Line 32"/>
            <p:cNvSpPr>
              <a:spLocks noChangeShapeType="1"/>
            </p:cNvSpPr>
            <p:nvPr/>
          </p:nvSpPr>
          <p:spPr bwMode="auto">
            <a:xfrm flipH="1">
              <a:off x="4584" y="1242"/>
              <a:ext cx="361" cy="374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18" name="Text Box 42"/>
            <p:cNvSpPr txBox="1">
              <a:spLocks noChangeArrowheads="1"/>
            </p:cNvSpPr>
            <p:nvPr/>
          </p:nvSpPr>
          <p:spPr bwMode="auto">
            <a:xfrm>
              <a:off x="4711" y="1002"/>
              <a:ext cx="96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2000"/>
                <a:t>Cu cathode</a:t>
              </a:r>
            </a:p>
          </p:txBody>
        </p:sp>
      </p:grpSp>
      <p:grpSp>
        <p:nvGrpSpPr>
          <p:cNvPr id="19489" name="Group 65"/>
          <p:cNvGrpSpPr>
            <a:grpSpLocks/>
          </p:cNvGrpSpPr>
          <p:nvPr/>
        </p:nvGrpSpPr>
        <p:grpSpPr bwMode="auto">
          <a:xfrm>
            <a:off x="390525" y="1549400"/>
            <a:ext cx="1536700" cy="1016000"/>
            <a:chOff x="246" y="976"/>
            <a:chExt cx="968" cy="640"/>
          </a:xfrm>
        </p:grpSpPr>
        <p:sp>
          <p:nvSpPr>
            <p:cNvPr id="19515" name="Line 34"/>
            <p:cNvSpPr>
              <a:spLocks noChangeShapeType="1"/>
            </p:cNvSpPr>
            <p:nvPr/>
          </p:nvSpPr>
          <p:spPr bwMode="auto">
            <a:xfrm>
              <a:off x="813" y="1218"/>
              <a:ext cx="383" cy="39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16" name="Text Box 43"/>
            <p:cNvSpPr txBox="1">
              <a:spLocks noChangeArrowheads="1"/>
            </p:cNvSpPr>
            <p:nvPr/>
          </p:nvSpPr>
          <p:spPr bwMode="auto">
            <a:xfrm>
              <a:off x="246" y="976"/>
              <a:ext cx="96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2000"/>
                <a:t>Zn anode</a:t>
              </a:r>
            </a:p>
          </p:txBody>
        </p:sp>
      </p:grpSp>
      <p:grpSp>
        <p:nvGrpSpPr>
          <p:cNvPr id="6" name="Group 69"/>
          <p:cNvGrpSpPr>
            <a:grpSpLocks/>
          </p:cNvGrpSpPr>
          <p:nvPr/>
        </p:nvGrpSpPr>
        <p:grpSpPr bwMode="auto">
          <a:xfrm>
            <a:off x="7431088" y="4187825"/>
            <a:ext cx="1514475" cy="766763"/>
            <a:chOff x="4681" y="2638"/>
            <a:chExt cx="954" cy="483"/>
          </a:xfrm>
        </p:grpSpPr>
        <p:sp>
          <p:nvSpPr>
            <p:cNvPr id="19512" name="Line 33"/>
            <p:cNvSpPr>
              <a:spLocks noChangeShapeType="1"/>
            </p:cNvSpPr>
            <p:nvPr/>
          </p:nvSpPr>
          <p:spPr bwMode="auto">
            <a:xfrm flipH="1">
              <a:off x="4681" y="2896"/>
              <a:ext cx="448" cy="17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13" name="Text Box 44"/>
            <p:cNvSpPr txBox="1">
              <a:spLocks noChangeArrowheads="1"/>
            </p:cNvSpPr>
            <p:nvPr/>
          </p:nvSpPr>
          <p:spPr bwMode="auto">
            <a:xfrm>
              <a:off x="5151" y="2638"/>
              <a:ext cx="484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2000">
                  <a:solidFill>
                    <a:schemeClr val="tx1"/>
                  </a:solidFill>
                </a:rPr>
                <a:t>Cu</a:t>
              </a:r>
              <a:r>
                <a:rPr lang="en-US" sz="2000" baseline="30000">
                  <a:solidFill>
                    <a:schemeClr val="tx1"/>
                  </a:solidFill>
                </a:rPr>
                <a:t>2+</a:t>
              </a:r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9514" name="Text Box 45"/>
            <p:cNvSpPr txBox="1">
              <a:spLocks noChangeArrowheads="1"/>
            </p:cNvSpPr>
            <p:nvPr/>
          </p:nvSpPr>
          <p:spPr bwMode="auto">
            <a:xfrm>
              <a:off x="5151" y="2831"/>
              <a:ext cx="484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2000">
                  <a:solidFill>
                    <a:schemeClr val="tx1"/>
                  </a:solidFill>
                </a:rPr>
                <a:t>NO</a:t>
              </a:r>
              <a:r>
                <a:rPr lang="en-US" sz="2000" baseline="-25000">
                  <a:solidFill>
                    <a:schemeClr val="tx1"/>
                  </a:solidFill>
                </a:rPr>
                <a:t>3</a:t>
              </a:r>
              <a:r>
                <a:rPr lang="en-US" sz="2000" baseline="30000">
                  <a:solidFill>
                    <a:schemeClr val="tx1"/>
                  </a:solidFill>
                </a:rPr>
                <a:t>–</a:t>
              </a:r>
              <a:r>
                <a:rPr lang="en-US" sz="2000">
                  <a:solidFill>
                    <a:schemeClr val="tx1"/>
                  </a:solidFill>
                </a:rPr>
                <a:t> </a:t>
              </a:r>
            </a:p>
          </p:txBody>
        </p:sp>
      </p:grpSp>
      <p:grpSp>
        <p:nvGrpSpPr>
          <p:cNvPr id="7" name="Group 66"/>
          <p:cNvGrpSpPr>
            <a:grpSpLocks/>
          </p:cNvGrpSpPr>
          <p:nvPr/>
        </p:nvGrpSpPr>
        <p:grpSpPr bwMode="auto">
          <a:xfrm>
            <a:off x="365125" y="4237038"/>
            <a:ext cx="1379538" cy="768350"/>
            <a:chOff x="230" y="2669"/>
            <a:chExt cx="869" cy="484"/>
          </a:xfrm>
        </p:grpSpPr>
        <p:sp>
          <p:nvSpPr>
            <p:cNvPr id="19509" name="Line 35"/>
            <p:cNvSpPr>
              <a:spLocks noChangeShapeType="1"/>
            </p:cNvSpPr>
            <p:nvPr/>
          </p:nvSpPr>
          <p:spPr bwMode="auto">
            <a:xfrm>
              <a:off x="655" y="2871"/>
              <a:ext cx="444" cy="15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10" name="Text Box 46"/>
            <p:cNvSpPr txBox="1">
              <a:spLocks noChangeArrowheads="1"/>
            </p:cNvSpPr>
            <p:nvPr/>
          </p:nvSpPr>
          <p:spPr bwMode="auto">
            <a:xfrm>
              <a:off x="230" y="2669"/>
              <a:ext cx="484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2000">
                  <a:solidFill>
                    <a:schemeClr val="tx1"/>
                  </a:solidFill>
                </a:rPr>
                <a:t>Zn</a:t>
              </a:r>
              <a:r>
                <a:rPr lang="en-US" sz="2000" baseline="30000">
                  <a:solidFill>
                    <a:schemeClr val="tx1"/>
                  </a:solidFill>
                </a:rPr>
                <a:t>2+</a:t>
              </a:r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9511" name="Text Box 47"/>
            <p:cNvSpPr txBox="1">
              <a:spLocks noChangeArrowheads="1"/>
            </p:cNvSpPr>
            <p:nvPr/>
          </p:nvSpPr>
          <p:spPr bwMode="auto">
            <a:xfrm>
              <a:off x="230" y="2863"/>
              <a:ext cx="484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2000">
                  <a:solidFill>
                    <a:schemeClr val="tx1"/>
                  </a:solidFill>
                </a:rPr>
                <a:t>NO</a:t>
              </a:r>
              <a:r>
                <a:rPr lang="en-US" sz="2000" baseline="-25000">
                  <a:solidFill>
                    <a:schemeClr val="tx1"/>
                  </a:solidFill>
                </a:rPr>
                <a:t>3</a:t>
              </a:r>
              <a:r>
                <a:rPr lang="en-US" sz="2000" baseline="30000">
                  <a:solidFill>
                    <a:schemeClr val="tx1"/>
                  </a:solidFill>
                </a:rPr>
                <a:t>–</a:t>
              </a:r>
              <a:r>
                <a:rPr lang="en-US" sz="2000">
                  <a:solidFill>
                    <a:schemeClr val="tx1"/>
                  </a:solidFill>
                </a:rPr>
                <a:t> </a:t>
              </a:r>
            </a:p>
          </p:txBody>
        </p:sp>
      </p:grpSp>
      <p:sp>
        <p:nvSpPr>
          <p:cNvPr id="19492" name="Text Box 49"/>
          <p:cNvSpPr txBox="1">
            <a:spLocks noChangeArrowheads="1"/>
          </p:cNvSpPr>
          <p:nvPr/>
        </p:nvSpPr>
        <p:spPr bwMode="auto">
          <a:xfrm>
            <a:off x="3281363" y="2889250"/>
            <a:ext cx="26130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/>
              <a:t>salt bridge containing</a:t>
            </a:r>
          </a:p>
          <a:p>
            <a:r>
              <a:rPr lang="en-US" sz="2000"/>
              <a:t>electrolyte </a:t>
            </a:r>
          </a:p>
          <a:p>
            <a:r>
              <a:rPr lang="en-US" sz="2000"/>
              <a:t>(e.g., NaNO</a:t>
            </a:r>
            <a:r>
              <a:rPr lang="en-US" sz="2000" baseline="-25000"/>
              <a:t>3</a:t>
            </a:r>
            <a:r>
              <a:rPr lang="en-US" sz="2000"/>
              <a:t>)</a:t>
            </a:r>
          </a:p>
          <a:p>
            <a:r>
              <a:rPr lang="en-US" sz="2000"/>
              <a:t>in a porous gel</a:t>
            </a:r>
          </a:p>
        </p:txBody>
      </p:sp>
      <p:grpSp>
        <p:nvGrpSpPr>
          <p:cNvPr id="8" name="Group 67"/>
          <p:cNvGrpSpPr>
            <a:grpSpLocks/>
          </p:cNvGrpSpPr>
          <p:nvPr/>
        </p:nvGrpSpPr>
        <p:grpSpPr bwMode="auto">
          <a:xfrm>
            <a:off x="1898650" y="4059238"/>
            <a:ext cx="1131888" cy="460375"/>
            <a:chOff x="1196" y="2557"/>
            <a:chExt cx="713" cy="290"/>
          </a:xfrm>
        </p:grpSpPr>
        <p:sp>
          <p:nvSpPr>
            <p:cNvPr id="19507" name="Text Box 48"/>
            <p:cNvSpPr txBox="1">
              <a:spLocks noChangeArrowheads="1"/>
            </p:cNvSpPr>
            <p:nvPr/>
          </p:nvSpPr>
          <p:spPr bwMode="auto">
            <a:xfrm>
              <a:off x="1425" y="2557"/>
              <a:ext cx="484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2000">
                  <a:solidFill>
                    <a:schemeClr val="tx1"/>
                  </a:solidFill>
                </a:rPr>
                <a:t> Zn</a:t>
              </a:r>
              <a:r>
                <a:rPr lang="en-US" sz="2000" baseline="30000">
                  <a:solidFill>
                    <a:schemeClr val="tx1"/>
                  </a:solidFill>
                </a:rPr>
                <a:t>2+</a:t>
              </a:r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9508" name="Line 50"/>
            <p:cNvSpPr>
              <a:spLocks noChangeShapeType="1"/>
            </p:cNvSpPr>
            <p:nvPr/>
          </p:nvSpPr>
          <p:spPr bwMode="auto">
            <a:xfrm>
              <a:off x="1196" y="2680"/>
              <a:ext cx="29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68"/>
          <p:cNvGrpSpPr>
            <a:grpSpLocks/>
          </p:cNvGrpSpPr>
          <p:nvPr/>
        </p:nvGrpSpPr>
        <p:grpSpPr bwMode="auto">
          <a:xfrm>
            <a:off x="6046788" y="4102100"/>
            <a:ext cx="1004887" cy="460375"/>
            <a:chOff x="3809" y="2584"/>
            <a:chExt cx="633" cy="290"/>
          </a:xfrm>
        </p:grpSpPr>
        <p:sp>
          <p:nvSpPr>
            <p:cNvPr id="19505" name="Text Box 51"/>
            <p:cNvSpPr txBox="1">
              <a:spLocks noChangeArrowheads="1"/>
            </p:cNvSpPr>
            <p:nvPr/>
          </p:nvSpPr>
          <p:spPr bwMode="auto">
            <a:xfrm>
              <a:off x="3809" y="2584"/>
              <a:ext cx="484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2000">
                  <a:solidFill>
                    <a:schemeClr val="tx1"/>
                  </a:solidFill>
                </a:rPr>
                <a:t>Cu</a:t>
              </a:r>
              <a:r>
                <a:rPr lang="en-US" sz="2000" baseline="30000">
                  <a:solidFill>
                    <a:schemeClr val="tx1"/>
                  </a:solidFill>
                </a:rPr>
                <a:t>2+</a:t>
              </a:r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9506" name="Freeform 52"/>
            <p:cNvSpPr>
              <a:spLocks/>
            </p:cNvSpPr>
            <p:nvPr/>
          </p:nvSpPr>
          <p:spPr bwMode="auto">
            <a:xfrm>
              <a:off x="4200" y="2689"/>
              <a:ext cx="242" cy="0"/>
            </a:xfrm>
            <a:custGeom>
              <a:avLst/>
              <a:gdLst>
                <a:gd name="T0" fmla="*/ 0 w 450"/>
                <a:gd name="T1" fmla="*/ 0 h 1"/>
                <a:gd name="T2" fmla="*/ 11 w 450"/>
                <a:gd name="T3" fmla="*/ 0 h 1"/>
                <a:gd name="T4" fmla="*/ 0 60000 65536"/>
                <a:gd name="T5" fmla="*/ 0 60000 65536"/>
                <a:gd name="T6" fmla="*/ 0 w 450"/>
                <a:gd name="T7" fmla="*/ 0 h 1"/>
                <a:gd name="T8" fmla="*/ 450 w 450"/>
                <a:gd name="T9" fmla="*/ 0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50" h="1">
                  <a:moveTo>
                    <a:pt x="0" y="0"/>
                  </a:moveTo>
                  <a:lnTo>
                    <a:pt x="450" y="0"/>
                  </a:lnTo>
                </a:path>
              </a:pathLst>
            </a:custGeom>
            <a:noFill/>
            <a:ln w="22225">
              <a:solidFill>
                <a:schemeClr val="tx1"/>
              </a:solidFill>
              <a:round/>
              <a:headEnd type="none" w="med" len="med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71"/>
          <p:cNvGrpSpPr>
            <a:grpSpLocks/>
          </p:cNvGrpSpPr>
          <p:nvPr/>
        </p:nvGrpSpPr>
        <p:grpSpPr bwMode="auto">
          <a:xfrm>
            <a:off x="2387600" y="1828800"/>
            <a:ext cx="768350" cy="1987550"/>
            <a:chOff x="1504" y="1152"/>
            <a:chExt cx="484" cy="1252"/>
          </a:xfrm>
        </p:grpSpPr>
        <p:sp>
          <p:nvSpPr>
            <p:cNvPr id="19503" name="Text Box 54"/>
            <p:cNvSpPr txBox="1">
              <a:spLocks noChangeArrowheads="1"/>
            </p:cNvSpPr>
            <p:nvPr/>
          </p:nvSpPr>
          <p:spPr bwMode="auto">
            <a:xfrm>
              <a:off x="1504" y="1152"/>
              <a:ext cx="484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2000">
                  <a:solidFill>
                    <a:schemeClr val="tx1"/>
                  </a:solidFill>
                </a:rPr>
                <a:t>NO</a:t>
              </a:r>
              <a:r>
                <a:rPr lang="en-US" sz="2000" baseline="-25000">
                  <a:solidFill>
                    <a:schemeClr val="tx1"/>
                  </a:solidFill>
                </a:rPr>
                <a:t>3</a:t>
              </a:r>
              <a:r>
                <a:rPr lang="en-US" sz="2000" baseline="30000">
                  <a:solidFill>
                    <a:schemeClr val="tx1"/>
                  </a:solidFill>
                </a:rPr>
                <a:t>–</a:t>
              </a:r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9504" name="Freeform 55"/>
            <p:cNvSpPr>
              <a:spLocks/>
            </p:cNvSpPr>
            <p:nvPr/>
          </p:nvSpPr>
          <p:spPr bwMode="auto">
            <a:xfrm>
              <a:off x="1625" y="1420"/>
              <a:ext cx="0" cy="984"/>
            </a:xfrm>
            <a:custGeom>
              <a:avLst/>
              <a:gdLst>
                <a:gd name="T0" fmla="*/ 0 w 1"/>
                <a:gd name="T1" fmla="*/ 0 h 1830"/>
                <a:gd name="T2" fmla="*/ 0 w 1"/>
                <a:gd name="T3" fmla="*/ 44 h 1830"/>
                <a:gd name="T4" fmla="*/ 0 60000 65536"/>
                <a:gd name="T5" fmla="*/ 0 60000 65536"/>
                <a:gd name="T6" fmla="*/ 0 w 1"/>
                <a:gd name="T7" fmla="*/ 0 h 1830"/>
                <a:gd name="T8" fmla="*/ 0 w 1"/>
                <a:gd name="T9" fmla="*/ 1830 h 18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830">
                  <a:moveTo>
                    <a:pt x="0" y="0"/>
                  </a:moveTo>
                  <a:lnTo>
                    <a:pt x="0" y="1830"/>
                  </a:lnTo>
                </a:path>
              </a:pathLst>
            </a:custGeom>
            <a:noFill/>
            <a:ln w="22225">
              <a:solidFill>
                <a:schemeClr val="tx1"/>
              </a:solidFill>
              <a:round/>
              <a:headEnd type="none" w="med" len="med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70"/>
          <p:cNvGrpSpPr>
            <a:grpSpLocks/>
          </p:cNvGrpSpPr>
          <p:nvPr/>
        </p:nvGrpSpPr>
        <p:grpSpPr bwMode="auto">
          <a:xfrm>
            <a:off x="6043613" y="1828800"/>
            <a:ext cx="768350" cy="1974850"/>
            <a:chOff x="3807" y="1152"/>
            <a:chExt cx="484" cy="1244"/>
          </a:xfrm>
        </p:grpSpPr>
        <p:sp>
          <p:nvSpPr>
            <p:cNvPr id="19501" name="Text Box 53"/>
            <p:cNvSpPr txBox="1">
              <a:spLocks noChangeArrowheads="1"/>
            </p:cNvSpPr>
            <p:nvPr/>
          </p:nvSpPr>
          <p:spPr bwMode="auto">
            <a:xfrm>
              <a:off x="3807" y="1152"/>
              <a:ext cx="484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 sz="2000">
                  <a:solidFill>
                    <a:schemeClr val="tx1"/>
                  </a:solidFill>
                </a:rPr>
                <a:t> Na</a:t>
              </a:r>
              <a:r>
                <a:rPr lang="en-US" sz="2000" baseline="30000">
                  <a:solidFill>
                    <a:schemeClr val="tx1"/>
                  </a:solidFill>
                </a:rPr>
                <a:t>+</a:t>
              </a:r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9502" name="Freeform 56"/>
            <p:cNvSpPr>
              <a:spLocks/>
            </p:cNvSpPr>
            <p:nvPr/>
          </p:nvSpPr>
          <p:spPr bwMode="auto">
            <a:xfrm>
              <a:off x="4134" y="1420"/>
              <a:ext cx="0" cy="976"/>
            </a:xfrm>
            <a:custGeom>
              <a:avLst/>
              <a:gdLst>
                <a:gd name="T0" fmla="*/ 0 w 1"/>
                <a:gd name="T1" fmla="*/ 0 h 1815"/>
                <a:gd name="T2" fmla="*/ 0 w 1"/>
                <a:gd name="T3" fmla="*/ 44 h 1815"/>
                <a:gd name="T4" fmla="*/ 0 60000 65536"/>
                <a:gd name="T5" fmla="*/ 0 60000 65536"/>
                <a:gd name="T6" fmla="*/ 0 w 1"/>
                <a:gd name="T7" fmla="*/ 0 h 1815"/>
                <a:gd name="T8" fmla="*/ 0 w 1"/>
                <a:gd name="T9" fmla="*/ 1815 h 181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815">
                  <a:moveTo>
                    <a:pt x="0" y="0"/>
                  </a:moveTo>
                  <a:lnTo>
                    <a:pt x="0" y="1815"/>
                  </a:lnTo>
                </a:path>
              </a:pathLst>
            </a:custGeom>
            <a:noFill/>
            <a:ln w="22225">
              <a:solidFill>
                <a:schemeClr val="tx1"/>
              </a:solidFill>
              <a:round/>
              <a:headEnd type="none" w="med" len="med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1897" name="Rectangle 57"/>
          <p:cNvSpPr>
            <a:spLocks noChangeArrowheads="1"/>
          </p:cNvSpPr>
          <p:nvPr/>
        </p:nvSpPr>
        <p:spPr bwMode="auto">
          <a:xfrm>
            <a:off x="2317750" y="6284913"/>
            <a:ext cx="4422775" cy="396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000" b="1"/>
              <a:t>WHY do the e</a:t>
            </a:r>
            <a:r>
              <a:rPr lang="en-US" sz="2000" b="1" baseline="30000"/>
              <a:t>–</a:t>
            </a:r>
            <a:r>
              <a:rPr lang="en-US" sz="2000" b="1"/>
              <a:t> go the way they do?</a:t>
            </a:r>
          </a:p>
        </p:txBody>
      </p:sp>
      <p:sp>
        <p:nvSpPr>
          <p:cNvPr id="291900" name="Rectangle 60"/>
          <p:cNvSpPr>
            <a:spLocks noChangeArrowheads="1"/>
          </p:cNvSpPr>
          <p:nvPr/>
        </p:nvSpPr>
        <p:spPr bwMode="auto">
          <a:xfrm>
            <a:off x="3244850" y="4324350"/>
            <a:ext cx="2722563" cy="7016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000" b="1">
                <a:solidFill>
                  <a:schemeClr val="tx1"/>
                </a:solidFill>
              </a:rPr>
              <a:t>(needed to neutralize</a:t>
            </a:r>
          </a:p>
          <a:p>
            <a:r>
              <a:rPr lang="en-US" sz="2000" b="1">
                <a:solidFill>
                  <a:schemeClr val="tx1"/>
                </a:solidFill>
              </a:rPr>
              <a:t>both solutions)</a:t>
            </a:r>
          </a:p>
        </p:txBody>
      </p:sp>
      <p:sp>
        <p:nvSpPr>
          <p:cNvPr id="291901" name="Rectangle 61"/>
          <p:cNvSpPr>
            <a:spLocks noChangeArrowheads="1"/>
          </p:cNvSpPr>
          <p:nvPr/>
        </p:nvSpPr>
        <p:spPr bwMode="auto">
          <a:xfrm>
            <a:off x="2306638" y="5224463"/>
            <a:ext cx="3684587" cy="396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-- Zn anode dissolves into sol’n</a:t>
            </a:r>
          </a:p>
        </p:txBody>
      </p:sp>
      <p:sp>
        <p:nvSpPr>
          <p:cNvPr id="291902" name="Rectangle 62"/>
          <p:cNvSpPr>
            <a:spLocks noChangeArrowheads="1"/>
          </p:cNvSpPr>
          <p:nvPr/>
        </p:nvSpPr>
        <p:spPr bwMode="auto">
          <a:xfrm>
            <a:off x="2301875" y="5726113"/>
            <a:ext cx="4587875" cy="396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-- Cu</a:t>
            </a:r>
            <a:r>
              <a:rPr lang="en-US" sz="2000" baseline="30000">
                <a:solidFill>
                  <a:schemeClr val="tx1"/>
                </a:solidFill>
              </a:rPr>
              <a:t>2+</a:t>
            </a:r>
            <a:r>
              <a:rPr lang="en-US" sz="2000">
                <a:solidFill>
                  <a:schemeClr val="tx1"/>
                </a:solidFill>
              </a:rPr>
              <a:t> plates out as Cu on the cathode</a:t>
            </a:r>
          </a:p>
        </p:txBody>
      </p:sp>
    </p:spTree>
    <p:extLst>
      <p:ext uri="{BB962C8B-B14F-4D97-AF65-F5344CB8AC3E}">
        <p14:creationId xmlns:p14="http://schemas.microsoft.com/office/powerpoint/2010/main" val="2986142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1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91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1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1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291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1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91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91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91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291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91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91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91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91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291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91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91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91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91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97" grpId="0"/>
      <p:bldP spid="291900" grpId="0"/>
      <p:bldP spid="291901" grpId="0"/>
      <p:bldP spid="29190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888" name="Picture 24" descr="9voltBatte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9563" y="4022725"/>
            <a:ext cx="238125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3656013" y="352425"/>
            <a:ext cx="16859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1"/>
              <a:t>Cell EMF</a:t>
            </a:r>
          </a:p>
        </p:txBody>
      </p:sp>
      <p:sp>
        <p:nvSpPr>
          <p:cNvPr id="20484" name="Rectangle 7"/>
          <p:cNvSpPr>
            <a:spLocks noChangeArrowheads="1"/>
          </p:cNvSpPr>
          <p:nvPr/>
        </p:nvSpPr>
        <p:spPr bwMode="auto">
          <a:xfrm>
            <a:off x="1254125" y="1063625"/>
            <a:ext cx="28321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PE of anode’s e</a:t>
            </a:r>
            <a:r>
              <a:rPr lang="en-US" baseline="30000"/>
              <a:t>–</a:t>
            </a:r>
          </a:p>
        </p:txBody>
      </p:sp>
      <p:sp>
        <p:nvSpPr>
          <p:cNvPr id="20485" name="Rectangle 8"/>
          <p:cNvSpPr>
            <a:spLocks noChangeArrowheads="1"/>
          </p:cNvSpPr>
          <p:nvPr/>
        </p:nvSpPr>
        <p:spPr bwMode="auto">
          <a:xfrm>
            <a:off x="4851400" y="1063625"/>
            <a:ext cx="31083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PE of cathode’s e</a:t>
            </a:r>
            <a:r>
              <a:rPr lang="en-US" baseline="30000"/>
              <a:t>–</a:t>
            </a:r>
          </a:p>
        </p:txBody>
      </p:sp>
      <p:sp>
        <p:nvSpPr>
          <p:cNvPr id="292873" name="Rectangle 9"/>
          <p:cNvSpPr>
            <a:spLocks noChangeArrowheads="1"/>
          </p:cNvSpPr>
          <p:nvPr/>
        </p:nvSpPr>
        <p:spPr bwMode="auto">
          <a:xfrm>
            <a:off x="4183063" y="901700"/>
            <a:ext cx="5397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4800" b="1">
                <a:solidFill>
                  <a:schemeClr val="tx1"/>
                </a:solidFill>
              </a:rPr>
              <a:t>&gt;</a:t>
            </a:r>
          </a:p>
        </p:txBody>
      </p:sp>
      <p:sp>
        <p:nvSpPr>
          <p:cNvPr id="292874" name="Rectangle 10"/>
          <p:cNvSpPr>
            <a:spLocks noChangeArrowheads="1"/>
          </p:cNvSpPr>
          <p:nvPr/>
        </p:nvSpPr>
        <p:spPr bwMode="auto">
          <a:xfrm>
            <a:off x="1922463" y="1778000"/>
            <a:ext cx="133191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Thus…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668463" y="2781300"/>
            <a:ext cx="5851525" cy="958850"/>
            <a:chOff x="1051" y="1752"/>
            <a:chExt cx="3686" cy="604"/>
          </a:xfrm>
        </p:grpSpPr>
        <p:sp>
          <p:nvSpPr>
            <p:cNvPr id="20493" name="Rectangle 11"/>
            <p:cNvSpPr>
              <a:spLocks noChangeArrowheads="1"/>
            </p:cNvSpPr>
            <p:nvPr/>
          </p:nvSpPr>
          <p:spPr bwMode="auto">
            <a:xfrm>
              <a:off x="1051" y="1855"/>
              <a:ext cx="1438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/>
                <a:t>Difference in </a:t>
              </a:r>
            </a:p>
          </p:txBody>
        </p:sp>
        <p:sp>
          <p:nvSpPr>
            <p:cNvPr id="20494" name="Rectangle 12"/>
            <p:cNvSpPr>
              <a:spLocks noChangeArrowheads="1"/>
            </p:cNvSpPr>
            <p:nvPr/>
          </p:nvSpPr>
          <p:spPr bwMode="auto">
            <a:xfrm>
              <a:off x="3337" y="1855"/>
              <a:ext cx="1400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/>
                <a:t>is important; </a:t>
              </a:r>
            </a:p>
          </p:txBody>
        </p:sp>
        <p:grpSp>
          <p:nvGrpSpPr>
            <p:cNvPr id="20495" name="Group 16"/>
            <p:cNvGrpSpPr>
              <a:grpSpLocks/>
            </p:cNvGrpSpPr>
            <p:nvPr/>
          </p:nvGrpSpPr>
          <p:grpSpPr bwMode="auto">
            <a:xfrm>
              <a:off x="2493" y="1752"/>
              <a:ext cx="803" cy="604"/>
              <a:chOff x="2131" y="2680"/>
              <a:chExt cx="803" cy="604"/>
            </a:xfrm>
          </p:grpSpPr>
          <p:sp>
            <p:nvSpPr>
              <p:cNvPr id="20496" name="Rectangle 13"/>
              <p:cNvSpPr>
                <a:spLocks noChangeArrowheads="1"/>
              </p:cNvSpPr>
              <p:nvPr/>
            </p:nvSpPr>
            <p:spPr bwMode="auto">
              <a:xfrm>
                <a:off x="2323" y="2680"/>
                <a:ext cx="414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PE</a:t>
                </a:r>
              </a:p>
            </p:txBody>
          </p:sp>
          <p:sp>
            <p:nvSpPr>
              <p:cNvPr id="20497" name="Rectangle 14"/>
              <p:cNvSpPr>
                <a:spLocks noChangeArrowheads="1"/>
              </p:cNvSpPr>
              <p:nvPr/>
            </p:nvSpPr>
            <p:spPr bwMode="auto">
              <a:xfrm>
                <a:off x="2131" y="2957"/>
                <a:ext cx="803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charge</a:t>
                </a:r>
              </a:p>
            </p:txBody>
          </p:sp>
          <p:sp>
            <p:nvSpPr>
              <p:cNvPr id="20498" name="Line 15"/>
              <p:cNvSpPr>
                <a:spLocks noChangeShapeType="1"/>
              </p:cNvSpPr>
              <p:nvPr/>
            </p:nvSpPr>
            <p:spPr bwMode="auto">
              <a:xfrm>
                <a:off x="2167" y="2987"/>
                <a:ext cx="741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292881" name="Rectangle 17"/>
          <p:cNvSpPr>
            <a:spLocks noChangeArrowheads="1"/>
          </p:cNvSpPr>
          <p:nvPr/>
        </p:nvSpPr>
        <p:spPr bwMode="auto">
          <a:xfrm>
            <a:off x="2341563" y="4622800"/>
            <a:ext cx="4518025" cy="13858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Voltage (or “potential”)</a:t>
            </a:r>
          </a:p>
          <a:p>
            <a:r>
              <a:rPr lang="en-US"/>
              <a:t>difference is also called the</a:t>
            </a:r>
          </a:p>
          <a:p>
            <a:r>
              <a:rPr lang="en-US" u="sng"/>
              <a:t>electromotive force</a:t>
            </a:r>
            <a:r>
              <a:rPr lang="en-US"/>
              <a:t> (</a:t>
            </a:r>
            <a:r>
              <a:rPr lang="en-US" u="sng"/>
              <a:t>emf</a:t>
            </a:r>
            <a:r>
              <a:rPr lang="en-US"/>
              <a:t>).</a:t>
            </a:r>
          </a:p>
        </p:txBody>
      </p:sp>
      <p:sp>
        <p:nvSpPr>
          <p:cNvPr id="292882" name="Rectangle 18"/>
          <p:cNvSpPr>
            <a:spLocks noChangeArrowheads="1"/>
          </p:cNvSpPr>
          <p:nvPr/>
        </p:nvSpPr>
        <p:spPr bwMode="auto">
          <a:xfrm>
            <a:off x="3121025" y="1779588"/>
            <a:ext cx="5311775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anode’s e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s spontaneously flow</a:t>
            </a:r>
          </a:p>
          <a:p>
            <a:pPr algn="l"/>
            <a:r>
              <a:rPr lang="en-US">
                <a:solidFill>
                  <a:schemeClr val="tx1"/>
                </a:solidFill>
              </a:rPr>
              <a:t>towards cathode, if given a path.</a:t>
            </a:r>
          </a:p>
        </p:txBody>
      </p:sp>
      <p:sp>
        <p:nvSpPr>
          <p:cNvPr id="292883" name="Rectangle 19"/>
          <p:cNvSpPr>
            <a:spLocks noChangeArrowheads="1"/>
          </p:cNvSpPr>
          <p:nvPr/>
        </p:nvSpPr>
        <p:spPr bwMode="auto">
          <a:xfrm>
            <a:off x="2962275" y="3694113"/>
            <a:ext cx="344805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# of charges is NOT.</a:t>
            </a:r>
          </a:p>
        </p:txBody>
      </p:sp>
      <p:pic>
        <p:nvPicPr>
          <p:cNvPr id="292890" name="Picture 26" descr="250634_3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5" y="3660775"/>
            <a:ext cx="2043113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61006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928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9287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287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92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2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92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2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28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2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2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928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928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928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2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2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92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92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292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28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28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2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92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92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873" grpId="0"/>
      <p:bldP spid="292874" grpId="0"/>
      <p:bldP spid="292881" grpId="0"/>
      <p:bldP spid="292882" grpId="0"/>
      <p:bldP spid="29288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1358900" y="5969000"/>
            <a:ext cx="4192588" cy="7508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93890" name="Rectangle 2"/>
          <p:cNvSpPr>
            <a:spLocks noChangeArrowheads="1"/>
          </p:cNvSpPr>
          <p:nvPr/>
        </p:nvSpPr>
        <p:spPr bwMode="auto">
          <a:xfrm>
            <a:off x="1431925" y="6067425"/>
            <a:ext cx="4033838" cy="5667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430213" y="187325"/>
            <a:ext cx="8167687" cy="13731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For a particular cell, (i.e., a particular anode and</a:t>
            </a:r>
          </a:p>
          <a:p>
            <a:pPr algn="l"/>
            <a:r>
              <a:rPr lang="en-US"/>
              <a:t>cathode), the cell’s emf is written </a:t>
            </a:r>
            <a:r>
              <a:rPr lang="en-US" b="1"/>
              <a:t>E</a:t>
            </a:r>
            <a:r>
              <a:rPr lang="en-US" b="1" baseline="-25000"/>
              <a:t>cell</a:t>
            </a:r>
            <a:r>
              <a:rPr lang="en-US"/>
              <a:t> and is called</a:t>
            </a:r>
          </a:p>
          <a:p>
            <a:pPr algn="l"/>
            <a:r>
              <a:rPr lang="en-US"/>
              <a:t>the </a:t>
            </a:r>
            <a:r>
              <a:rPr lang="en-US" u="sng"/>
              <a:t>cell potential</a:t>
            </a:r>
            <a:r>
              <a:rPr lang="en-US"/>
              <a:t>. </a:t>
            </a:r>
          </a:p>
        </p:txBody>
      </p:sp>
      <p:sp>
        <p:nvSpPr>
          <p:cNvPr id="293894" name="Rectangle 6"/>
          <p:cNvSpPr>
            <a:spLocks noChangeArrowheads="1"/>
          </p:cNvSpPr>
          <p:nvPr/>
        </p:nvSpPr>
        <p:spPr bwMode="auto">
          <a:xfrm>
            <a:off x="850900" y="2741613"/>
            <a:ext cx="5129213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-- standard emfs occur at 25</a:t>
            </a:r>
            <a:r>
              <a:rPr lang="en-US" baseline="30000"/>
              <a:t>o</a:t>
            </a:r>
            <a:r>
              <a:rPr lang="en-US"/>
              <a:t>C </a:t>
            </a:r>
          </a:p>
        </p:txBody>
      </p:sp>
      <p:sp>
        <p:nvSpPr>
          <p:cNvPr id="21510" name="Rectangle 7"/>
          <p:cNvSpPr>
            <a:spLocks noChangeArrowheads="1"/>
          </p:cNvSpPr>
          <p:nvPr/>
        </p:nvSpPr>
        <p:spPr bwMode="auto">
          <a:xfrm>
            <a:off x="850900" y="2155825"/>
            <a:ext cx="42227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--</a:t>
            </a:r>
          </a:p>
        </p:txBody>
      </p:sp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850900" y="1603375"/>
            <a:ext cx="42227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--</a:t>
            </a:r>
          </a:p>
        </p:txBody>
      </p:sp>
      <p:sp>
        <p:nvSpPr>
          <p:cNvPr id="293897" name="Rectangle 9"/>
          <p:cNvSpPr>
            <a:spLocks noChangeArrowheads="1"/>
          </p:cNvSpPr>
          <p:nvPr/>
        </p:nvSpPr>
        <p:spPr bwMode="auto">
          <a:xfrm>
            <a:off x="1246188" y="1601788"/>
            <a:ext cx="5911850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it is + for spontaneous cell reactions</a:t>
            </a:r>
          </a:p>
        </p:txBody>
      </p:sp>
      <p:sp>
        <p:nvSpPr>
          <p:cNvPr id="293898" name="Rectangle 10"/>
          <p:cNvSpPr>
            <a:spLocks noChangeArrowheads="1"/>
          </p:cNvSpPr>
          <p:nvPr/>
        </p:nvSpPr>
        <p:spPr bwMode="auto">
          <a:xfrm>
            <a:off x="1246188" y="2154238"/>
            <a:ext cx="6761162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it depends on materials, conc., and temp.</a:t>
            </a:r>
          </a:p>
        </p:txBody>
      </p:sp>
      <p:sp>
        <p:nvSpPr>
          <p:cNvPr id="293899" name="Rectangle 11"/>
          <p:cNvSpPr>
            <a:spLocks noChangeArrowheads="1"/>
          </p:cNvSpPr>
          <p:nvPr/>
        </p:nvSpPr>
        <p:spPr bwMode="auto">
          <a:xfrm>
            <a:off x="855663" y="3333750"/>
            <a:ext cx="6051550" cy="13731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-- To calculate E</a:t>
            </a:r>
            <a:r>
              <a:rPr lang="en-US" baseline="-25000"/>
              <a:t>cell</a:t>
            </a:r>
            <a:r>
              <a:rPr lang="en-US"/>
              <a:t>, look up tabulated</a:t>
            </a:r>
          </a:p>
          <a:p>
            <a:pPr algn="l"/>
            <a:r>
              <a:rPr lang="en-US"/>
              <a:t>   standard reduction potentials for</a:t>
            </a:r>
          </a:p>
          <a:p>
            <a:pPr algn="l"/>
            <a:r>
              <a:rPr lang="en-US"/>
              <a:t>   each half-cell…</a:t>
            </a:r>
          </a:p>
        </p:txBody>
      </p:sp>
      <p:sp>
        <p:nvSpPr>
          <p:cNvPr id="293900" name="Rectangle 12"/>
          <p:cNvSpPr>
            <a:spLocks noChangeArrowheads="1"/>
          </p:cNvSpPr>
          <p:nvPr/>
        </p:nvSpPr>
        <p:spPr bwMode="auto">
          <a:xfrm>
            <a:off x="400050" y="4770438"/>
            <a:ext cx="491013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e.g.,   Ag</a:t>
            </a:r>
            <a:r>
              <a:rPr lang="en-US" baseline="30000"/>
              <a:t>+</a:t>
            </a:r>
            <a:r>
              <a:rPr lang="en-US"/>
              <a:t>(aq)  +  e</a:t>
            </a:r>
            <a:r>
              <a:rPr lang="en-US" baseline="30000"/>
              <a:t>–</a:t>
            </a:r>
            <a:r>
              <a:rPr lang="en-US"/>
              <a:t> 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 </a:t>
            </a:r>
            <a:r>
              <a:rPr lang="en-US">
                <a:sym typeface="Wingdings" pitchFamily="2" charset="2"/>
              </a:rPr>
              <a:t>Ag(s)</a:t>
            </a:r>
          </a:p>
        </p:txBody>
      </p:sp>
      <p:sp>
        <p:nvSpPr>
          <p:cNvPr id="293901" name="Rectangle 13"/>
          <p:cNvSpPr>
            <a:spLocks noChangeArrowheads="1"/>
          </p:cNvSpPr>
          <p:nvPr/>
        </p:nvSpPr>
        <p:spPr bwMode="auto">
          <a:xfrm>
            <a:off x="5526088" y="4789022"/>
            <a:ext cx="2659702" cy="52322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dirty="0" err="1">
                <a:solidFill>
                  <a:schemeClr val="tx1"/>
                </a:solidFill>
                <a:sym typeface="Wingdings" pitchFamily="2" charset="2"/>
              </a:rPr>
              <a:t>E</a:t>
            </a:r>
            <a:r>
              <a:rPr lang="en-US" baseline="30000" dirty="0" err="1">
                <a:solidFill>
                  <a:schemeClr val="tx1"/>
                </a:solidFill>
                <a:sym typeface="Wingdings" pitchFamily="2" charset="2"/>
              </a:rPr>
              <a:t>o</a:t>
            </a:r>
            <a:r>
              <a:rPr lang="en-US" baseline="-25000" dirty="0" err="1">
                <a:solidFill>
                  <a:schemeClr val="tx1"/>
                </a:solidFill>
                <a:sym typeface="Wingdings" pitchFamily="2" charset="2"/>
              </a:rPr>
              <a:t>red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 = 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+0.80 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V </a:t>
            </a:r>
          </a:p>
        </p:txBody>
      </p:sp>
      <p:sp>
        <p:nvSpPr>
          <p:cNvPr id="293902" name="Rectangle 14"/>
          <p:cNvSpPr>
            <a:spLocks noChangeArrowheads="1"/>
          </p:cNvSpPr>
          <p:nvPr/>
        </p:nvSpPr>
        <p:spPr bwMode="auto">
          <a:xfrm>
            <a:off x="982663" y="5400675"/>
            <a:ext cx="47593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…and then use the equation:</a:t>
            </a:r>
          </a:p>
        </p:txBody>
      </p:sp>
      <p:sp>
        <p:nvSpPr>
          <p:cNvPr id="293903" name="Rectangle 15"/>
          <p:cNvSpPr>
            <a:spLocks noChangeArrowheads="1"/>
          </p:cNvSpPr>
          <p:nvPr/>
        </p:nvSpPr>
        <p:spPr bwMode="auto">
          <a:xfrm>
            <a:off x="1444625" y="6078538"/>
            <a:ext cx="4024313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cell</a:t>
            </a:r>
            <a:r>
              <a:rPr lang="en-US">
                <a:solidFill>
                  <a:schemeClr val="tx1"/>
                </a:solidFill>
              </a:rPr>
              <a:t> = 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red,cath</a:t>
            </a:r>
            <a:r>
              <a:rPr lang="en-US">
                <a:solidFill>
                  <a:schemeClr val="tx1"/>
                </a:solidFill>
              </a:rPr>
              <a:t> – 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red,an</a:t>
            </a:r>
          </a:p>
        </p:txBody>
      </p:sp>
      <p:pic>
        <p:nvPicPr>
          <p:cNvPr id="293904" name="Picture 16" descr="MCIN01111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86650" y="3071813"/>
            <a:ext cx="1303338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462713" y="5297488"/>
            <a:ext cx="2065337" cy="1017587"/>
            <a:chOff x="4071" y="3337"/>
            <a:chExt cx="1301" cy="641"/>
          </a:xfrm>
        </p:grpSpPr>
        <p:sp>
          <p:nvSpPr>
            <p:cNvPr id="21521" name="Rectangle 17"/>
            <p:cNvSpPr>
              <a:spLocks noChangeArrowheads="1"/>
            </p:cNvSpPr>
            <p:nvPr/>
          </p:nvSpPr>
          <p:spPr bwMode="auto">
            <a:xfrm>
              <a:off x="4071" y="3651"/>
              <a:ext cx="1301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  <a:sym typeface="Wingdings" pitchFamily="2" charset="2"/>
                </a:rPr>
                <a:t>(Look it up!)</a:t>
              </a:r>
            </a:p>
          </p:txBody>
        </p:sp>
        <p:sp>
          <p:nvSpPr>
            <p:cNvPr id="21522" name="Line 18"/>
            <p:cNvSpPr>
              <a:spLocks noChangeShapeType="1"/>
            </p:cNvSpPr>
            <p:nvPr/>
          </p:nvSpPr>
          <p:spPr bwMode="auto">
            <a:xfrm flipH="1" flipV="1">
              <a:off x="4545" y="3337"/>
              <a:ext cx="28" cy="3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17619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3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3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3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3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93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3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3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3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93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93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38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38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3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38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38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3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939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3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3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93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3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3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3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93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939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93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93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939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939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93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93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93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93890" grpId="0" animBg="1"/>
      <p:bldP spid="293894" grpId="0"/>
      <p:bldP spid="293897" grpId="0"/>
      <p:bldP spid="293898" grpId="0"/>
      <p:bldP spid="293899" grpId="0"/>
      <p:bldP spid="293900" grpId="0"/>
      <p:bldP spid="293901" grpId="0"/>
      <p:bldP spid="293902" grpId="0"/>
      <p:bldP spid="29390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200025" y="244475"/>
            <a:ext cx="7927975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The reference point for reduction potentials is the</a:t>
            </a:r>
          </a:p>
          <a:p>
            <a:pPr algn="l"/>
            <a:r>
              <a:rPr lang="en-US"/>
              <a:t>standard hydrogen electrode (SHE): </a:t>
            </a:r>
          </a:p>
        </p:txBody>
      </p:sp>
      <p:sp>
        <p:nvSpPr>
          <p:cNvPr id="22531" name="Rectangle 6"/>
          <p:cNvSpPr>
            <a:spLocks noChangeArrowheads="1"/>
          </p:cNvSpPr>
          <p:nvPr/>
        </p:nvSpPr>
        <p:spPr bwMode="auto">
          <a:xfrm>
            <a:off x="431800" y="1370013"/>
            <a:ext cx="66833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2 H</a:t>
            </a:r>
            <a:r>
              <a:rPr lang="en-US" baseline="30000"/>
              <a:t>+</a:t>
            </a:r>
            <a:r>
              <a:rPr lang="en-US"/>
              <a:t>(aq, 1 M)  +  2 e</a:t>
            </a:r>
            <a:r>
              <a:rPr lang="en-US" baseline="30000"/>
              <a:t>–</a:t>
            </a:r>
            <a:r>
              <a:rPr lang="en-US"/>
              <a:t> 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 </a:t>
            </a:r>
            <a:r>
              <a:rPr lang="en-US">
                <a:sym typeface="Wingdings" pitchFamily="2" charset="2"/>
              </a:rPr>
              <a:t>H</a:t>
            </a:r>
            <a:r>
              <a:rPr lang="en-US" baseline="-25000">
                <a:sym typeface="Wingdings" pitchFamily="2" charset="2"/>
              </a:rPr>
              <a:t>2</a:t>
            </a:r>
            <a:r>
              <a:rPr lang="en-US">
                <a:sym typeface="Wingdings" pitchFamily="2" charset="2"/>
              </a:rPr>
              <a:t>(g, 1 atm)	 </a:t>
            </a:r>
          </a:p>
        </p:txBody>
      </p:sp>
      <p:sp>
        <p:nvSpPr>
          <p:cNvPr id="294919" name="Rectangle 7"/>
          <p:cNvSpPr>
            <a:spLocks noChangeArrowheads="1"/>
          </p:cNvSpPr>
          <p:nvPr/>
        </p:nvSpPr>
        <p:spPr bwMode="auto">
          <a:xfrm>
            <a:off x="6851650" y="1370013"/>
            <a:ext cx="18446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red</a:t>
            </a:r>
            <a:r>
              <a:rPr lang="en-US">
                <a:solidFill>
                  <a:schemeClr val="tx1"/>
                </a:solidFill>
              </a:rPr>
              <a:t> = 0 V</a:t>
            </a:r>
          </a:p>
        </p:txBody>
      </p:sp>
      <p:sp>
        <p:nvSpPr>
          <p:cNvPr id="294920" name="Rectangle 8"/>
          <p:cNvSpPr>
            <a:spLocks noChangeArrowheads="1"/>
          </p:cNvSpPr>
          <p:nvPr/>
        </p:nvSpPr>
        <p:spPr bwMode="auto">
          <a:xfrm>
            <a:off x="160338" y="2695575"/>
            <a:ext cx="6624637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Multiples of coefficients don’t affect E</a:t>
            </a:r>
            <a:r>
              <a:rPr lang="en-US" baseline="30000"/>
              <a:t>o</a:t>
            </a:r>
            <a:r>
              <a:rPr lang="en-US" baseline="-25000"/>
              <a:t>red</a:t>
            </a:r>
            <a:r>
              <a:rPr lang="en-US"/>
              <a:t>.</a:t>
            </a:r>
          </a:p>
        </p:txBody>
      </p:sp>
      <p:sp>
        <p:nvSpPr>
          <p:cNvPr id="294921" name="Rectangle 9"/>
          <p:cNvSpPr>
            <a:spLocks noChangeArrowheads="1"/>
          </p:cNvSpPr>
          <p:nvPr/>
        </p:nvSpPr>
        <p:spPr bwMode="auto">
          <a:xfrm>
            <a:off x="485775" y="3327400"/>
            <a:ext cx="9747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e.g., </a:t>
            </a:r>
          </a:p>
        </p:txBody>
      </p:sp>
      <p:sp>
        <p:nvSpPr>
          <p:cNvPr id="294922" name="Rectangle 10"/>
          <p:cNvSpPr>
            <a:spLocks noChangeArrowheads="1"/>
          </p:cNvSpPr>
          <p:nvPr/>
        </p:nvSpPr>
        <p:spPr bwMode="auto">
          <a:xfrm>
            <a:off x="1346200" y="3327400"/>
            <a:ext cx="520541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Zn</a:t>
            </a:r>
            <a:r>
              <a:rPr lang="en-US" baseline="30000">
                <a:solidFill>
                  <a:schemeClr val="tx1"/>
                </a:solidFill>
              </a:rPr>
              <a:t>2+</a:t>
            </a:r>
            <a:r>
              <a:rPr lang="en-US">
                <a:solidFill>
                  <a:schemeClr val="tx1"/>
                </a:solidFill>
              </a:rPr>
              <a:t>(aq, 1 M)  +  2 e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  Zn(s)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94923" name="Rectangle 11"/>
          <p:cNvSpPr>
            <a:spLocks noChangeArrowheads="1"/>
          </p:cNvSpPr>
          <p:nvPr/>
        </p:nvSpPr>
        <p:spPr bwMode="auto">
          <a:xfrm>
            <a:off x="1046163" y="3954463"/>
            <a:ext cx="579913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2 Zn</a:t>
            </a:r>
            <a:r>
              <a:rPr lang="en-US" baseline="30000">
                <a:solidFill>
                  <a:schemeClr val="tx1"/>
                </a:solidFill>
              </a:rPr>
              <a:t>2+</a:t>
            </a:r>
            <a:r>
              <a:rPr lang="en-US">
                <a:solidFill>
                  <a:schemeClr val="tx1"/>
                </a:solidFill>
              </a:rPr>
              <a:t>(aq, 1 M)  +  4 e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  2 Zn(s)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94925" name="AutoShape 13"/>
          <p:cNvSpPr>
            <a:spLocks/>
          </p:cNvSpPr>
          <p:nvPr/>
        </p:nvSpPr>
        <p:spPr bwMode="auto">
          <a:xfrm rot="10800000">
            <a:off x="6689725" y="3327400"/>
            <a:ext cx="257175" cy="1182688"/>
          </a:xfrm>
          <a:prstGeom prst="leftBrace">
            <a:avLst>
              <a:gd name="adj1" fmla="val 38323"/>
              <a:gd name="adj2" fmla="val 50000"/>
            </a:avLst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122988" y="3917950"/>
            <a:ext cx="2776537" cy="1330325"/>
            <a:chOff x="3857" y="2199"/>
            <a:chExt cx="1749" cy="838"/>
          </a:xfrm>
        </p:grpSpPr>
        <p:sp>
          <p:nvSpPr>
            <p:cNvPr id="22552" name="Rectangle 14"/>
            <p:cNvSpPr>
              <a:spLocks noChangeArrowheads="1"/>
            </p:cNvSpPr>
            <p:nvPr/>
          </p:nvSpPr>
          <p:spPr bwMode="auto">
            <a:xfrm>
              <a:off x="3857" y="2710"/>
              <a:ext cx="1749" cy="327"/>
            </a:xfrm>
            <a:prstGeom prst="rect">
              <a:avLst/>
            </a:prstGeom>
            <a:solidFill>
              <a:schemeClr val="tx1"/>
            </a:solidFill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bg1"/>
                  </a:solidFill>
                </a:rPr>
                <a:t>(E</a:t>
              </a:r>
              <a:r>
                <a:rPr lang="en-US" baseline="30000">
                  <a:solidFill>
                    <a:schemeClr val="bg1"/>
                  </a:solidFill>
                </a:rPr>
                <a:t>o</a:t>
              </a:r>
              <a:r>
                <a:rPr lang="en-US" baseline="-25000">
                  <a:solidFill>
                    <a:schemeClr val="bg1"/>
                  </a:solidFill>
                </a:rPr>
                <a:t>red</a:t>
              </a:r>
              <a:r>
                <a:rPr lang="en-US">
                  <a:solidFill>
                    <a:schemeClr val="bg1"/>
                  </a:solidFill>
                </a:rPr>
                <a:t> = –0.76 V)</a:t>
              </a:r>
            </a:p>
          </p:txBody>
        </p:sp>
        <p:sp>
          <p:nvSpPr>
            <p:cNvPr id="22553" name="Line 15"/>
            <p:cNvSpPr>
              <a:spLocks noChangeShapeType="1"/>
            </p:cNvSpPr>
            <p:nvPr/>
          </p:nvSpPr>
          <p:spPr bwMode="auto">
            <a:xfrm flipH="1">
              <a:off x="4405" y="2199"/>
              <a:ext cx="421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554" name="Line 16"/>
            <p:cNvSpPr>
              <a:spLocks noChangeShapeType="1"/>
            </p:cNvSpPr>
            <p:nvPr/>
          </p:nvSpPr>
          <p:spPr bwMode="auto">
            <a:xfrm>
              <a:off x="4819" y="2199"/>
              <a:ext cx="0" cy="52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931863" y="4511675"/>
            <a:ext cx="7967662" cy="2257425"/>
            <a:chOff x="932030" y="4511339"/>
            <a:chExt cx="7966734" cy="2258459"/>
          </a:xfrm>
        </p:grpSpPr>
        <p:grpSp>
          <p:nvGrpSpPr>
            <p:cNvPr id="22547" name="Group 22"/>
            <p:cNvGrpSpPr>
              <a:grpSpLocks/>
            </p:cNvGrpSpPr>
            <p:nvPr/>
          </p:nvGrpSpPr>
          <p:grpSpPr bwMode="auto">
            <a:xfrm>
              <a:off x="932030" y="4511339"/>
              <a:ext cx="2974954" cy="2258459"/>
              <a:chOff x="905" y="2639"/>
              <a:chExt cx="1887" cy="1435"/>
            </a:xfrm>
          </p:grpSpPr>
          <p:pic>
            <p:nvPicPr>
              <p:cNvPr id="22549" name="Picture 19" descr="Duracell_Batteries_set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t="6612" b="13667"/>
              <a:stretch>
                <a:fillRect/>
              </a:stretch>
            </p:blipFill>
            <p:spPr bwMode="auto">
              <a:xfrm>
                <a:off x="905" y="2639"/>
                <a:ext cx="1800" cy="14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550" name="Rectangle 20"/>
              <p:cNvSpPr>
                <a:spLocks noChangeArrowheads="1"/>
              </p:cNvSpPr>
              <p:nvPr/>
            </p:nvSpPr>
            <p:spPr bwMode="auto">
              <a:xfrm>
                <a:off x="1992" y="2680"/>
                <a:ext cx="800" cy="944"/>
              </a:xfrm>
              <a:prstGeom prst="rect">
                <a:avLst/>
              </a:prstGeom>
              <a:solidFill>
                <a:schemeClr val="bg1"/>
              </a:solidFill>
              <a:ln w="22225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551" name="AutoShape 21"/>
              <p:cNvSpPr>
                <a:spLocks noChangeArrowheads="1"/>
              </p:cNvSpPr>
              <p:nvPr/>
            </p:nvSpPr>
            <p:spPr bwMode="auto">
              <a:xfrm flipV="1">
                <a:off x="1992" y="3596"/>
                <a:ext cx="676" cy="148"/>
              </a:xfrm>
              <a:prstGeom prst="rtTriangle">
                <a:avLst/>
              </a:prstGeom>
              <a:solidFill>
                <a:schemeClr val="bg1"/>
              </a:solidFill>
              <a:ln w="22225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2548" name="Rectangle 23"/>
            <p:cNvSpPr>
              <a:spLocks noChangeArrowheads="1"/>
            </p:cNvSpPr>
            <p:nvPr/>
          </p:nvSpPr>
          <p:spPr bwMode="auto">
            <a:xfrm>
              <a:off x="3852101" y="5529525"/>
              <a:ext cx="5046663" cy="1187450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sz="2400" dirty="0">
                  <a:solidFill>
                    <a:schemeClr val="tx1"/>
                  </a:solidFill>
                </a:rPr>
                <a:t>Because the same chemicals are</a:t>
              </a:r>
            </a:p>
            <a:p>
              <a:pPr algn="l"/>
              <a:r>
                <a:rPr lang="en-US" sz="2400" dirty="0">
                  <a:solidFill>
                    <a:schemeClr val="tx1"/>
                  </a:solidFill>
                </a:rPr>
                <a:t>used for each, AAA-, AA-, C-, and</a:t>
              </a:r>
            </a:p>
            <a:p>
              <a:pPr algn="l"/>
              <a:r>
                <a:rPr lang="en-US" sz="2400" dirty="0">
                  <a:solidFill>
                    <a:schemeClr val="tx1"/>
                  </a:solidFill>
                </a:rPr>
                <a:t>D-batteries all have an </a:t>
              </a:r>
              <a:r>
                <a:rPr lang="en-US" sz="2400" dirty="0" err="1">
                  <a:solidFill>
                    <a:schemeClr val="tx1"/>
                  </a:solidFill>
                </a:rPr>
                <a:t>emf</a:t>
              </a:r>
              <a:r>
                <a:rPr lang="en-US" sz="2400" dirty="0">
                  <a:solidFill>
                    <a:schemeClr val="tx1"/>
                  </a:solidFill>
                </a:rPr>
                <a:t> of 1.5 V.</a:t>
              </a:r>
            </a:p>
          </p:txBody>
        </p:sp>
      </p:grp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427038" y="2039938"/>
            <a:ext cx="8380412" cy="46196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400" b="1">
                <a:solidFill>
                  <a:schemeClr val="tx1"/>
                </a:solidFill>
                <a:latin typeface="Arial Narrow" pitchFamily="34" charset="0"/>
              </a:rPr>
              <a:t>This is analogous to the arbitrary ref. line when calc. PE</a:t>
            </a:r>
            <a:r>
              <a:rPr lang="en-US" sz="2400" b="1" baseline="-25000">
                <a:solidFill>
                  <a:schemeClr val="tx1"/>
                </a:solidFill>
                <a:latin typeface="Arial Narrow" pitchFamily="34" charset="0"/>
              </a:rPr>
              <a:t>g</a:t>
            </a:r>
            <a:r>
              <a:rPr lang="en-US" sz="2400" b="1">
                <a:solidFill>
                  <a:schemeClr val="tx1"/>
                </a:solidFill>
                <a:latin typeface="Arial Narrow" pitchFamily="34" charset="0"/>
              </a:rPr>
              <a:t> in physics.</a:t>
            </a:r>
          </a:p>
        </p:txBody>
      </p: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7077075" y="2603500"/>
            <a:ext cx="1133475" cy="927100"/>
            <a:chOff x="7077281" y="2602991"/>
            <a:chExt cx="1134041" cy="926985"/>
          </a:xfrm>
        </p:grpSpPr>
        <p:sp>
          <p:nvSpPr>
            <p:cNvPr id="22543" name="Rectangle 7"/>
            <p:cNvSpPr>
              <a:spLocks noChangeArrowheads="1"/>
            </p:cNvSpPr>
            <p:nvPr/>
          </p:nvSpPr>
          <p:spPr bwMode="auto">
            <a:xfrm>
              <a:off x="7077281" y="2792998"/>
              <a:ext cx="732893" cy="523220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V =</a:t>
              </a:r>
            </a:p>
          </p:txBody>
        </p:sp>
        <p:sp>
          <p:nvSpPr>
            <p:cNvPr id="22544" name="Rectangle 7"/>
            <p:cNvSpPr>
              <a:spLocks noChangeArrowheads="1"/>
            </p:cNvSpPr>
            <p:nvPr/>
          </p:nvSpPr>
          <p:spPr bwMode="auto">
            <a:xfrm>
              <a:off x="7802595" y="2602991"/>
              <a:ext cx="364202" cy="523220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J</a:t>
              </a:r>
            </a:p>
          </p:txBody>
        </p:sp>
        <p:sp>
          <p:nvSpPr>
            <p:cNvPr id="22545" name="Rectangle 7"/>
            <p:cNvSpPr>
              <a:spLocks noChangeArrowheads="1"/>
            </p:cNvSpPr>
            <p:nvPr/>
          </p:nvSpPr>
          <p:spPr bwMode="auto">
            <a:xfrm>
              <a:off x="7766970" y="3006756"/>
              <a:ext cx="444352" cy="523220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C</a:t>
              </a:r>
            </a:p>
          </p:txBody>
        </p:sp>
        <p:cxnSp>
          <p:nvCxnSpPr>
            <p:cNvPr id="22546" name="Straight Connector 25"/>
            <p:cNvCxnSpPr>
              <a:cxnSpLocks noChangeShapeType="1"/>
            </p:cNvCxnSpPr>
            <p:nvPr/>
          </p:nvCxnSpPr>
          <p:spPr bwMode="auto">
            <a:xfrm>
              <a:off x="7825850" y="3063833"/>
              <a:ext cx="365760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</p:grpSp>
      <p:cxnSp>
        <p:nvCxnSpPr>
          <p:cNvPr id="27" name="Straight Connector 26"/>
          <p:cNvCxnSpPr>
            <a:cxnSpLocks noChangeShapeType="1"/>
          </p:cNvCxnSpPr>
          <p:nvPr/>
        </p:nvCxnSpPr>
        <p:spPr bwMode="auto">
          <a:xfrm>
            <a:off x="4002088" y="3182938"/>
            <a:ext cx="822325" cy="0"/>
          </a:xfrm>
          <a:prstGeom prst="line">
            <a:avLst/>
          </a:prstGeom>
          <a:noFill/>
          <a:ln w="76200" algn="ctr">
            <a:solidFill>
              <a:schemeClr val="tx1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192150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949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949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49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94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4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94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4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49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49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4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949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4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4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94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4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94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94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94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94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94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94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294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4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4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294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19" grpId="0"/>
      <p:bldP spid="294920" grpId="0"/>
      <p:bldP spid="294921" grpId="0"/>
      <p:bldP spid="294922" grpId="0"/>
      <p:bldP spid="294923" grpId="0"/>
      <p:bldP spid="294925" grpId="0" animBg="1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25" t="10512" r="15023" b="11458"/>
          <a:stretch/>
        </p:blipFill>
        <p:spPr bwMode="auto">
          <a:xfrm>
            <a:off x="1371406" y="536028"/>
            <a:ext cx="6273336" cy="4461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3"/>
          <p:cNvSpPr>
            <a:spLocks noChangeArrowheads="1"/>
          </p:cNvSpPr>
          <p:nvPr/>
        </p:nvSpPr>
        <p:spPr bwMode="auto">
          <a:xfrm>
            <a:off x="408083" y="5014789"/>
            <a:ext cx="8294578" cy="46166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A 9-volt battery is six AAA batteries wired together in series.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10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47" name="Rectangle 11"/>
          <p:cNvSpPr>
            <a:spLocks noChangeArrowheads="1"/>
          </p:cNvSpPr>
          <p:nvPr/>
        </p:nvSpPr>
        <p:spPr bwMode="auto">
          <a:xfrm>
            <a:off x="3727450" y="2593975"/>
            <a:ext cx="1595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red, cath</a:t>
            </a:r>
            <a:r>
              <a:rPr lang="en-US">
                <a:solidFill>
                  <a:schemeClr val="tx1"/>
                </a:solidFill>
              </a:rPr>
              <a:t> </a:t>
            </a:r>
            <a:endParaRPr lang="en-US" baseline="-25000">
              <a:solidFill>
                <a:schemeClr val="tx1"/>
              </a:solidFill>
            </a:endParaRPr>
          </a:p>
        </p:txBody>
      </p:sp>
      <p:sp>
        <p:nvSpPr>
          <p:cNvPr id="295938" name="Rectangle 2"/>
          <p:cNvSpPr>
            <a:spLocks noChangeArrowheads="1"/>
          </p:cNvSpPr>
          <p:nvPr/>
        </p:nvSpPr>
        <p:spPr bwMode="auto">
          <a:xfrm>
            <a:off x="4413250" y="3629025"/>
            <a:ext cx="1463040" cy="544513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160338" y="136525"/>
            <a:ext cx="8761412" cy="13731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For   Cr(s)  +  Cu</a:t>
            </a:r>
            <a:r>
              <a:rPr lang="en-US" baseline="30000"/>
              <a:t>2+</a:t>
            </a:r>
            <a:r>
              <a:rPr lang="en-US"/>
              <a:t>(aq) 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 Cr</a:t>
            </a:r>
            <a:r>
              <a:rPr lang="en-US" baseline="30000">
                <a:sym typeface="Wingdings" pitchFamily="2" charset="2"/>
              </a:rPr>
              <a:t>2+</a:t>
            </a:r>
            <a:r>
              <a:rPr lang="en-US">
                <a:sym typeface="Wingdings" pitchFamily="2" charset="2"/>
              </a:rPr>
              <a:t>(aq)  +  Cu(s),   E</a:t>
            </a:r>
            <a:r>
              <a:rPr lang="en-US" baseline="30000">
                <a:sym typeface="Wingdings" pitchFamily="2" charset="2"/>
              </a:rPr>
              <a:t>o</a:t>
            </a:r>
            <a:r>
              <a:rPr lang="en-US" baseline="-25000">
                <a:sym typeface="Wingdings" pitchFamily="2" charset="2"/>
              </a:rPr>
              <a:t>cell</a:t>
            </a:r>
            <a:r>
              <a:rPr lang="en-US">
                <a:sym typeface="Wingdings" pitchFamily="2" charset="2"/>
              </a:rPr>
              <a:t> is</a:t>
            </a:r>
          </a:p>
          <a:p>
            <a:pPr algn="l"/>
            <a:r>
              <a:rPr lang="en-US">
                <a:sym typeface="Wingdings" pitchFamily="2" charset="2"/>
              </a:rPr>
              <a:t>measured to be 1.25 V. Given that E</a:t>
            </a:r>
            <a:r>
              <a:rPr lang="en-US" baseline="30000">
                <a:sym typeface="Wingdings" pitchFamily="2" charset="2"/>
              </a:rPr>
              <a:t>o</a:t>
            </a:r>
            <a:r>
              <a:rPr lang="en-US" baseline="-25000">
                <a:sym typeface="Wingdings" pitchFamily="2" charset="2"/>
              </a:rPr>
              <a:t>red</a:t>
            </a:r>
            <a:r>
              <a:rPr lang="en-US">
                <a:sym typeface="Wingdings" pitchFamily="2" charset="2"/>
              </a:rPr>
              <a:t> for Cr</a:t>
            </a:r>
            <a:r>
              <a:rPr lang="en-US" baseline="30000">
                <a:sym typeface="Wingdings" pitchFamily="2" charset="2"/>
              </a:rPr>
              <a:t>2+</a:t>
            </a:r>
            <a:r>
              <a:rPr lang="en-US">
                <a:sym typeface="Wingdings" pitchFamily="2" charset="2"/>
              </a:rPr>
              <a:t> to Cr</a:t>
            </a:r>
          </a:p>
          <a:p>
            <a:pPr algn="l"/>
            <a:r>
              <a:rPr lang="en-US">
                <a:sym typeface="Wingdings" pitchFamily="2" charset="2"/>
              </a:rPr>
              <a:t>is –0.91 V, find E</a:t>
            </a:r>
            <a:r>
              <a:rPr lang="en-US" baseline="30000">
                <a:sym typeface="Wingdings" pitchFamily="2" charset="2"/>
              </a:rPr>
              <a:t>o</a:t>
            </a:r>
            <a:r>
              <a:rPr lang="en-US" baseline="-25000">
                <a:sym typeface="Wingdings" pitchFamily="2" charset="2"/>
              </a:rPr>
              <a:t>red</a:t>
            </a:r>
            <a:r>
              <a:rPr lang="en-US">
                <a:sym typeface="Wingdings" pitchFamily="2" charset="2"/>
              </a:rPr>
              <a:t> for the reduction of Cu</a:t>
            </a:r>
            <a:r>
              <a:rPr lang="en-US" baseline="30000">
                <a:sym typeface="Wingdings" pitchFamily="2" charset="2"/>
              </a:rPr>
              <a:t>2+</a:t>
            </a:r>
            <a:r>
              <a:rPr lang="en-US">
                <a:sym typeface="Wingdings" pitchFamily="2" charset="2"/>
              </a:rPr>
              <a:t> to Cu. </a:t>
            </a:r>
          </a:p>
        </p:txBody>
      </p:sp>
      <p:sp>
        <p:nvSpPr>
          <p:cNvPr id="295942" name="Rectangle 6"/>
          <p:cNvSpPr>
            <a:spLocks noChangeArrowheads="1"/>
          </p:cNvSpPr>
          <p:nvPr/>
        </p:nvSpPr>
        <p:spPr bwMode="auto">
          <a:xfrm>
            <a:off x="2590800" y="1784350"/>
            <a:ext cx="422116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cell</a:t>
            </a:r>
            <a:r>
              <a:rPr lang="en-US">
                <a:solidFill>
                  <a:schemeClr val="tx1"/>
                </a:solidFill>
              </a:rPr>
              <a:t> = 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red,cath</a:t>
            </a:r>
            <a:r>
              <a:rPr lang="en-US">
                <a:solidFill>
                  <a:schemeClr val="tx1"/>
                </a:solidFill>
              </a:rPr>
              <a:t>  –  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red,an</a:t>
            </a:r>
          </a:p>
        </p:txBody>
      </p:sp>
      <p:sp>
        <p:nvSpPr>
          <p:cNvPr id="295944" name="Rectangle 8"/>
          <p:cNvSpPr>
            <a:spLocks noChangeArrowheads="1"/>
          </p:cNvSpPr>
          <p:nvPr/>
        </p:nvSpPr>
        <p:spPr bwMode="auto">
          <a:xfrm>
            <a:off x="2298700" y="2616200"/>
            <a:ext cx="1519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1.25 V =</a:t>
            </a:r>
          </a:p>
        </p:txBody>
      </p:sp>
      <p:sp>
        <p:nvSpPr>
          <p:cNvPr id="295945" name="Rectangle 9"/>
          <p:cNvSpPr>
            <a:spLocks noChangeArrowheads="1"/>
          </p:cNvSpPr>
          <p:nvPr/>
        </p:nvSpPr>
        <p:spPr bwMode="auto">
          <a:xfrm>
            <a:off x="4519613" y="2616200"/>
            <a:ext cx="14112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–0.91 V</a:t>
            </a:r>
          </a:p>
        </p:txBody>
      </p:sp>
      <p:sp>
        <p:nvSpPr>
          <p:cNvPr id="295946" name="Rectangle 10"/>
          <p:cNvSpPr>
            <a:spLocks noChangeArrowheads="1"/>
          </p:cNvSpPr>
          <p:nvPr/>
        </p:nvSpPr>
        <p:spPr bwMode="auto">
          <a:xfrm>
            <a:off x="5589588" y="2616200"/>
            <a:ext cx="14112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–0.91 V</a:t>
            </a:r>
          </a:p>
        </p:txBody>
      </p:sp>
      <p:sp>
        <p:nvSpPr>
          <p:cNvPr id="295948" name="Rectangle 12"/>
          <p:cNvSpPr>
            <a:spLocks noChangeArrowheads="1"/>
          </p:cNvSpPr>
          <p:nvPr/>
        </p:nvSpPr>
        <p:spPr bwMode="auto">
          <a:xfrm>
            <a:off x="3638550" y="3140075"/>
            <a:ext cx="160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chemeClr val="tx1"/>
                </a:solidFill>
              </a:rPr>
              <a:t>(Cu</a:t>
            </a:r>
            <a:r>
              <a:rPr lang="en-US" sz="2000" b="1" baseline="30000">
                <a:solidFill>
                  <a:schemeClr val="tx1"/>
                </a:solidFill>
              </a:rPr>
              <a:t>2+</a:t>
            </a:r>
            <a:r>
              <a:rPr lang="en-US" sz="2000" b="1">
                <a:solidFill>
                  <a:schemeClr val="tx1"/>
                </a:solidFill>
              </a:rPr>
              <a:t> </a:t>
            </a:r>
            <a:r>
              <a:rPr lang="en-US" sz="2000" b="1">
                <a:solidFill>
                  <a:schemeClr val="tx1"/>
                </a:solidFill>
                <a:sym typeface="Wingdings" pitchFamily="2" charset="2"/>
              </a:rPr>
              <a:t> Cu)</a:t>
            </a:r>
            <a:endParaRPr lang="en-US" sz="2000" b="1" baseline="-25000">
              <a:solidFill>
                <a:schemeClr val="tx1"/>
              </a:solidFill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466975" y="3641725"/>
            <a:ext cx="1944688" cy="635000"/>
            <a:chOff x="1554" y="2329"/>
            <a:chExt cx="1225" cy="400"/>
          </a:xfrm>
        </p:grpSpPr>
        <p:sp>
          <p:nvSpPr>
            <p:cNvPr id="23574" name="Rectangle 13"/>
            <p:cNvSpPr>
              <a:spLocks noChangeArrowheads="1"/>
            </p:cNvSpPr>
            <p:nvPr/>
          </p:nvSpPr>
          <p:spPr bwMode="auto">
            <a:xfrm>
              <a:off x="1554" y="2329"/>
              <a:ext cx="122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E</a:t>
              </a:r>
              <a:r>
                <a:rPr lang="en-US" baseline="30000">
                  <a:solidFill>
                    <a:schemeClr val="tx1"/>
                  </a:solidFill>
                </a:rPr>
                <a:t>o</a:t>
              </a:r>
              <a:r>
                <a:rPr lang="en-US">
                  <a:solidFill>
                    <a:schemeClr val="tx1"/>
                  </a:solidFill>
                </a:rPr>
                <a:t>            =</a:t>
              </a:r>
              <a:endParaRPr lang="en-US" baseline="-25000">
                <a:solidFill>
                  <a:schemeClr val="tx1"/>
                </a:solidFill>
              </a:endParaRPr>
            </a:p>
          </p:txBody>
        </p:sp>
        <p:sp>
          <p:nvSpPr>
            <p:cNvPr id="23575" name="Rectangle 14"/>
            <p:cNvSpPr>
              <a:spLocks noChangeArrowheads="1"/>
            </p:cNvSpPr>
            <p:nvPr/>
          </p:nvSpPr>
          <p:spPr bwMode="auto">
            <a:xfrm>
              <a:off x="1758" y="2498"/>
              <a:ext cx="83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1800" b="1">
                  <a:solidFill>
                    <a:schemeClr val="tx1"/>
                  </a:solidFill>
                </a:rPr>
                <a:t>Cu</a:t>
              </a:r>
              <a:r>
                <a:rPr lang="en-US" sz="1800" b="1" baseline="30000">
                  <a:solidFill>
                    <a:schemeClr val="tx1"/>
                  </a:solidFill>
                </a:rPr>
                <a:t>2+</a:t>
              </a:r>
              <a:r>
                <a:rPr lang="en-US" sz="1800" b="1">
                  <a:solidFill>
                    <a:schemeClr val="tx1"/>
                  </a:solidFill>
                </a:rPr>
                <a:t> </a:t>
              </a:r>
              <a:r>
                <a:rPr lang="en-US" sz="1800" b="1">
                  <a:solidFill>
                    <a:schemeClr val="tx1"/>
                  </a:solidFill>
                  <a:sym typeface="Wingdings" pitchFamily="2" charset="2"/>
                </a:rPr>
                <a:t> Cu</a:t>
              </a:r>
              <a:endParaRPr lang="en-US" sz="1800" b="1" baseline="-25000">
                <a:solidFill>
                  <a:schemeClr val="tx1"/>
                </a:solidFill>
              </a:endParaRPr>
            </a:p>
          </p:txBody>
        </p:sp>
      </p:grpSp>
      <p:sp>
        <p:nvSpPr>
          <p:cNvPr id="295951" name="Rectangle 15"/>
          <p:cNvSpPr>
            <a:spLocks noChangeArrowheads="1"/>
          </p:cNvSpPr>
          <p:nvPr/>
        </p:nvSpPr>
        <p:spPr bwMode="auto">
          <a:xfrm>
            <a:off x="4414962" y="3641725"/>
            <a:ext cx="14334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+0.34 </a:t>
            </a:r>
            <a:r>
              <a:rPr lang="en-US" dirty="0">
                <a:solidFill>
                  <a:schemeClr val="tx1"/>
                </a:solidFill>
              </a:rPr>
              <a:t>V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95953" name="Rectangle 17"/>
          <p:cNvSpPr>
            <a:spLocks noChangeArrowheads="1"/>
          </p:cNvSpPr>
          <p:nvPr/>
        </p:nvSpPr>
        <p:spPr bwMode="auto">
          <a:xfrm>
            <a:off x="5181600" y="259397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–</a:t>
            </a:r>
            <a:endParaRPr lang="en-US" baseline="-25000">
              <a:solidFill>
                <a:schemeClr val="tx1"/>
              </a:solidFill>
            </a:endParaRPr>
          </a:p>
        </p:txBody>
      </p: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323850" y="3586163"/>
            <a:ext cx="8540750" cy="3206750"/>
            <a:chOff x="204" y="2259"/>
            <a:chExt cx="5380" cy="2020"/>
          </a:xfrm>
        </p:grpSpPr>
        <p:pic>
          <p:nvPicPr>
            <p:cNvPr id="23566" name="Picture 19" descr="1496505623_78f73cd75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434" y="2297"/>
              <a:ext cx="1150" cy="1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67" name="Picture 21" descr="1508185178_91e3aa6a2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04" y="2259"/>
              <a:ext cx="1178" cy="1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68" name="Picture 23" descr="copper_strip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90" y="2812"/>
              <a:ext cx="1032" cy="1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69" name="Picture 25" descr="ingot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723" y="2809"/>
              <a:ext cx="1032" cy="1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570" name="Rectangle 26"/>
            <p:cNvSpPr>
              <a:spLocks noChangeArrowheads="1"/>
            </p:cNvSpPr>
            <p:nvPr/>
          </p:nvSpPr>
          <p:spPr bwMode="auto">
            <a:xfrm>
              <a:off x="237" y="4029"/>
              <a:ext cx="111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tx1"/>
                  </a:solidFill>
                </a:rPr>
                <a:t>Cu</a:t>
              </a:r>
              <a:r>
                <a:rPr lang="en-US" sz="2000" b="1" baseline="30000">
                  <a:solidFill>
                    <a:schemeClr val="tx1"/>
                  </a:solidFill>
                </a:rPr>
                <a:t>2+</a:t>
              </a:r>
              <a:r>
                <a:rPr lang="en-US" sz="2000" b="1">
                  <a:solidFill>
                    <a:schemeClr val="tx1"/>
                  </a:solidFill>
                </a:rPr>
                <a:t> solution</a:t>
              </a:r>
            </a:p>
          </p:txBody>
        </p:sp>
        <p:sp>
          <p:nvSpPr>
            <p:cNvPr id="23571" name="Rectangle 27"/>
            <p:cNvSpPr>
              <a:spLocks noChangeArrowheads="1"/>
            </p:cNvSpPr>
            <p:nvPr/>
          </p:nvSpPr>
          <p:spPr bwMode="auto">
            <a:xfrm>
              <a:off x="3199" y="4029"/>
              <a:ext cx="79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tx1"/>
                  </a:solidFill>
                </a:rPr>
                <a:t>Cu metal</a:t>
              </a:r>
            </a:p>
          </p:txBody>
        </p:sp>
        <p:sp>
          <p:nvSpPr>
            <p:cNvPr id="23572" name="Rectangle 28"/>
            <p:cNvSpPr>
              <a:spLocks noChangeArrowheads="1"/>
            </p:cNvSpPr>
            <p:nvPr/>
          </p:nvSpPr>
          <p:spPr bwMode="auto">
            <a:xfrm>
              <a:off x="1849" y="4029"/>
              <a:ext cx="75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tx1"/>
                  </a:solidFill>
                </a:rPr>
                <a:t>Cr metal</a:t>
              </a:r>
            </a:p>
          </p:txBody>
        </p:sp>
        <p:sp>
          <p:nvSpPr>
            <p:cNvPr id="23573" name="Rectangle 29"/>
            <p:cNvSpPr>
              <a:spLocks noChangeArrowheads="1"/>
            </p:cNvSpPr>
            <p:nvPr/>
          </p:nvSpPr>
          <p:spPr bwMode="auto">
            <a:xfrm>
              <a:off x="4463" y="4029"/>
              <a:ext cx="107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tx1"/>
                  </a:solidFill>
                </a:rPr>
                <a:t>Cr</a:t>
              </a:r>
              <a:r>
                <a:rPr lang="en-US" sz="2000" b="1" baseline="30000">
                  <a:solidFill>
                    <a:schemeClr val="tx1"/>
                  </a:solidFill>
                </a:rPr>
                <a:t>2+</a:t>
              </a:r>
              <a:r>
                <a:rPr lang="en-US" sz="2000" b="1">
                  <a:solidFill>
                    <a:schemeClr val="tx1"/>
                  </a:solidFill>
                </a:rPr>
                <a:t> solution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9286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59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59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95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95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59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5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5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2959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29594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594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295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5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295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5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959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5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95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959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5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5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959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5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5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959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5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5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5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5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295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95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47" grpId="0"/>
      <p:bldP spid="295938" grpId="0" animBg="1"/>
      <p:bldP spid="295942" grpId="0"/>
      <p:bldP spid="295944" grpId="0"/>
      <p:bldP spid="295945" grpId="0"/>
      <p:bldP spid="295945" grpId="1"/>
      <p:bldP spid="295946" grpId="0"/>
      <p:bldP spid="295948" grpId="0"/>
      <p:bldP spid="295951" grpId="0"/>
      <p:bldP spid="29595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ChangeArrowheads="1"/>
          </p:cNvSpPr>
          <p:nvPr/>
        </p:nvSpPr>
        <p:spPr bwMode="auto">
          <a:xfrm>
            <a:off x="6477000" y="4521200"/>
            <a:ext cx="1281113" cy="544513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96992" name="Rectangle 32"/>
          <p:cNvSpPr>
            <a:spLocks noChangeArrowheads="1"/>
          </p:cNvSpPr>
          <p:nvPr/>
        </p:nvSpPr>
        <p:spPr bwMode="auto">
          <a:xfrm>
            <a:off x="723900" y="5532438"/>
            <a:ext cx="7580313" cy="544512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96964" name="Rectangle 4"/>
          <p:cNvSpPr>
            <a:spLocks noChangeArrowheads="1"/>
          </p:cNvSpPr>
          <p:nvPr/>
        </p:nvSpPr>
        <p:spPr bwMode="auto">
          <a:xfrm>
            <a:off x="1722438" y="4533900"/>
            <a:ext cx="1323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cell</a:t>
            </a:r>
            <a:r>
              <a:rPr lang="en-US">
                <a:solidFill>
                  <a:schemeClr val="tx1"/>
                </a:solidFill>
              </a:rPr>
              <a:t> = 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76238" y="284163"/>
            <a:ext cx="479583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A galvanic cell </a:t>
            </a:r>
            <a:r>
              <a:rPr lang="en-US">
                <a:sym typeface="Wingdings" pitchFamily="2" charset="2"/>
              </a:rPr>
              <a:t>has half-rxns: 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73075" y="1025525"/>
            <a:ext cx="8123238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(a)   Al</a:t>
            </a:r>
            <a:r>
              <a:rPr lang="en-US" baseline="30000"/>
              <a:t>3+</a:t>
            </a:r>
            <a:r>
              <a:rPr lang="en-US"/>
              <a:t>(aq)  +  3 e</a:t>
            </a:r>
            <a:r>
              <a:rPr lang="en-US" baseline="30000"/>
              <a:t>–</a:t>
            </a:r>
            <a:r>
              <a:rPr lang="en-US"/>
              <a:t> 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 </a:t>
            </a:r>
            <a:r>
              <a:rPr lang="en-US">
                <a:sym typeface="Wingdings" pitchFamily="2" charset="2"/>
              </a:rPr>
              <a:t>Al(s)	E</a:t>
            </a:r>
            <a:r>
              <a:rPr lang="en-US" baseline="30000">
                <a:sym typeface="Wingdings" pitchFamily="2" charset="2"/>
              </a:rPr>
              <a:t>o</a:t>
            </a:r>
            <a:r>
              <a:rPr lang="en-US" baseline="-25000">
                <a:sym typeface="Wingdings" pitchFamily="2" charset="2"/>
              </a:rPr>
              <a:t>red</a:t>
            </a:r>
            <a:r>
              <a:rPr lang="en-US">
                <a:sym typeface="Wingdings" pitchFamily="2" charset="2"/>
              </a:rPr>
              <a:t> = –1.66 V 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473075" y="1651000"/>
            <a:ext cx="8123238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(b)   Ba</a:t>
            </a:r>
            <a:r>
              <a:rPr lang="en-US" baseline="30000"/>
              <a:t>2+</a:t>
            </a:r>
            <a:r>
              <a:rPr lang="en-US"/>
              <a:t>(aq)  +  2 e</a:t>
            </a:r>
            <a:r>
              <a:rPr lang="en-US" baseline="30000"/>
              <a:t>–</a:t>
            </a:r>
            <a:r>
              <a:rPr lang="en-US"/>
              <a:t> 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 Ba</a:t>
            </a:r>
            <a:r>
              <a:rPr lang="en-US">
                <a:sym typeface="Wingdings" pitchFamily="2" charset="2"/>
              </a:rPr>
              <a:t>(s)	E</a:t>
            </a:r>
            <a:r>
              <a:rPr lang="en-US" baseline="30000">
                <a:sym typeface="Wingdings" pitchFamily="2" charset="2"/>
              </a:rPr>
              <a:t>o</a:t>
            </a:r>
            <a:r>
              <a:rPr lang="en-US" baseline="-25000">
                <a:sym typeface="Wingdings" pitchFamily="2" charset="2"/>
              </a:rPr>
              <a:t>red</a:t>
            </a:r>
            <a:r>
              <a:rPr lang="en-US">
                <a:sym typeface="Wingdings" pitchFamily="2" charset="2"/>
              </a:rPr>
              <a:t> = –2.90 V 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655638" y="2346325"/>
            <a:ext cx="8164512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Calculate E</a:t>
            </a:r>
            <a:r>
              <a:rPr lang="en-US" baseline="30000"/>
              <a:t>o</a:t>
            </a:r>
            <a:r>
              <a:rPr lang="en-US" baseline="-25000"/>
              <a:t>cell</a:t>
            </a:r>
            <a:r>
              <a:rPr lang="en-US"/>
              <a:t> and write the balanced equation. </a:t>
            </a:r>
          </a:p>
        </p:txBody>
      </p:sp>
      <p:sp>
        <p:nvSpPr>
          <p:cNvPr id="296986" name="Rectangle 26"/>
          <p:cNvSpPr>
            <a:spLocks noChangeArrowheads="1"/>
          </p:cNvSpPr>
          <p:nvPr/>
        </p:nvSpPr>
        <p:spPr bwMode="auto">
          <a:xfrm>
            <a:off x="796925" y="5529263"/>
            <a:ext cx="7472363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   Al</a:t>
            </a:r>
            <a:r>
              <a:rPr lang="en-US" baseline="30000">
                <a:solidFill>
                  <a:schemeClr val="tx1"/>
                </a:solidFill>
              </a:rPr>
              <a:t>3+</a:t>
            </a:r>
            <a:r>
              <a:rPr lang="en-US">
                <a:solidFill>
                  <a:schemeClr val="tx1"/>
                </a:solidFill>
              </a:rPr>
              <a:t>(aq)  +     Ba(s) 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>
                <a:solidFill>
                  <a:schemeClr val="tx1"/>
                </a:solidFill>
              </a:rPr>
              <a:t>    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Al(s)  +     Ba</a:t>
            </a:r>
            <a:r>
              <a:rPr lang="en-US" baseline="30000">
                <a:solidFill>
                  <a:schemeClr val="tx1"/>
                </a:solidFill>
                <a:sym typeface="Wingdings" pitchFamily="2" charset="2"/>
              </a:rPr>
              <a:t>2+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(aq)</a:t>
            </a:r>
          </a:p>
        </p:txBody>
      </p:sp>
      <p:sp>
        <p:nvSpPr>
          <p:cNvPr id="296987" name="Rectangle 27"/>
          <p:cNvSpPr>
            <a:spLocks noChangeArrowheads="1"/>
          </p:cNvSpPr>
          <p:nvPr/>
        </p:nvSpPr>
        <p:spPr bwMode="auto">
          <a:xfrm>
            <a:off x="392113" y="3344863"/>
            <a:ext cx="402431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cell</a:t>
            </a:r>
            <a:r>
              <a:rPr lang="en-US">
                <a:solidFill>
                  <a:schemeClr val="tx1"/>
                </a:solidFill>
              </a:rPr>
              <a:t> = 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red,cath</a:t>
            </a:r>
            <a:r>
              <a:rPr lang="en-US">
                <a:solidFill>
                  <a:schemeClr val="tx1"/>
                </a:solidFill>
              </a:rPr>
              <a:t> – 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red,an</a:t>
            </a:r>
          </a:p>
        </p:txBody>
      </p:sp>
      <p:sp>
        <p:nvSpPr>
          <p:cNvPr id="24587" name="Rectangle 28"/>
          <p:cNvSpPr>
            <a:spLocks noChangeArrowheads="1"/>
          </p:cNvSpPr>
          <p:nvPr/>
        </p:nvSpPr>
        <p:spPr bwMode="auto">
          <a:xfrm>
            <a:off x="4498975" y="3151188"/>
            <a:ext cx="44053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tx1"/>
                </a:solidFill>
              </a:rPr>
              <a:t>For a galvanic cell, E</a:t>
            </a:r>
            <a:r>
              <a:rPr lang="en-US" sz="2000" b="1" baseline="30000">
                <a:solidFill>
                  <a:schemeClr val="tx1"/>
                </a:solidFill>
              </a:rPr>
              <a:t>o</a:t>
            </a:r>
            <a:r>
              <a:rPr lang="en-US" sz="2000" b="1">
                <a:solidFill>
                  <a:schemeClr val="tx1"/>
                </a:solidFill>
              </a:rPr>
              <a:t> must be &gt; 0. </a:t>
            </a:r>
          </a:p>
          <a:p>
            <a:r>
              <a:rPr lang="en-US" sz="2000" b="1">
                <a:solidFill>
                  <a:schemeClr val="tx1"/>
                </a:solidFill>
              </a:rPr>
              <a:t>Thus, (a) represents the cathode</a:t>
            </a:r>
          </a:p>
          <a:p>
            <a:r>
              <a:rPr lang="en-US" sz="2000" b="1">
                <a:solidFill>
                  <a:schemeClr val="tx1"/>
                </a:solidFill>
              </a:rPr>
              <a:t>and (b) represents the anode.</a:t>
            </a:r>
          </a:p>
        </p:txBody>
      </p:sp>
      <p:sp>
        <p:nvSpPr>
          <p:cNvPr id="296989" name="Rectangle 29"/>
          <p:cNvSpPr>
            <a:spLocks noChangeArrowheads="1"/>
          </p:cNvSpPr>
          <p:nvPr/>
        </p:nvSpPr>
        <p:spPr bwMode="auto">
          <a:xfrm>
            <a:off x="4616450" y="3524250"/>
            <a:ext cx="4248150" cy="746125"/>
          </a:xfrm>
          <a:prstGeom prst="rect">
            <a:avLst/>
          </a:prstGeom>
          <a:solidFill>
            <a:schemeClr val="bg1"/>
          </a:solidFill>
          <a:ln w="222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6990" name="Rectangle 30"/>
          <p:cNvSpPr>
            <a:spLocks noChangeArrowheads="1"/>
          </p:cNvSpPr>
          <p:nvPr/>
        </p:nvSpPr>
        <p:spPr bwMode="auto">
          <a:xfrm>
            <a:off x="2949575" y="4533900"/>
            <a:ext cx="30337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–1.66 V – –2.90 V</a:t>
            </a:r>
          </a:p>
        </p:txBody>
      </p:sp>
      <p:sp>
        <p:nvSpPr>
          <p:cNvPr id="296991" name="Rectangle 31"/>
          <p:cNvSpPr>
            <a:spLocks noChangeArrowheads="1"/>
          </p:cNvSpPr>
          <p:nvPr/>
        </p:nvSpPr>
        <p:spPr bwMode="auto">
          <a:xfrm>
            <a:off x="6083300" y="4533900"/>
            <a:ext cx="16176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=  1.24 V</a:t>
            </a:r>
          </a:p>
        </p:txBody>
      </p:sp>
      <p:sp>
        <p:nvSpPr>
          <p:cNvPr id="296993" name="Rectangle 33"/>
          <p:cNvSpPr>
            <a:spLocks noChangeArrowheads="1"/>
          </p:cNvSpPr>
          <p:nvPr/>
        </p:nvSpPr>
        <p:spPr bwMode="auto">
          <a:xfrm>
            <a:off x="4560888" y="2843213"/>
            <a:ext cx="4248150" cy="746125"/>
          </a:xfrm>
          <a:prstGeom prst="rect">
            <a:avLst/>
          </a:prstGeom>
          <a:solidFill>
            <a:schemeClr val="bg1"/>
          </a:solidFill>
          <a:ln w="222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" name="Rectangle 26"/>
          <p:cNvSpPr>
            <a:spLocks noChangeArrowheads="1"/>
          </p:cNvSpPr>
          <p:nvPr/>
        </p:nvSpPr>
        <p:spPr bwMode="auto">
          <a:xfrm>
            <a:off x="792163" y="5527675"/>
            <a:ext cx="385762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17" name="Rectangle 26"/>
          <p:cNvSpPr>
            <a:spLocks noChangeArrowheads="1"/>
          </p:cNvSpPr>
          <p:nvPr/>
        </p:nvSpPr>
        <p:spPr bwMode="auto">
          <a:xfrm>
            <a:off x="4783138" y="5527675"/>
            <a:ext cx="384175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18" name="Rectangle 26"/>
          <p:cNvSpPr>
            <a:spLocks noChangeArrowheads="1"/>
          </p:cNvSpPr>
          <p:nvPr/>
        </p:nvSpPr>
        <p:spPr bwMode="auto">
          <a:xfrm>
            <a:off x="2906713" y="5527675"/>
            <a:ext cx="385762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3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19" name="Rectangle 26"/>
          <p:cNvSpPr>
            <a:spLocks noChangeArrowheads="1"/>
          </p:cNvSpPr>
          <p:nvPr/>
        </p:nvSpPr>
        <p:spPr bwMode="auto">
          <a:xfrm>
            <a:off x="6410325" y="5527675"/>
            <a:ext cx="384175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3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9729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69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969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969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2969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6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969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969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6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296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6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6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296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96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6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6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96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96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29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96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62" grpId="0" animBg="1"/>
      <p:bldP spid="296992" grpId="0" animBg="1"/>
      <p:bldP spid="296964" grpId="0"/>
      <p:bldP spid="296986" grpId="0"/>
      <p:bldP spid="296987" grpId="0"/>
      <p:bldP spid="296989" grpId="0" animBg="1"/>
      <p:bldP spid="296990" grpId="0"/>
      <p:bldP spid="296991" grpId="0"/>
      <p:bldP spid="296993" grpId="0" animBg="1"/>
      <p:bldP spid="16" grpId="0"/>
      <p:bldP spid="17" grpId="0"/>
      <p:bldP spid="18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ChangeArrowheads="1"/>
          </p:cNvSpPr>
          <p:nvPr/>
        </p:nvSpPr>
        <p:spPr bwMode="auto">
          <a:xfrm>
            <a:off x="342900" y="298450"/>
            <a:ext cx="8434388" cy="13858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For a half-reaction, the more (+) the E</a:t>
            </a:r>
            <a:r>
              <a:rPr lang="en-US" baseline="30000"/>
              <a:t>o</a:t>
            </a:r>
            <a:r>
              <a:rPr lang="en-US" baseline="-25000"/>
              <a:t>red</a:t>
            </a:r>
            <a:r>
              <a:rPr lang="en-US"/>
              <a:t> value, the</a:t>
            </a:r>
          </a:p>
          <a:p>
            <a:pPr algn="l"/>
            <a:r>
              <a:rPr lang="en-US"/>
              <a:t>greater the tendency for that reaction to “go” in that</a:t>
            </a:r>
          </a:p>
          <a:p>
            <a:pPr algn="l"/>
            <a:r>
              <a:rPr lang="en-US"/>
              <a:t>direction (i.e., reduction). Strongest oxidizer is…</a:t>
            </a:r>
          </a:p>
        </p:txBody>
      </p:sp>
      <p:sp>
        <p:nvSpPr>
          <p:cNvPr id="299014" name="Rectangle 6"/>
          <p:cNvSpPr>
            <a:spLocks noChangeArrowheads="1"/>
          </p:cNvSpPr>
          <p:nvPr/>
        </p:nvSpPr>
        <p:spPr bwMode="auto">
          <a:xfrm>
            <a:off x="312738" y="2546350"/>
            <a:ext cx="7762875" cy="5222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Other strong oxidizers are… </a:t>
            </a:r>
            <a:r>
              <a:rPr lang="en-US">
                <a:solidFill>
                  <a:schemeClr val="tx1"/>
                </a:solidFill>
              </a:rPr>
              <a:t>the other halogens</a:t>
            </a:r>
          </a:p>
        </p:txBody>
      </p:sp>
      <p:sp>
        <p:nvSpPr>
          <p:cNvPr id="299015" name="Rectangle 7"/>
          <p:cNvSpPr>
            <a:spLocks noChangeArrowheads="1"/>
          </p:cNvSpPr>
          <p:nvPr/>
        </p:nvSpPr>
        <p:spPr bwMode="auto">
          <a:xfrm>
            <a:off x="322263" y="3663950"/>
            <a:ext cx="7491412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and oxyanions in which the central atom has a</a:t>
            </a:r>
          </a:p>
          <a:p>
            <a:pPr algn="l"/>
            <a:r>
              <a:rPr lang="en-US"/>
              <a:t>	large ___ charge.</a:t>
            </a:r>
          </a:p>
        </p:txBody>
      </p:sp>
      <p:sp>
        <p:nvSpPr>
          <p:cNvPr id="299016" name="Rectangle 8"/>
          <p:cNvSpPr>
            <a:spLocks noChangeArrowheads="1"/>
          </p:cNvSpPr>
          <p:nvPr/>
        </p:nvSpPr>
        <p:spPr bwMode="auto">
          <a:xfrm>
            <a:off x="847725" y="4737100"/>
            <a:ext cx="9747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e.g., </a:t>
            </a:r>
          </a:p>
        </p:txBody>
      </p:sp>
      <p:sp>
        <p:nvSpPr>
          <p:cNvPr id="299017" name="Rectangle 9"/>
          <p:cNvSpPr>
            <a:spLocks noChangeArrowheads="1"/>
          </p:cNvSpPr>
          <p:nvPr/>
        </p:nvSpPr>
        <p:spPr bwMode="auto">
          <a:xfrm>
            <a:off x="1804988" y="4737100"/>
            <a:ext cx="456247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MnO</a:t>
            </a:r>
            <a:r>
              <a:rPr lang="en-US" baseline="-25000">
                <a:solidFill>
                  <a:schemeClr val="tx1"/>
                </a:solidFill>
              </a:rPr>
              <a:t>4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, Cr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7</a:t>
            </a:r>
            <a:r>
              <a:rPr lang="en-US" baseline="30000">
                <a:solidFill>
                  <a:schemeClr val="tx1"/>
                </a:solidFill>
              </a:rPr>
              <a:t>2–</a:t>
            </a:r>
            <a:r>
              <a:rPr lang="en-US">
                <a:solidFill>
                  <a:schemeClr val="tx1"/>
                </a:solidFill>
              </a:rPr>
              <a:t>, ClO</a:t>
            </a:r>
            <a:r>
              <a:rPr lang="en-US" baseline="-25000">
                <a:solidFill>
                  <a:schemeClr val="tx1"/>
                </a:solidFill>
              </a:rPr>
              <a:t>3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, etc. </a:t>
            </a:r>
          </a:p>
        </p:txBody>
      </p:sp>
      <p:sp>
        <p:nvSpPr>
          <p:cNvPr id="299018" name="Rectangle 10"/>
          <p:cNvSpPr>
            <a:spLocks noChangeArrowheads="1"/>
          </p:cNvSpPr>
          <p:nvPr/>
        </p:nvSpPr>
        <p:spPr bwMode="auto">
          <a:xfrm>
            <a:off x="5510213" y="3068638"/>
            <a:ext cx="2087562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(Cl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, Br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)</a:t>
            </a:r>
            <a:endParaRPr lang="en-US" baseline="-25000">
              <a:solidFill>
                <a:schemeClr val="tx1"/>
              </a:solidFill>
            </a:endParaRPr>
          </a:p>
        </p:txBody>
      </p:sp>
      <p:sp>
        <p:nvSpPr>
          <p:cNvPr id="299019" name="Rectangle 11"/>
          <p:cNvSpPr>
            <a:spLocks noChangeArrowheads="1"/>
          </p:cNvSpPr>
          <p:nvPr/>
        </p:nvSpPr>
        <p:spPr bwMode="auto">
          <a:xfrm>
            <a:off x="849313" y="1854200"/>
            <a:ext cx="4230687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F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(g)  +  2 e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>
                <a:solidFill>
                  <a:schemeClr val="tx1"/>
                </a:solidFill>
              </a:rPr>
              <a:t>  2 F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(aq)</a:t>
            </a:r>
          </a:p>
        </p:txBody>
      </p:sp>
      <p:sp>
        <p:nvSpPr>
          <p:cNvPr id="299021" name="Rectangle 13"/>
          <p:cNvSpPr>
            <a:spLocks noChangeArrowheads="1"/>
          </p:cNvSpPr>
          <p:nvPr/>
        </p:nvSpPr>
        <p:spPr bwMode="auto">
          <a:xfrm>
            <a:off x="5640388" y="1854200"/>
            <a:ext cx="264636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  <a:sym typeface="Wingdings" pitchFamily="2" charset="2"/>
              </a:rPr>
              <a:t>E</a:t>
            </a:r>
            <a:r>
              <a:rPr lang="en-US" baseline="30000">
                <a:solidFill>
                  <a:schemeClr val="tx1"/>
                </a:solidFill>
                <a:sym typeface="Wingdings" pitchFamily="2" charset="2"/>
              </a:rPr>
              <a:t>o</a:t>
            </a:r>
            <a:r>
              <a:rPr lang="en-US" baseline="-25000">
                <a:solidFill>
                  <a:schemeClr val="tx1"/>
                </a:solidFill>
                <a:sym typeface="Wingdings" pitchFamily="2" charset="2"/>
              </a:rPr>
              <a:t>red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 = +2.87 V </a:t>
            </a:r>
          </a:p>
        </p:txBody>
      </p:sp>
      <p:cxnSp>
        <p:nvCxnSpPr>
          <p:cNvPr id="13" name="Straight Connector 12"/>
          <p:cNvCxnSpPr>
            <a:cxnSpLocks noChangeShapeType="1"/>
          </p:cNvCxnSpPr>
          <p:nvPr/>
        </p:nvCxnSpPr>
        <p:spPr bwMode="auto">
          <a:xfrm>
            <a:off x="2647950" y="1662113"/>
            <a:ext cx="1554163" cy="0"/>
          </a:xfrm>
          <a:prstGeom prst="line">
            <a:avLst/>
          </a:prstGeom>
          <a:noFill/>
          <a:ln w="7620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03788" y="2576513"/>
            <a:ext cx="3017837" cy="546100"/>
          </a:xfrm>
          <a:prstGeom prst="rect">
            <a:avLst/>
          </a:prstGeom>
          <a:solidFill>
            <a:schemeClr val="bg1"/>
          </a:solidFill>
          <a:ln w="254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2173288" y="4071938"/>
            <a:ext cx="635000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1">
                <a:solidFill>
                  <a:schemeClr val="tx1"/>
                </a:solidFill>
              </a:rPr>
              <a:t>(+)</a:t>
            </a: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379413" y="5529263"/>
            <a:ext cx="6357937" cy="954087"/>
          </a:xfrm>
          <a:prstGeom prst="rect">
            <a:avLst/>
          </a:prstGeom>
          <a:solidFill>
            <a:schemeClr val="tx1"/>
          </a:solidFill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Strong oxidizers LOVE their own e</a:t>
            </a:r>
            <a:r>
              <a:rPr lang="en-US" baseline="30000">
                <a:solidFill>
                  <a:srgbClr val="FFFF00"/>
                </a:solidFill>
              </a:rPr>
              <a:t>–</a:t>
            </a:r>
            <a:r>
              <a:rPr lang="en-US">
                <a:solidFill>
                  <a:srgbClr val="FFFF00"/>
                </a:solidFill>
              </a:rPr>
              <a:t>s </a:t>
            </a:r>
          </a:p>
          <a:p>
            <a:r>
              <a:rPr lang="en-US">
                <a:solidFill>
                  <a:srgbClr val="FFFF00"/>
                </a:solidFill>
              </a:rPr>
              <a:t>(and they want everybody else’s, too).</a:t>
            </a:r>
          </a:p>
        </p:txBody>
      </p:sp>
      <p:sp>
        <p:nvSpPr>
          <p:cNvPr id="299012" name="Rectangle 4"/>
          <p:cNvSpPr>
            <a:spLocks noChangeArrowheads="1"/>
          </p:cNvSpPr>
          <p:nvPr/>
        </p:nvSpPr>
        <p:spPr bwMode="auto">
          <a:xfrm>
            <a:off x="7970838" y="1158875"/>
            <a:ext cx="5381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F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</p:txBody>
      </p:sp>
      <p:pic>
        <p:nvPicPr>
          <p:cNvPr id="25616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1513" y="4227513"/>
            <a:ext cx="1931987" cy="232251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3818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2990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2990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90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299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9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299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9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9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9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9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9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299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9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299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990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990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990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99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90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90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9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990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99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99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299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6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14" grpId="0"/>
      <p:bldP spid="299015" grpId="0"/>
      <p:bldP spid="299016" grpId="0"/>
      <p:bldP spid="299017" grpId="0"/>
      <p:bldP spid="299018" grpId="0"/>
      <p:bldP spid="299019" grpId="0"/>
      <p:bldP spid="299021" grpId="0"/>
      <p:bldP spid="14" grpId="0" animBg="1"/>
      <p:bldP spid="15" grpId="0"/>
      <p:bldP spid="16" grpId="0" animBg="1"/>
      <p:bldP spid="2990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ChangeArrowheads="1"/>
          </p:cNvSpPr>
          <p:nvPr/>
        </p:nvSpPr>
        <p:spPr bwMode="auto">
          <a:xfrm>
            <a:off x="538163" y="352425"/>
            <a:ext cx="4060825" cy="5222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Poorest oxidizer is… </a:t>
            </a:r>
            <a:r>
              <a:rPr lang="en-US">
                <a:solidFill>
                  <a:schemeClr val="tx1"/>
                </a:solidFill>
              </a:rPr>
              <a:t>Li.</a:t>
            </a:r>
            <a:r>
              <a:rPr lang="en-US"/>
              <a:t> </a:t>
            </a:r>
          </a:p>
        </p:txBody>
      </p:sp>
      <p:sp>
        <p:nvSpPr>
          <p:cNvPr id="26627" name="Rectangle 6"/>
          <p:cNvSpPr>
            <a:spLocks noChangeArrowheads="1"/>
          </p:cNvSpPr>
          <p:nvPr/>
        </p:nvSpPr>
        <p:spPr bwMode="auto">
          <a:xfrm>
            <a:off x="731838" y="965200"/>
            <a:ext cx="7081837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Li</a:t>
            </a:r>
            <a:r>
              <a:rPr lang="en-US" baseline="30000">
                <a:solidFill>
                  <a:schemeClr val="tx1"/>
                </a:solidFill>
              </a:rPr>
              <a:t>+</a:t>
            </a:r>
            <a:r>
              <a:rPr lang="en-US">
                <a:solidFill>
                  <a:schemeClr val="tx1"/>
                </a:solidFill>
              </a:rPr>
              <a:t>(aq)  +  e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>
                <a:solidFill>
                  <a:schemeClr val="tx1"/>
                </a:solidFill>
              </a:rPr>
              <a:t>  Li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(s)</a:t>
            </a:r>
            <a:r>
              <a:rPr lang="en-US">
                <a:sym typeface="Wingdings" pitchFamily="2" charset="2"/>
              </a:rPr>
              <a:t>	        E</a:t>
            </a:r>
            <a:r>
              <a:rPr lang="en-US" baseline="30000">
                <a:sym typeface="Wingdings" pitchFamily="2" charset="2"/>
              </a:rPr>
              <a:t>o</a:t>
            </a:r>
            <a:r>
              <a:rPr lang="en-US" baseline="-25000">
                <a:sym typeface="Wingdings" pitchFamily="2" charset="2"/>
              </a:rPr>
              <a:t>red</a:t>
            </a:r>
            <a:r>
              <a:rPr lang="en-US">
                <a:sym typeface="Wingdings" pitchFamily="2" charset="2"/>
              </a:rPr>
              <a:t> = –3.05 V 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4248150" y="1465263"/>
            <a:ext cx="4746625" cy="5268912"/>
            <a:chOff x="2522" y="732"/>
            <a:chExt cx="2990" cy="3319"/>
          </a:xfrm>
        </p:grpSpPr>
        <p:sp>
          <p:nvSpPr>
            <p:cNvPr id="26636" name="Text Box 7"/>
            <p:cNvSpPr txBox="1">
              <a:spLocks noChangeArrowheads="1"/>
            </p:cNvSpPr>
            <p:nvPr/>
          </p:nvSpPr>
          <p:spPr bwMode="auto">
            <a:xfrm>
              <a:off x="2522" y="2108"/>
              <a:ext cx="2990" cy="1943"/>
            </a:xfrm>
            <a:prstGeom prst="rect">
              <a:avLst/>
            </a:prstGeom>
            <a:noFill/>
            <a:ln w="222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/>
                <a:t>(–) sign indicates poor tendency to “go” in this direction, but large magnitude (i.e., 3.05 V) shows strong tendency to “go” in other direction</a:t>
              </a:r>
            </a:p>
            <a:p>
              <a:r>
                <a:rPr lang="en-US"/>
                <a:t>(i.e., oxidation).</a:t>
              </a:r>
            </a:p>
          </p:txBody>
        </p:sp>
        <p:sp>
          <p:nvSpPr>
            <p:cNvPr id="4" name="Line 8"/>
            <p:cNvSpPr>
              <a:spLocks noChangeShapeType="1"/>
            </p:cNvSpPr>
            <p:nvPr/>
          </p:nvSpPr>
          <p:spPr bwMode="auto">
            <a:xfrm flipV="1">
              <a:off x="4051" y="732"/>
              <a:ext cx="0" cy="1382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150811" y="3320975"/>
            <a:ext cx="3656017" cy="3400425"/>
            <a:chOff x="95" y="2295"/>
            <a:chExt cx="2303" cy="2142"/>
          </a:xfrm>
        </p:grpSpPr>
        <p:pic>
          <p:nvPicPr>
            <p:cNvPr id="26634" name="Picture 13" descr="CR1230_Lithium_Battery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9" y="2295"/>
              <a:ext cx="2160" cy="1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35" name="Rectangle 14"/>
            <p:cNvSpPr>
              <a:spLocks noChangeArrowheads="1"/>
            </p:cNvSpPr>
            <p:nvPr/>
          </p:nvSpPr>
          <p:spPr bwMode="auto">
            <a:xfrm>
              <a:off x="95" y="3409"/>
              <a:ext cx="2303" cy="10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 dirty="0">
                  <a:solidFill>
                    <a:schemeClr val="tx1"/>
                  </a:solidFill>
                </a:rPr>
                <a:t>Lithium batteries take</a:t>
              </a:r>
            </a:p>
            <a:p>
              <a:r>
                <a:rPr lang="en-US" sz="2000" b="1" dirty="0">
                  <a:solidFill>
                    <a:schemeClr val="tx1"/>
                  </a:solidFill>
                </a:rPr>
                <a:t>advantage of lithium’s</a:t>
              </a:r>
            </a:p>
            <a:p>
              <a:r>
                <a:rPr lang="en-US" sz="2000" b="1" dirty="0">
                  <a:solidFill>
                    <a:schemeClr val="tx1"/>
                  </a:solidFill>
                </a:rPr>
                <a:t>strong 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tendency</a:t>
              </a:r>
            </a:p>
            <a:p>
              <a:r>
                <a:rPr lang="en-US" sz="2000" b="1" dirty="0" smtClean="0">
                  <a:solidFill>
                    <a:schemeClr val="tx1"/>
                  </a:solidFill>
                </a:rPr>
                <a:t>to BE oxidized</a:t>
              </a:r>
            </a:p>
            <a:p>
              <a:r>
                <a:rPr lang="en-US" sz="2000" b="1" dirty="0" smtClean="0">
                  <a:solidFill>
                    <a:schemeClr val="tx1"/>
                  </a:solidFill>
                </a:rPr>
                <a:t>(i.e., to REDUCE other stuff.)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930650" y="344488"/>
            <a:ext cx="534988" cy="546100"/>
          </a:xfrm>
          <a:prstGeom prst="rect">
            <a:avLst/>
          </a:prstGeom>
          <a:solidFill>
            <a:schemeClr val="bg1"/>
          </a:solidFill>
          <a:ln w="254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23900" y="973138"/>
            <a:ext cx="3567113" cy="547687"/>
          </a:xfrm>
          <a:prstGeom prst="rect">
            <a:avLst/>
          </a:prstGeom>
          <a:solidFill>
            <a:schemeClr val="bg1"/>
          </a:solidFill>
          <a:ln w="254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276225" y="1916113"/>
            <a:ext cx="5667375" cy="1385887"/>
          </a:xfrm>
          <a:prstGeom prst="rect">
            <a:avLst/>
          </a:prstGeom>
          <a:solidFill>
            <a:schemeClr val="tx1"/>
          </a:solidFill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Poor oxidizers HATE their own e</a:t>
            </a:r>
            <a:r>
              <a:rPr lang="en-US" baseline="30000">
                <a:solidFill>
                  <a:srgbClr val="FFFF00"/>
                </a:solidFill>
              </a:rPr>
              <a:t>–</a:t>
            </a:r>
            <a:r>
              <a:rPr lang="en-US">
                <a:solidFill>
                  <a:srgbClr val="FFFF00"/>
                </a:solidFill>
              </a:rPr>
              <a:t>s</a:t>
            </a:r>
          </a:p>
          <a:p>
            <a:r>
              <a:rPr lang="en-US">
                <a:solidFill>
                  <a:srgbClr val="FFFF00"/>
                </a:solidFill>
              </a:rPr>
              <a:t>(and have no interest in accepting</a:t>
            </a:r>
          </a:p>
          <a:p>
            <a:r>
              <a:rPr lang="en-US">
                <a:solidFill>
                  <a:srgbClr val="FFFF00"/>
                </a:solidFill>
              </a:rPr>
              <a:t>anyone else’s e</a:t>
            </a:r>
            <a:r>
              <a:rPr lang="en-US" baseline="30000">
                <a:solidFill>
                  <a:srgbClr val="FFFF00"/>
                </a:solidFill>
              </a:rPr>
              <a:t>–</a:t>
            </a:r>
            <a:r>
              <a:rPr lang="en-US">
                <a:solidFill>
                  <a:srgbClr val="FFFF00"/>
                </a:solidFill>
              </a:rPr>
              <a:t> s, either.)</a:t>
            </a:r>
          </a:p>
        </p:txBody>
      </p:sp>
      <p:pic>
        <p:nvPicPr>
          <p:cNvPr id="26637" name="Picture 13" descr="C:\Documents and Settings\bergmajd\Local Settings\Temporary Internet Files\Content.IE5\OTUV38S2\MC900433821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0538" y="1504950"/>
            <a:ext cx="2065337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297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28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52"/>
          <p:cNvSpPr>
            <a:spLocks noChangeArrowheads="1"/>
          </p:cNvSpPr>
          <p:nvPr/>
        </p:nvSpPr>
        <p:spPr bwMode="auto">
          <a:xfrm>
            <a:off x="666750" y="401638"/>
            <a:ext cx="7666038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During </a:t>
            </a:r>
            <a:r>
              <a:rPr lang="en-US" u="sng"/>
              <a:t>oxidation-reduction</a:t>
            </a:r>
            <a:r>
              <a:rPr lang="en-US"/>
              <a:t> (</a:t>
            </a:r>
            <a:r>
              <a:rPr lang="en-US" u="sng"/>
              <a:t>redox</a:t>
            </a:r>
            <a:r>
              <a:rPr lang="en-US"/>
              <a:t>) reactions,</a:t>
            </a:r>
          </a:p>
          <a:p>
            <a:pPr algn="l"/>
            <a:r>
              <a:rPr lang="en-US"/>
              <a:t>the oxidation states of two substances change. </a:t>
            </a:r>
          </a:p>
        </p:txBody>
      </p:sp>
      <p:sp>
        <p:nvSpPr>
          <p:cNvPr id="10243" name="Rectangle 153"/>
          <p:cNvSpPr>
            <a:spLocks noChangeArrowheads="1"/>
          </p:cNvSpPr>
          <p:nvPr/>
        </p:nvSpPr>
        <p:spPr bwMode="auto">
          <a:xfrm>
            <a:off x="1042988" y="1690688"/>
            <a:ext cx="20161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u="sng"/>
              <a:t>oxidation</a:t>
            </a:r>
            <a:r>
              <a:rPr lang="en-US"/>
              <a:t> = </a:t>
            </a:r>
          </a:p>
        </p:txBody>
      </p:sp>
      <p:sp>
        <p:nvSpPr>
          <p:cNvPr id="10244" name="Rectangle 154"/>
          <p:cNvSpPr>
            <a:spLocks noChangeArrowheads="1"/>
          </p:cNvSpPr>
          <p:nvPr/>
        </p:nvSpPr>
        <p:spPr bwMode="auto">
          <a:xfrm>
            <a:off x="998538" y="2317750"/>
            <a:ext cx="205581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u="sng"/>
              <a:t>reduction</a:t>
            </a:r>
            <a:r>
              <a:rPr lang="en-US"/>
              <a:t> = </a:t>
            </a:r>
          </a:p>
        </p:txBody>
      </p:sp>
      <p:sp>
        <p:nvSpPr>
          <p:cNvPr id="280731" name="Rectangle 155"/>
          <p:cNvSpPr>
            <a:spLocks noChangeArrowheads="1"/>
          </p:cNvSpPr>
          <p:nvPr/>
        </p:nvSpPr>
        <p:spPr bwMode="auto">
          <a:xfrm>
            <a:off x="2971800" y="1690688"/>
            <a:ext cx="17430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loss of e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80733" name="Rectangle 157"/>
          <p:cNvSpPr>
            <a:spLocks noChangeArrowheads="1"/>
          </p:cNvSpPr>
          <p:nvPr/>
        </p:nvSpPr>
        <p:spPr bwMode="auto">
          <a:xfrm>
            <a:off x="2971800" y="2316163"/>
            <a:ext cx="178435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gain of e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80734" name="AutoShape 158"/>
          <p:cNvSpPr>
            <a:spLocks/>
          </p:cNvSpPr>
          <p:nvPr/>
        </p:nvSpPr>
        <p:spPr bwMode="auto">
          <a:xfrm>
            <a:off x="4627563" y="1673225"/>
            <a:ext cx="357187" cy="1169988"/>
          </a:xfrm>
          <a:prstGeom prst="rightBrace">
            <a:avLst>
              <a:gd name="adj1" fmla="val 27296"/>
              <a:gd name="adj2" fmla="val 50000"/>
            </a:avLst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0735" name="Rectangle 159"/>
          <p:cNvSpPr>
            <a:spLocks noChangeArrowheads="1"/>
          </p:cNvSpPr>
          <p:nvPr/>
        </p:nvSpPr>
        <p:spPr bwMode="auto">
          <a:xfrm>
            <a:off x="5080000" y="1968500"/>
            <a:ext cx="331311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both occur in redox </a:t>
            </a:r>
          </a:p>
        </p:txBody>
      </p:sp>
      <p:sp>
        <p:nvSpPr>
          <p:cNvPr id="280737" name="Rectangle 161"/>
          <p:cNvSpPr>
            <a:spLocks noChangeArrowheads="1"/>
          </p:cNvSpPr>
          <p:nvPr/>
        </p:nvSpPr>
        <p:spPr bwMode="auto">
          <a:xfrm>
            <a:off x="5959475" y="4976813"/>
            <a:ext cx="24558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LEO: “GER…”</a:t>
            </a:r>
          </a:p>
        </p:txBody>
      </p:sp>
      <p:sp>
        <p:nvSpPr>
          <p:cNvPr id="280739" name="Rectangle 163"/>
          <p:cNvSpPr>
            <a:spLocks noChangeArrowheads="1"/>
          </p:cNvSpPr>
          <p:nvPr/>
        </p:nvSpPr>
        <p:spPr bwMode="auto">
          <a:xfrm>
            <a:off x="2814638" y="3808413"/>
            <a:ext cx="18240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“OIL RIG.”</a:t>
            </a:r>
          </a:p>
        </p:txBody>
      </p:sp>
      <p:sp>
        <p:nvSpPr>
          <p:cNvPr id="280740" name="Rectangle 164"/>
          <p:cNvSpPr>
            <a:spLocks noChangeArrowheads="1"/>
          </p:cNvSpPr>
          <p:nvPr/>
        </p:nvSpPr>
        <p:spPr bwMode="auto">
          <a:xfrm>
            <a:off x="2581275" y="4378325"/>
            <a:ext cx="2489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>
                <a:solidFill>
                  <a:schemeClr val="tx1"/>
                </a:solidFill>
              </a:rPr>
              <a:t>O</a:t>
            </a:r>
            <a:r>
              <a:rPr lang="en-US" sz="2400">
                <a:solidFill>
                  <a:schemeClr val="tx1"/>
                </a:solidFill>
              </a:rPr>
              <a:t>xidation </a:t>
            </a:r>
            <a:r>
              <a:rPr lang="en-US" sz="2400" u="sng">
                <a:solidFill>
                  <a:schemeClr val="tx1"/>
                </a:solidFill>
              </a:rPr>
              <a:t>i</a:t>
            </a:r>
            <a:r>
              <a:rPr lang="en-US" sz="2400">
                <a:solidFill>
                  <a:schemeClr val="tx1"/>
                </a:solidFill>
              </a:rPr>
              <a:t>s </a:t>
            </a:r>
            <a:r>
              <a:rPr lang="en-US" sz="2400" u="sng">
                <a:solidFill>
                  <a:schemeClr val="tx1"/>
                </a:solidFill>
              </a:rPr>
              <a:t>l</a:t>
            </a:r>
            <a:r>
              <a:rPr lang="en-US" sz="2400">
                <a:solidFill>
                  <a:schemeClr val="tx1"/>
                </a:solidFill>
              </a:rPr>
              <a:t>oss;</a:t>
            </a:r>
          </a:p>
          <a:p>
            <a:r>
              <a:rPr lang="en-US" sz="2400" u="sng">
                <a:solidFill>
                  <a:schemeClr val="tx1"/>
                </a:solidFill>
              </a:rPr>
              <a:t>r</a:t>
            </a:r>
            <a:r>
              <a:rPr lang="en-US" sz="2400">
                <a:solidFill>
                  <a:schemeClr val="tx1"/>
                </a:solidFill>
              </a:rPr>
              <a:t>eduction </a:t>
            </a:r>
            <a:r>
              <a:rPr lang="en-US" sz="2400" u="sng">
                <a:solidFill>
                  <a:schemeClr val="tx1"/>
                </a:solidFill>
              </a:rPr>
              <a:t>i</a:t>
            </a:r>
            <a:r>
              <a:rPr lang="en-US" sz="2400">
                <a:solidFill>
                  <a:schemeClr val="tx1"/>
                </a:solidFill>
              </a:rPr>
              <a:t>s </a:t>
            </a:r>
            <a:r>
              <a:rPr lang="en-US" sz="2400" u="sng">
                <a:solidFill>
                  <a:schemeClr val="tx1"/>
                </a:solidFill>
              </a:rPr>
              <a:t>g</a:t>
            </a:r>
            <a:r>
              <a:rPr lang="en-US" sz="2400">
                <a:solidFill>
                  <a:schemeClr val="tx1"/>
                </a:solidFill>
              </a:rPr>
              <a:t>ain.</a:t>
            </a:r>
          </a:p>
        </p:txBody>
      </p:sp>
      <p:sp>
        <p:nvSpPr>
          <p:cNvPr id="280741" name="Rectangle 165"/>
          <p:cNvSpPr>
            <a:spLocks noChangeArrowheads="1"/>
          </p:cNvSpPr>
          <p:nvPr/>
        </p:nvSpPr>
        <p:spPr bwMode="auto">
          <a:xfrm>
            <a:off x="4543425" y="5568950"/>
            <a:ext cx="40671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>
                <a:solidFill>
                  <a:schemeClr val="tx1"/>
                </a:solidFill>
              </a:rPr>
              <a:t>L</a:t>
            </a:r>
            <a:r>
              <a:rPr lang="en-US" sz="2400">
                <a:solidFill>
                  <a:schemeClr val="tx1"/>
                </a:solidFill>
              </a:rPr>
              <a:t>osing </a:t>
            </a:r>
            <a:r>
              <a:rPr lang="en-US" sz="2400" u="sng">
                <a:solidFill>
                  <a:schemeClr val="tx1"/>
                </a:solidFill>
              </a:rPr>
              <a:t>e</a:t>
            </a:r>
            <a:r>
              <a:rPr lang="en-US" sz="2400">
                <a:solidFill>
                  <a:schemeClr val="tx1"/>
                </a:solidFill>
              </a:rPr>
              <a:t>lectrons: </a:t>
            </a:r>
            <a:r>
              <a:rPr lang="en-US" sz="2400" u="sng">
                <a:solidFill>
                  <a:schemeClr val="tx1"/>
                </a:solidFill>
              </a:rPr>
              <a:t>o</a:t>
            </a:r>
            <a:r>
              <a:rPr lang="en-US" sz="2400">
                <a:solidFill>
                  <a:schemeClr val="tx1"/>
                </a:solidFill>
              </a:rPr>
              <a:t>xidation.</a:t>
            </a:r>
          </a:p>
          <a:p>
            <a:r>
              <a:rPr lang="en-US" sz="2400" u="sng">
                <a:solidFill>
                  <a:schemeClr val="tx1"/>
                </a:solidFill>
              </a:rPr>
              <a:t>G</a:t>
            </a:r>
            <a:r>
              <a:rPr lang="en-US" sz="2400">
                <a:solidFill>
                  <a:schemeClr val="tx1"/>
                </a:solidFill>
              </a:rPr>
              <a:t>aining </a:t>
            </a:r>
            <a:r>
              <a:rPr lang="en-US" sz="2400" u="sng">
                <a:solidFill>
                  <a:schemeClr val="tx1"/>
                </a:solidFill>
              </a:rPr>
              <a:t>e</a:t>
            </a:r>
            <a:r>
              <a:rPr lang="en-US" sz="2400">
                <a:solidFill>
                  <a:schemeClr val="tx1"/>
                </a:solidFill>
              </a:rPr>
              <a:t>lectrons: </a:t>
            </a:r>
            <a:r>
              <a:rPr lang="en-US" sz="2400" u="sng">
                <a:solidFill>
                  <a:schemeClr val="tx1"/>
                </a:solidFill>
              </a:rPr>
              <a:t>r</a:t>
            </a:r>
            <a:r>
              <a:rPr lang="en-US" sz="2400">
                <a:solidFill>
                  <a:schemeClr val="tx1"/>
                </a:solidFill>
              </a:rPr>
              <a:t>eduction.</a:t>
            </a:r>
          </a:p>
        </p:txBody>
      </p:sp>
      <p:pic>
        <p:nvPicPr>
          <p:cNvPr id="15" name="Picture 2" descr="animals,lions,mammals,manes,nature,photographs"/>
          <p:cNvPicPr>
            <a:picLocks noChangeAspect="1" noChangeArrowheads="1"/>
          </p:cNvPicPr>
          <p:nvPr/>
        </p:nvPicPr>
        <p:blipFill>
          <a:blip r:embed="rId2" cstate="print"/>
          <a:srcRect t="17106" b="17680"/>
          <a:stretch>
            <a:fillRect/>
          </a:stretch>
        </p:blipFill>
        <p:spPr bwMode="auto">
          <a:xfrm>
            <a:off x="5313471" y="2636320"/>
            <a:ext cx="3478026" cy="2268187"/>
          </a:xfrm>
          <a:prstGeom prst="rect">
            <a:avLst/>
          </a:prstGeom>
          <a:noFill/>
        </p:spPr>
      </p:pic>
      <p:pic>
        <p:nvPicPr>
          <p:cNvPr id="16" name="Picture 4" descr="businesses,industries,industry,offshore oil rigs,oil rigs,Photographs,platforms"/>
          <p:cNvPicPr>
            <a:picLocks noChangeAspect="1" noChangeArrowheads="1"/>
          </p:cNvPicPr>
          <p:nvPr/>
        </p:nvPicPr>
        <p:blipFill>
          <a:blip r:embed="rId3" cstate="print"/>
          <a:srcRect l="24935" t="18640" r="18673" b="19981"/>
          <a:stretch>
            <a:fillRect/>
          </a:stretch>
        </p:blipFill>
        <p:spPr bwMode="auto">
          <a:xfrm>
            <a:off x="154380" y="3241967"/>
            <a:ext cx="2378480" cy="25888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0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0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8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0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0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0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8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8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0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0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0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0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28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8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8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807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0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80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807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0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0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80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0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0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0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731" grpId="0"/>
      <p:bldP spid="280733" grpId="0"/>
      <p:bldP spid="280734" grpId="0" animBg="1"/>
      <p:bldP spid="280735" grpId="0"/>
      <p:bldP spid="280737" grpId="0"/>
      <p:bldP spid="280739" grpId="0"/>
      <p:bldP spid="280740" grpId="0"/>
      <p:bldP spid="28074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522288" y="398463"/>
            <a:ext cx="8313737" cy="18002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/>
              <a:t>In comparing the reduction potentials of two half-reactions, consider the scale shown. The “higher-up” reaction is the reduction half-cell; the “lower-down” reaction is the oxidation half-cell. </a:t>
            </a:r>
          </a:p>
        </p:txBody>
      </p:sp>
      <p:grpSp>
        <p:nvGrpSpPr>
          <p:cNvPr id="27651" name="Group 25"/>
          <p:cNvGrpSpPr>
            <a:grpSpLocks/>
          </p:cNvGrpSpPr>
          <p:nvPr/>
        </p:nvGrpSpPr>
        <p:grpSpPr bwMode="auto">
          <a:xfrm>
            <a:off x="914400" y="2414588"/>
            <a:ext cx="6492875" cy="4175125"/>
            <a:chOff x="576" y="1521"/>
            <a:chExt cx="4090" cy="2630"/>
          </a:xfrm>
        </p:grpSpPr>
        <p:sp>
          <p:nvSpPr>
            <p:cNvPr id="27664" name="Text Box 7"/>
            <p:cNvSpPr txBox="1">
              <a:spLocks noChangeArrowheads="1"/>
            </p:cNvSpPr>
            <p:nvPr/>
          </p:nvSpPr>
          <p:spPr bwMode="auto">
            <a:xfrm>
              <a:off x="1014" y="2690"/>
              <a:ext cx="731" cy="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/>
                <a:t>0 V</a:t>
              </a:r>
            </a:p>
          </p:txBody>
        </p:sp>
        <p:sp>
          <p:nvSpPr>
            <p:cNvPr id="27665" name="Text Box 8"/>
            <p:cNvSpPr txBox="1">
              <a:spLocks noChangeArrowheads="1"/>
            </p:cNvSpPr>
            <p:nvPr/>
          </p:nvSpPr>
          <p:spPr bwMode="auto">
            <a:xfrm>
              <a:off x="576" y="1959"/>
              <a:ext cx="1023" cy="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/>
                <a:t>  (+) V</a:t>
              </a:r>
            </a:p>
          </p:txBody>
        </p:sp>
        <p:sp>
          <p:nvSpPr>
            <p:cNvPr id="27666" name="Text Box 9"/>
            <p:cNvSpPr txBox="1">
              <a:spLocks noChangeArrowheads="1"/>
            </p:cNvSpPr>
            <p:nvPr/>
          </p:nvSpPr>
          <p:spPr bwMode="auto">
            <a:xfrm>
              <a:off x="576" y="3274"/>
              <a:ext cx="876" cy="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/>
                <a:t>  (–) V</a:t>
              </a:r>
            </a:p>
          </p:txBody>
        </p:sp>
        <p:sp>
          <p:nvSpPr>
            <p:cNvPr id="27667" name="Line 10"/>
            <p:cNvSpPr>
              <a:spLocks noChangeShapeType="1"/>
            </p:cNvSpPr>
            <p:nvPr/>
          </p:nvSpPr>
          <p:spPr bwMode="auto">
            <a:xfrm>
              <a:off x="1452" y="2836"/>
              <a:ext cx="3214" cy="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8" name="Line 11"/>
            <p:cNvSpPr>
              <a:spLocks noChangeShapeType="1"/>
            </p:cNvSpPr>
            <p:nvPr/>
          </p:nvSpPr>
          <p:spPr bwMode="auto">
            <a:xfrm flipV="1">
              <a:off x="1306" y="1521"/>
              <a:ext cx="0" cy="1169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9" name="Line 12"/>
            <p:cNvSpPr>
              <a:spLocks noChangeShapeType="1"/>
            </p:cNvSpPr>
            <p:nvPr/>
          </p:nvSpPr>
          <p:spPr bwMode="auto">
            <a:xfrm flipV="1">
              <a:off x="1306" y="2982"/>
              <a:ext cx="0" cy="1169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 type="triangle" w="lg" len="lg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1069" name="Text Box 13"/>
          <p:cNvSpPr txBox="1">
            <a:spLocks noChangeArrowheads="1"/>
          </p:cNvSpPr>
          <p:nvPr/>
        </p:nvSpPr>
        <p:spPr bwMode="auto">
          <a:xfrm>
            <a:off x="2538413" y="2646363"/>
            <a:ext cx="11588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/>
              <a:t>A–</a:t>
            </a:r>
          </a:p>
        </p:txBody>
      </p:sp>
      <p:sp>
        <p:nvSpPr>
          <p:cNvPr id="301070" name="Text Box 14"/>
          <p:cNvSpPr txBox="1">
            <a:spLocks noChangeArrowheads="1"/>
          </p:cNvSpPr>
          <p:nvPr/>
        </p:nvSpPr>
        <p:spPr bwMode="auto">
          <a:xfrm>
            <a:off x="6248400" y="3806825"/>
            <a:ext cx="11588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/>
              <a:t>C–</a:t>
            </a:r>
          </a:p>
        </p:txBody>
      </p:sp>
      <p:sp>
        <p:nvSpPr>
          <p:cNvPr id="301071" name="Text Box 15"/>
          <p:cNvSpPr txBox="1">
            <a:spLocks noChangeArrowheads="1"/>
          </p:cNvSpPr>
          <p:nvPr/>
        </p:nvSpPr>
        <p:spPr bwMode="auto">
          <a:xfrm>
            <a:off x="2538413" y="3575050"/>
            <a:ext cx="11588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/>
              <a:t>A–</a:t>
            </a:r>
          </a:p>
        </p:txBody>
      </p:sp>
      <p:sp>
        <p:nvSpPr>
          <p:cNvPr id="301072" name="Text Box 16"/>
          <p:cNvSpPr txBox="1">
            <a:spLocks noChangeArrowheads="1"/>
          </p:cNvSpPr>
          <p:nvPr/>
        </p:nvSpPr>
        <p:spPr bwMode="auto">
          <a:xfrm>
            <a:off x="4160838" y="4733925"/>
            <a:ext cx="11588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/>
              <a:t>B–</a:t>
            </a:r>
          </a:p>
        </p:txBody>
      </p:sp>
      <p:sp>
        <p:nvSpPr>
          <p:cNvPr id="301073" name="Text Box 17"/>
          <p:cNvSpPr txBox="1">
            <a:spLocks noChangeArrowheads="1"/>
          </p:cNvSpPr>
          <p:nvPr/>
        </p:nvSpPr>
        <p:spPr bwMode="auto">
          <a:xfrm>
            <a:off x="4160838" y="5429250"/>
            <a:ext cx="1158875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/>
              <a:t>B–</a:t>
            </a:r>
          </a:p>
        </p:txBody>
      </p:sp>
      <p:sp>
        <p:nvSpPr>
          <p:cNvPr id="301074" name="Text Box 18"/>
          <p:cNvSpPr txBox="1">
            <a:spLocks noChangeArrowheads="1"/>
          </p:cNvSpPr>
          <p:nvPr/>
        </p:nvSpPr>
        <p:spPr bwMode="auto">
          <a:xfrm>
            <a:off x="6248400" y="5662613"/>
            <a:ext cx="11588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/>
              <a:t>C–</a:t>
            </a:r>
          </a:p>
        </p:txBody>
      </p:sp>
      <p:sp>
        <p:nvSpPr>
          <p:cNvPr id="301075" name="Text Box 19"/>
          <p:cNvSpPr txBox="1">
            <a:spLocks noChangeArrowheads="1"/>
          </p:cNvSpPr>
          <p:nvPr/>
        </p:nvSpPr>
        <p:spPr bwMode="auto">
          <a:xfrm>
            <a:off x="4654550" y="4733925"/>
            <a:ext cx="11588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solidFill>
                  <a:schemeClr val="tx1"/>
                </a:solidFill>
              </a:rPr>
              <a:t>Red.</a:t>
            </a:r>
          </a:p>
        </p:txBody>
      </p:sp>
      <p:sp>
        <p:nvSpPr>
          <p:cNvPr id="301076" name="Text Box 20"/>
          <p:cNvSpPr txBox="1">
            <a:spLocks noChangeArrowheads="1"/>
          </p:cNvSpPr>
          <p:nvPr/>
        </p:nvSpPr>
        <p:spPr bwMode="auto">
          <a:xfrm>
            <a:off x="4654550" y="5429250"/>
            <a:ext cx="1158875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solidFill>
                  <a:schemeClr val="tx1"/>
                </a:solidFill>
              </a:rPr>
              <a:t>Ox.</a:t>
            </a:r>
          </a:p>
        </p:txBody>
      </p:sp>
      <p:sp>
        <p:nvSpPr>
          <p:cNvPr id="301077" name="Text Box 21"/>
          <p:cNvSpPr txBox="1">
            <a:spLocks noChangeArrowheads="1"/>
          </p:cNvSpPr>
          <p:nvPr/>
        </p:nvSpPr>
        <p:spPr bwMode="auto">
          <a:xfrm>
            <a:off x="6770688" y="3806825"/>
            <a:ext cx="11588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solidFill>
                  <a:schemeClr val="tx1"/>
                </a:solidFill>
              </a:rPr>
              <a:t>Red.</a:t>
            </a:r>
          </a:p>
        </p:txBody>
      </p:sp>
      <p:sp>
        <p:nvSpPr>
          <p:cNvPr id="301078" name="Text Box 22"/>
          <p:cNvSpPr txBox="1">
            <a:spLocks noChangeArrowheads="1"/>
          </p:cNvSpPr>
          <p:nvPr/>
        </p:nvSpPr>
        <p:spPr bwMode="auto">
          <a:xfrm>
            <a:off x="6770688" y="5662613"/>
            <a:ext cx="11588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solidFill>
                  <a:schemeClr val="tx1"/>
                </a:solidFill>
              </a:rPr>
              <a:t>Ox.</a:t>
            </a:r>
          </a:p>
        </p:txBody>
      </p:sp>
      <p:sp>
        <p:nvSpPr>
          <p:cNvPr id="301079" name="Text Box 23"/>
          <p:cNvSpPr txBox="1">
            <a:spLocks noChangeArrowheads="1"/>
          </p:cNvSpPr>
          <p:nvPr/>
        </p:nvSpPr>
        <p:spPr bwMode="auto">
          <a:xfrm>
            <a:off x="3046413" y="2646363"/>
            <a:ext cx="11588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solidFill>
                  <a:schemeClr val="tx1"/>
                </a:solidFill>
              </a:rPr>
              <a:t>Red.</a:t>
            </a:r>
          </a:p>
        </p:txBody>
      </p:sp>
      <p:sp>
        <p:nvSpPr>
          <p:cNvPr id="301080" name="Text Box 24"/>
          <p:cNvSpPr txBox="1">
            <a:spLocks noChangeArrowheads="1"/>
          </p:cNvSpPr>
          <p:nvPr/>
        </p:nvSpPr>
        <p:spPr bwMode="auto">
          <a:xfrm>
            <a:off x="3046413" y="3575050"/>
            <a:ext cx="11588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solidFill>
                  <a:schemeClr val="tx1"/>
                </a:solidFill>
              </a:rPr>
              <a:t>Ox.</a:t>
            </a:r>
          </a:p>
        </p:txBody>
      </p:sp>
    </p:spTree>
    <p:extLst>
      <p:ext uri="{BB962C8B-B14F-4D97-AF65-F5344CB8AC3E}">
        <p14:creationId xmlns:p14="http://schemas.microsoft.com/office/powerpoint/2010/main" val="1987009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1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1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1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1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0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1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1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1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1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30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7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7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7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7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1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1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1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1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30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1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1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1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1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 tmFilter="0,0; .5, 1; 1, 1"/>
                                        <p:tgtEl>
                                          <p:spTgt spid="30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01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01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01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01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 tmFilter="0,0; .5, 1; 1, 1"/>
                                        <p:tgtEl>
                                          <p:spTgt spid="30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01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1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01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01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 tmFilter="0,0; .5, 1; 1, 1"/>
                                        <p:tgtEl>
                                          <p:spTgt spid="30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69" grpId="0"/>
      <p:bldP spid="301070" grpId="0"/>
      <p:bldP spid="301071" grpId="0"/>
      <p:bldP spid="301072" grpId="0"/>
      <p:bldP spid="301073" grpId="0"/>
      <p:bldP spid="301074" grpId="0"/>
      <p:bldP spid="301075" grpId="0"/>
      <p:bldP spid="301076" grpId="0"/>
      <p:bldP spid="301077" grpId="0"/>
      <p:bldP spid="301078" grpId="0"/>
      <p:bldP spid="301079" grpId="0"/>
      <p:bldP spid="30108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2106613" y="1016000"/>
            <a:ext cx="4268787" cy="711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675" name="Rectangle 5"/>
          <p:cNvSpPr>
            <a:spLocks noChangeArrowheads="1"/>
          </p:cNvSpPr>
          <p:nvPr/>
        </p:nvSpPr>
        <p:spPr bwMode="auto">
          <a:xfrm>
            <a:off x="1071563" y="309563"/>
            <a:ext cx="574516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1"/>
              <a:t>Spontaneity of Redox Reactions</a:t>
            </a:r>
            <a:r>
              <a:rPr lang="en-US"/>
              <a:t> </a:t>
            </a:r>
          </a:p>
        </p:txBody>
      </p:sp>
      <p:sp>
        <p:nvSpPr>
          <p:cNvPr id="302086" name="Rectangle 6"/>
          <p:cNvSpPr>
            <a:spLocks noChangeArrowheads="1"/>
          </p:cNvSpPr>
          <p:nvPr/>
        </p:nvSpPr>
        <p:spPr bwMode="auto">
          <a:xfrm>
            <a:off x="2184400" y="1104900"/>
            <a:ext cx="4102100" cy="54451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2087" name="Rectangle 7"/>
          <p:cNvSpPr>
            <a:spLocks noChangeArrowheads="1"/>
          </p:cNvSpPr>
          <p:nvPr/>
        </p:nvSpPr>
        <p:spPr bwMode="auto">
          <a:xfrm>
            <a:off x="2232025" y="1082675"/>
            <a:ext cx="402431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cell</a:t>
            </a:r>
            <a:r>
              <a:rPr lang="en-US">
                <a:solidFill>
                  <a:schemeClr val="tx1"/>
                </a:solidFill>
              </a:rPr>
              <a:t> = 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red,cath</a:t>
            </a:r>
            <a:r>
              <a:rPr lang="en-US">
                <a:solidFill>
                  <a:schemeClr val="tx1"/>
                </a:solidFill>
              </a:rPr>
              <a:t> – 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red,an</a:t>
            </a:r>
          </a:p>
        </p:txBody>
      </p:sp>
      <p:sp>
        <p:nvSpPr>
          <p:cNvPr id="302088" name="Rectangle 8"/>
          <p:cNvSpPr>
            <a:spLocks noChangeArrowheads="1"/>
          </p:cNvSpPr>
          <p:nvPr/>
        </p:nvSpPr>
        <p:spPr bwMode="auto">
          <a:xfrm>
            <a:off x="2068513" y="1747838"/>
            <a:ext cx="444341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(same equation as before) </a:t>
            </a:r>
          </a:p>
        </p:txBody>
      </p:sp>
      <p:sp>
        <p:nvSpPr>
          <p:cNvPr id="302089" name="Rectangle 9"/>
          <p:cNvSpPr>
            <a:spLocks noChangeArrowheads="1"/>
          </p:cNvSpPr>
          <p:nvPr/>
        </p:nvSpPr>
        <p:spPr bwMode="auto">
          <a:xfrm>
            <a:off x="176213" y="5092700"/>
            <a:ext cx="5387975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-- The Activity Series is based on</a:t>
            </a:r>
          </a:p>
          <a:p>
            <a:pPr algn="l"/>
            <a:r>
              <a:rPr lang="en-US"/>
              <a:t>   standard reduction potentials.</a:t>
            </a:r>
          </a:p>
        </p:txBody>
      </p:sp>
      <p:sp>
        <p:nvSpPr>
          <p:cNvPr id="302090" name="Rectangle 10"/>
          <p:cNvSpPr>
            <a:spLocks noChangeArrowheads="1"/>
          </p:cNvSpPr>
          <p:nvPr/>
        </p:nvSpPr>
        <p:spPr bwMode="auto">
          <a:xfrm>
            <a:off x="1027113" y="3557588"/>
            <a:ext cx="63023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If 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>
                <a:solidFill>
                  <a:schemeClr val="tx1"/>
                </a:solidFill>
              </a:rPr>
              <a:t> (or E, or emf) is +…spontaneous. </a:t>
            </a:r>
            <a:endParaRPr lang="en-US" baseline="-25000">
              <a:solidFill>
                <a:schemeClr val="tx1"/>
              </a:solidFill>
            </a:endParaRPr>
          </a:p>
        </p:txBody>
      </p:sp>
      <p:sp>
        <p:nvSpPr>
          <p:cNvPr id="302091" name="Rectangle 11"/>
          <p:cNvSpPr>
            <a:spLocks noChangeArrowheads="1"/>
          </p:cNvSpPr>
          <p:nvPr/>
        </p:nvSpPr>
        <p:spPr bwMode="auto">
          <a:xfrm>
            <a:off x="4354513" y="4160838"/>
            <a:ext cx="35718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–…nonspontaneous. </a:t>
            </a:r>
            <a:endParaRPr lang="en-US" baseline="-25000">
              <a:solidFill>
                <a:schemeClr val="tx1"/>
              </a:solidFill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28600" y="1822450"/>
            <a:ext cx="1789113" cy="1776413"/>
            <a:chOff x="221" y="1147"/>
            <a:chExt cx="1127" cy="1119"/>
          </a:xfrm>
        </p:grpSpPr>
        <p:sp>
          <p:nvSpPr>
            <p:cNvPr id="28695" name="Line 16"/>
            <p:cNvSpPr>
              <a:spLocks noChangeShapeType="1"/>
            </p:cNvSpPr>
            <p:nvPr/>
          </p:nvSpPr>
          <p:spPr bwMode="auto">
            <a:xfrm>
              <a:off x="990" y="1714"/>
              <a:ext cx="59" cy="552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8696" name="Rectangle 12"/>
            <p:cNvSpPr>
              <a:spLocks noChangeArrowheads="1"/>
            </p:cNvSpPr>
            <p:nvPr/>
          </p:nvSpPr>
          <p:spPr bwMode="auto">
            <a:xfrm>
              <a:off x="221" y="1147"/>
              <a:ext cx="1127" cy="596"/>
            </a:xfrm>
            <a:prstGeom prst="rect">
              <a:avLst/>
            </a:prstGeom>
            <a:solidFill>
              <a:srgbClr val="C0C0C0"/>
            </a:solidFill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standard</a:t>
              </a:r>
            </a:p>
            <a:p>
              <a:r>
                <a:rPr lang="en-US">
                  <a:solidFill>
                    <a:schemeClr val="tx1"/>
                  </a:solidFill>
                </a:rPr>
                <a:t>conditions</a:t>
              </a:r>
              <a:endParaRPr lang="en-US" baseline="-2500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1978025" y="2420938"/>
            <a:ext cx="4160838" cy="1192212"/>
            <a:chOff x="1517" y="1525"/>
            <a:chExt cx="2621" cy="751"/>
          </a:xfrm>
        </p:grpSpPr>
        <p:grpSp>
          <p:nvGrpSpPr>
            <p:cNvPr id="28690" name="Group 18"/>
            <p:cNvGrpSpPr>
              <a:grpSpLocks/>
            </p:cNvGrpSpPr>
            <p:nvPr/>
          </p:nvGrpSpPr>
          <p:grpSpPr bwMode="auto">
            <a:xfrm>
              <a:off x="1517" y="1826"/>
              <a:ext cx="1293" cy="450"/>
              <a:chOff x="1517" y="1840"/>
              <a:chExt cx="1293" cy="450"/>
            </a:xfrm>
          </p:grpSpPr>
          <p:sp>
            <p:nvSpPr>
              <p:cNvPr id="28692" name="Line 17"/>
              <p:cNvSpPr>
                <a:spLocks noChangeShapeType="1"/>
              </p:cNvSpPr>
              <p:nvPr/>
            </p:nvSpPr>
            <p:spPr bwMode="auto">
              <a:xfrm>
                <a:off x="2129" y="1847"/>
                <a:ext cx="681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693" name="AutoShape 14"/>
              <p:cNvSpPr>
                <a:spLocks/>
              </p:cNvSpPr>
              <p:nvPr/>
            </p:nvSpPr>
            <p:spPr bwMode="auto">
              <a:xfrm rot="5400000">
                <a:off x="2058" y="1615"/>
                <a:ext cx="134" cy="1215"/>
              </a:xfrm>
              <a:prstGeom prst="leftBrace">
                <a:avLst>
                  <a:gd name="adj1" fmla="val 75560"/>
                  <a:gd name="adj2" fmla="val 50000"/>
                </a:avLst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694" name="Line 15"/>
              <p:cNvSpPr>
                <a:spLocks noChangeShapeType="1"/>
              </p:cNvSpPr>
              <p:nvPr/>
            </p:nvSpPr>
            <p:spPr bwMode="auto">
              <a:xfrm>
                <a:off x="2128" y="1840"/>
                <a:ext cx="0" cy="274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8691" name="Rectangle 13"/>
            <p:cNvSpPr>
              <a:spLocks noChangeArrowheads="1"/>
            </p:cNvSpPr>
            <p:nvPr/>
          </p:nvSpPr>
          <p:spPr bwMode="auto">
            <a:xfrm>
              <a:off x="2773" y="1525"/>
              <a:ext cx="1365" cy="596"/>
            </a:xfrm>
            <a:prstGeom prst="rect">
              <a:avLst/>
            </a:prstGeom>
            <a:solidFill>
              <a:srgbClr val="C0C0C0"/>
            </a:solidFill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nonstandard</a:t>
              </a:r>
            </a:p>
            <a:p>
              <a:r>
                <a:rPr lang="en-US">
                  <a:solidFill>
                    <a:schemeClr val="tx1"/>
                  </a:solidFill>
                </a:rPr>
                <a:t>conditions</a:t>
              </a:r>
              <a:endParaRPr lang="en-US" baseline="-2500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5607050" y="120650"/>
            <a:ext cx="3486150" cy="6613525"/>
            <a:chOff x="5607138" y="121175"/>
            <a:chExt cx="3486712" cy="6612839"/>
          </a:xfrm>
        </p:grpSpPr>
        <p:sp>
          <p:nvSpPr>
            <p:cNvPr id="28685" name="Rectangle 21"/>
            <p:cNvSpPr>
              <a:spLocks noChangeArrowheads="1"/>
            </p:cNvSpPr>
            <p:nvPr/>
          </p:nvSpPr>
          <p:spPr bwMode="auto">
            <a:xfrm>
              <a:off x="8616013" y="220663"/>
              <a:ext cx="477837" cy="6448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Li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Rb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K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Ba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Sr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Ca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Na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Mg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Al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Mn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Zn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Cr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Fe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Cd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Co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Ni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Sn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Pb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H</a:t>
              </a:r>
              <a:r>
                <a:rPr lang="en-US" sz="1600" b="1" baseline="-25000">
                  <a:solidFill>
                    <a:schemeClr val="tx1"/>
                  </a:solidFill>
                </a:rPr>
                <a:t>2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Sb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Bi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Cu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Hg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Ag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Pt</a:t>
              </a:r>
            </a:p>
            <a:p>
              <a:pPr algn="l"/>
              <a:r>
                <a:rPr lang="en-US" sz="1600" b="1">
                  <a:solidFill>
                    <a:schemeClr val="tx1"/>
                  </a:solidFill>
                </a:rPr>
                <a:t>Au</a:t>
              </a:r>
              <a:endParaRPr lang="en-US" sz="1600" b="1" baseline="30000">
                <a:solidFill>
                  <a:schemeClr val="tx1"/>
                </a:solidFill>
              </a:endParaRPr>
            </a:p>
          </p:txBody>
        </p:sp>
        <p:pic>
          <p:nvPicPr>
            <p:cNvPr id="28686" name="Picture 22" descr="j0324776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607138" y="5036888"/>
              <a:ext cx="1377950" cy="1603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687" name="Rectangle 11"/>
            <p:cNvSpPr>
              <a:spLocks noChangeArrowheads="1"/>
            </p:cNvSpPr>
            <p:nvPr/>
          </p:nvSpPr>
          <p:spPr bwMode="auto">
            <a:xfrm>
              <a:off x="6921408" y="121175"/>
              <a:ext cx="1715534" cy="523220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  <a:latin typeface="Arial Narrow" pitchFamily="34" charset="0"/>
                </a:rPr>
                <a:t>“e</a:t>
              </a:r>
              <a:r>
                <a:rPr lang="en-US" b="1" baseline="30000">
                  <a:solidFill>
                    <a:schemeClr val="tx1"/>
                  </a:solidFill>
                  <a:latin typeface="Arial Narrow" pitchFamily="34" charset="0"/>
                </a:rPr>
                <a:t>–</a:t>
              </a:r>
              <a:r>
                <a:rPr lang="en-US" b="1">
                  <a:solidFill>
                    <a:schemeClr val="tx1"/>
                  </a:solidFill>
                  <a:latin typeface="Arial Narrow" pitchFamily="34" charset="0"/>
                </a:rPr>
                <a:t> haters”</a:t>
              </a:r>
              <a:endParaRPr lang="en-US" b="1" baseline="-25000">
                <a:solidFill>
                  <a:schemeClr val="tx1"/>
                </a:solidFill>
                <a:latin typeface="Arial Narrow" pitchFamily="34" charset="0"/>
              </a:endParaRPr>
            </a:p>
          </p:txBody>
        </p:sp>
        <p:sp>
          <p:nvSpPr>
            <p:cNvPr id="28688" name="Rectangle 11"/>
            <p:cNvSpPr>
              <a:spLocks noChangeArrowheads="1"/>
            </p:cNvSpPr>
            <p:nvPr/>
          </p:nvSpPr>
          <p:spPr bwMode="auto">
            <a:xfrm>
              <a:off x="7024423" y="6210794"/>
              <a:ext cx="1699504" cy="523220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  <a:latin typeface="Arial Narrow" pitchFamily="34" charset="0"/>
                </a:rPr>
                <a:t>“e</a:t>
              </a:r>
              <a:r>
                <a:rPr lang="en-US" b="1" baseline="30000">
                  <a:solidFill>
                    <a:schemeClr val="tx1"/>
                  </a:solidFill>
                  <a:latin typeface="Arial Narrow" pitchFamily="34" charset="0"/>
                </a:rPr>
                <a:t>–</a:t>
              </a:r>
              <a:r>
                <a:rPr lang="en-US" b="1">
                  <a:solidFill>
                    <a:schemeClr val="tx1"/>
                  </a:solidFill>
                  <a:latin typeface="Arial Narrow" pitchFamily="34" charset="0"/>
                </a:rPr>
                <a:t> lovers”</a:t>
              </a:r>
              <a:endParaRPr lang="en-US" b="1" baseline="-25000">
                <a:solidFill>
                  <a:schemeClr val="tx1"/>
                </a:solidFill>
                <a:latin typeface="Arial Narrow" pitchFamily="34" charset="0"/>
              </a:endParaRPr>
            </a:p>
          </p:txBody>
        </p:sp>
        <p:sp>
          <p:nvSpPr>
            <p:cNvPr id="28689" name="Rectangle 11"/>
            <p:cNvSpPr>
              <a:spLocks noChangeArrowheads="1"/>
            </p:cNvSpPr>
            <p:nvPr/>
          </p:nvSpPr>
          <p:spPr bwMode="auto">
            <a:xfrm rot="-5400000">
              <a:off x="6484233" y="3277589"/>
              <a:ext cx="3682418" cy="523220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b="1">
                  <a:solidFill>
                    <a:schemeClr val="tx1"/>
                  </a:solidFill>
                  <a:latin typeface="Arial Narrow" pitchFamily="34" charset="0"/>
                </a:rPr>
                <a:t>Activity Series for </a:t>
              </a:r>
              <a:r>
                <a:rPr lang="en-US" b="1" u="sng">
                  <a:solidFill>
                    <a:schemeClr val="tx1"/>
                  </a:solidFill>
                  <a:latin typeface="Arial Narrow" pitchFamily="34" charset="0"/>
                </a:rPr>
                <a:t>Metals</a:t>
              </a:r>
              <a:endParaRPr lang="en-US" b="1" u="sng" baseline="-25000">
                <a:solidFill>
                  <a:schemeClr val="tx1"/>
                </a:solidFill>
                <a:latin typeface="Arial Narrow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643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20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20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2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2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0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20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2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2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2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2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30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2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2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2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30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208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208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2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02086" grpId="0" animBg="1"/>
      <p:bldP spid="302087" grpId="0"/>
      <p:bldP spid="302088" grpId="0"/>
      <p:bldP spid="302089" grpId="0"/>
      <p:bldP spid="302090" grpId="0"/>
      <p:bldP spid="30209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6011863" y="1038225"/>
            <a:ext cx="2409825" cy="6699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6121400" y="214313"/>
            <a:ext cx="2184400" cy="6937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3106" name="Rectangle 2"/>
          <p:cNvSpPr>
            <a:spLocks noChangeArrowheads="1"/>
          </p:cNvSpPr>
          <p:nvPr/>
        </p:nvSpPr>
        <p:spPr bwMode="auto">
          <a:xfrm>
            <a:off x="6191250" y="288925"/>
            <a:ext cx="2027238" cy="54451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3131" name="Rectangle 27"/>
          <p:cNvSpPr>
            <a:spLocks noChangeArrowheads="1"/>
          </p:cNvSpPr>
          <p:nvPr/>
        </p:nvSpPr>
        <p:spPr bwMode="auto">
          <a:xfrm>
            <a:off x="6078538" y="1098550"/>
            <a:ext cx="2284412" cy="54451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9702" name="Rectangle 5"/>
          <p:cNvSpPr>
            <a:spLocks noChangeArrowheads="1"/>
          </p:cNvSpPr>
          <p:nvPr/>
        </p:nvSpPr>
        <p:spPr bwMode="auto">
          <a:xfrm>
            <a:off x="325438" y="311150"/>
            <a:ext cx="566737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Relationship between E and </a:t>
            </a:r>
            <a:r>
              <a:rPr lang="en-US">
                <a:latin typeface="Symbol" pitchFamily="18" charset="2"/>
              </a:rPr>
              <a:t>D</a:t>
            </a:r>
            <a:r>
              <a:rPr lang="en-US"/>
              <a:t>G… </a:t>
            </a:r>
          </a:p>
        </p:txBody>
      </p:sp>
      <p:sp>
        <p:nvSpPr>
          <p:cNvPr id="303110" name="Rectangle 6"/>
          <p:cNvSpPr>
            <a:spLocks noChangeArrowheads="1"/>
          </p:cNvSpPr>
          <p:nvPr/>
        </p:nvSpPr>
        <p:spPr bwMode="auto">
          <a:xfrm>
            <a:off x="6242050" y="312738"/>
            <a:ext cx="20320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  <a:latin typeface="Symbol" pitchFamily="18" charset="2"/>
              </a:rPr>
              <a:t>D</a:t>
            </a:r>
            <a:r>
              <a:rPr lang="en-US">
                <a:solidFill>
                  <a:schemeClr val="tx1"/>
                </a:solidFill>
              </a:rPr>
              <a:t>G = –nFE </a:t>
            </a:r>
          </a:p>
        </p:txBody>
      </p:sp>
      <p:sp>
        <p:nvSpPr>
          <p:cNvPr id="303111" name="Rectangle 7"/>
          <p:cNvSpPr>
            <a:spLocks noChangeArrowheads="1"/>
          </p:cNvSpPr>
          <p:nvPr/>
        </p:nvSpPr>
        <p:spPr bwMode="auto">
          <a:xfrm>
            <a:off x="2527300" y="1111250"/>
            <a:ext cx="3468688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In standard states… </a:t>
            </a:r>
          </a:p>
        </p:txBody>
      </p:sp>
      <p:sp>
        <p:nvSpPr>
          <p:cNvPr id="303112" name="Rectangle 8"/>
          <p:cNvSpPr>
            <a:spLocks noChangeArrowheads="1"/>
          </p:cNvSpPr>
          <p:nvPr/>
        </p:nvSpPr>
        <p:spPr bwMode="auto">
          <a:xfrm>
            <a:off x="6122988" y="1096963"/>
            <a:ext cx="23018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  <a:latin typeface="Symbol" pitchFamily="18" charset="2"/>
              </a:rPr>
              <a:t>D</a:t>
            </a:r>
            <a:r>
              <a:rPr lang="en-US">
                <a:solidFill>
                  <a:schemeClr val="tx1"/>
                </a:solidFill>
              </a:rPr>
              <a:t>G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>
                <a:solidFill>
                  <a:schemeClr val="tx1"/>
                </a:solidFill>
              </a:rPr>
              <a:t> = –nFE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03113" name="Rectangle 9"/>
          <p:cNvSpPr>
            <a:spLocks noChangeArrowheads="1"/>
          </p:cNvSpPr>
          <p:nvPr/>
        </p:nvSpPr>
        <p:spPr bwMode="auto">
          <a:xfrm>
            <a:off x="1350963" y="1816100"/>
            <a:ext cx="4802187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n = # of mol of transferred e</a:t>
            </a:r>
            <a:r>
              <a:rPr lang="en-US" baseline="30000"/>
              <a:t>–</a:t>
            </a:r>
            <a:r>
              <a:rPr lang="en-US"/>
              <a:t> </a:t>
            </a:r>
          </a:p>
        </p:txBody>
      </p:sp>
      <p:sp>
        <p:nvSpPr>
          <p:cNvPr id="303114" name="Rectangle 10"/>
          <p:cNvSpPr>
            <a:spLocks noChangeArrowheads="1"/>
          </p:cNvSpPr>
          <p:nvPr/>
        </p:nvSpPr>
        <p:spPr bwMode="auto">
          <a:xfrm>
            <a:off x="1331913" y="2392363"/>
            <a:ext cx="412273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F = Faraday’s constant =</a:t>
            </a:r>
            <a:endParaRPr lang="en-US" baseline="-25000"/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5403850" y="2135188"/>
            <a:ext cx="2992438" cy="958850"/>
            <a:chOff x="3206" y="1309"/>
            <a:chExt cx="1885" cy="604"/>
          </a:xfrm>
        </p:grpSpPr>
        <p:sp>
          <p:nvSpPr>
            <p:cNvPr id="29722" name="Rectangle 11"/>
            <p:cNvSpPr>
              <a:spLocks noChangeArrowheads="1"/>
            </p:cNvSpPr>
            <p:nvPr/>
          </p:nvSpPr>
          <p:spPr bwMode="auto">
            <a:xfrm>
              <a:off x="3206" y="1471"/>
              <a:ext cx="803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96,500</a:t>
              </a:r>
              <a:endParaRPr lang="en-US" baseline="-25000">
                <a:solidFill>
                  <a:schemeClr val="tx1"/>
                </a:solidFill>
              </a:endParaRPr>
            </a:p>
          </p:txBody>
        </p:sp>
        <p:grpSp>
          <p:nvGrpSpPr>
            <p:cNvPr id="29723" name="Group 16"/>
            <p:cNvGrpSpPr>
              <a:grpSpLocks/>
            </p:cNvGrpSpPr>
            <p:nvPr/>
          </p:nvGrpSpPr>
          <p:grpSpPr bwMode="auto">
            <a:xfrm>
              <a:off x="4026" y="1309"/>
              <a:ext cx="1065" cy="604"/>
              <a:chOff x="2737" y="2693"/>
              <a:chExt cx="1065" cy="604"/>
            </a:xfrm>
          </p:grpSpPr>
          <p:sp>
            <p:nvSpPr>
              <p:cNvPr id="29724" name="Rectangle 13"/>
              <p:cNvSpPr>
                <a:spLocks noChangeArrowheads="1"/>
              </p:cNvSpPr>
              <p:nvPr/>
            </p:nvSpPr>
            <p:spPr bwMode="auto">
              <a:xfrm>
                <a:off x="3152" y="2693"/>
                <a:ext cx="228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chemeClr val="tx1"/>
                    </a:solidFill>
                  </a:rPr>
                  <a:t>J</a:t>
                </a:r>
              </a:p>
            </p:txBody>
          </p:sp>
          <p:sp>
            <p:nvSpPr>
              <p:cNvPr id="29725" name="Rectangle 14"/>
              <p:cNvSpPr>
                <a:spLocks noChangeArrowheads="1"/>
              </p:cNvSpPr>
              <p:nvPr/>
            </p:nvSpPr>
            <p:spPr bwMode="auto">
              <a:xfrm>
                <a:off x="2737" y="2970"/>
                <a:ext cx="1065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chemeClr val="tx1"/>
                    </a:solidFill>
                  </a:rPr>
                  <a:t>V </a:t>
                </a:r>
                <a:r>
                  <a:rPr lang="en-US" b="1" baseline="30000">
                    <a:solidFill>
                      <a:schemeClr val="tx1"/>
                    </a:solidFill>
                  </a:rPr>
                  <a:t>.</a:t>
                </a:r>
                <a:r>
                  <a:rPr lang="en-US">
                    <a:solidFill>
                      <a:schemeClr val="tx1"/>
                    </a:solidFill>
                  </a:rPr>
                  <a:t> mol e</a:t>
                </a:r>
                <a:r>
                  <a:rPr lang="en-US" baseline="30000">
                    <a:solidFill>
                      <a:schemeClr val="tx1"/>
                    </a:solidFill>
                  </a:rPr>
                  <a:t>–</a:t>
                </a:r>
              </a:p>
            </p:txBody>
          </p:sp>
          <p:sp>
            <p:nvSpPr>
              <p:cNvPr id="29726" name="Line 15"/>
              <p:cNvSpPr>
                <a:spLocks noChangeShapeType="1"/>
              </p:cNvSpPr>
              <p:nvPr/>
            </p:nvSpPr>
            <p:spPr bwMode="auto">
              <a:xfrm>
                <a:off x="2758" y="3000"/>
                <a:ext cx="99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708025" y="3336925"/>
            <a:ext cx="5629275" cy="3354388"/>
            <a:chOff x="446" y="2102"/>
            <a:chExt cx="3546" cy="2113"/>
          </a:xfrm>
        </p:grpSpPr>
        <p:sp>
          <p:nvSpPr>
            <p:cNvPr id="29716" name="Rectangle 3"/>
            <p:cNvSpPr>
              <a:spLocks noChangeArrowheads="1"/>
            </p:cNvSpPr>
            <p:nvPr/>
          </p:nvSpPr>
          <p:spPr bwMode="auto">
            <a:xfrm>
              <a:off x="446" y="3724"/>
              <a:ext cx="16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400" b="1">
                  <a:solidFill>
                    <a:schemeClr val="tx1"/>
                  </a:solidFill>
                </a:rPr>
                <a:t>Michael Faraday</a:t>
              </a:r>
            </a:p>
          </p:txBody>
        </p:sp>
        <p:pic>
          <p:nvPicPr>
            <p:cNvPr id="29717" name="Picture 19" descr="Gibbs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569" y="2108"/>
              <a:ext cx="1423" cy="1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718" name="Picture 21" descr="529px-Michael_Faraday_gravur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50" y="2102"/>
              <a:ext cx="1428" cy="16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9719" name="Rectangle 23"/>
            <p:cNvSpPr>
              <a:spLocks noChangeArrowheads="1"/>
            </p:cNvSpPr>
            <p:nvPr/>
          </p:nvSpPr>
          <p:spPr bwMode="auto">
            <a:xfrm>
              <a:off x="2635" y="3724"/>
              <a:ext cx="13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400" b="1">
                  <a:solidFill>
                    <a:schemeClr val="tx1"/>
                  </a:solidFill>
                </a:rPr>
                <a:t>Josiah Gibbs</a:t>
              </a:r>
            </a:p>
          </p:txBody>
        </p:sp>
        <p:sp>
          <p:nvSpPr>
            <p:cNvPr id="29720" name="Rectangle 24"/>
            <p:cNvSpPr>
              <a:spLocks noChangeArrowheads="1"/>
            </p:cNvSpPr>
            <p:nvPr/>
          </p:nvSpPr>
          <p:spPr bwMode="auto">
            <a:xfrm>
              <a:off x="2784" y="3965"/>
              <a:ext cx="10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000" b="1">
                  <a:solidFill>
                    <a:schemeClr val="tx1"/>
                  </a:solidFill>
                </a:rPr>
                <a:t>(1839–1903)</a:t>
              </a:r>
            </a:p>
          </p:txBody>
        </p:sp>
        <p:sp>
          <p:nvSpPr>
            <p:cNvPr id="29721" name="Rectangle 25"/>
            <p:cNvSpPr>
              <a:spLocks noChangeArrowheads="1"/>
            </p:cNvSpPr>
            <p:nvPr/>
          </p:nvSpPr>
          <p:spPr bwMode="auto">
            <a:xfrm>
              <a:off x="744" y="3965"/>
              <a:ext cx="10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000" b="1">
                  <a:solidFill>
                    <a:schemeClr val="tx1"/>
                  </a:solidFill>
                </a:rPr>
                <a:t>(1791–1867)</a:t>
              </a: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6678613" y="3052763"/>
            <a:ext cx="1638300" cy="1030287"/>
            <a:chOff x="4699" y="1264"/>
            <a:chExt cx="1032" cy="649"/>
          </a:xfrm>
        </p:grpSpPr>
        <p:sp>
          <p:nvSpPr>
            <p:cNvPr id="29712" name="Rectangle 32"/>
            <p:cNvSpPr>
              <a:spLocks noChangeArrowheads="1"/>
            </p:cNvSpPr>
            <p:nvPr/>
          </p:nvSpPr>
          <p:spPr bwMode="auto">
            <a:xfrm>
              <a:off x="5085" y="1309"/>
              <a:ext cx="2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29713" name="Rectangle 33"/>
            <p:cNvSpPr>
              <a:spLocks noChangeArrowheads="1"/>
            </p:cNvSpPr>
            <p:nvPr/>
          </p:nvSpPr>
          <p:spPr bwMode="auto">
            <a:xfrm>
              <a:off x="4852" y="1586"/>
              <a:ext cx="75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mol e</a:t>
              </a:r>
              <a:r>
                <a:rPr lang="en-US" baseline="30000">
                  <a:solidFill>
                    <a:schemeClr val="tx1"/>
                  </a:solidFill>
                </a:rPr>
                <a:t>–</a:t>
              </a:r>
            </a:p>
          </p:txBody>
        </p:sp>
        <p:sp>
          <p:nvSpPr>
            <p:cNvPr id="29714" name="Line 34"/>
            <p:cNvSpPr>
              <a:spLocks noChangeShapeType="1"/>
            </p:cNvSpPr>
            <p:nvPr/>
          </p:nvSpPr>
          <p:spPr bwMode="auto">
            <a:xfrm>
              <a:off x="4914" y="1616"/>
              <a:ext cx="6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9715" name="Rectangle 35"/>
            <p:cNvSpPr>
              <a:spLocks noChangeArrowheads="1"/>
            </p:cNvSpPr>
            <p:nvPr/>
          </p:nvSpPr>
          <p:spPr bwMode="auto">
            <a:xfrm>
              <a:off x="4699" y="1264"/>
              <a:ext cx="1032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6000">
                  <a:solidFill>
                    <a:schemeClr val="tx1"/>
                  </a:solidFill>
                  <a:latin typeface="Arial Narrow" pitchFamily="34" charset="0"/>
                </a:rPr>
                <a:t>(      )</a:t>
              </a:r>
            </a:p>
          </p:txBody>
        </p:sp>
      </p:grpSp>
      <p:pic>
        <p:nvPicPr>
          <p:cNvPr id="303143" name="Picture 39" descr="saruman1"/>
          <p:cNvPicPr>
            <a:picLocks noChangeAspect="1" noChangeArrowheads="1"/>
          </p:cNvPicPr>
          <p:nvPr/>
        </p:nvPicPr>
        <p:blipFill>
          <a:blip r:embed="rId4" cstate="print"/>
          <a:srcRect l="10779" t="7344" r="9103" b="38037"/>
          <a:stretch>
            <a:fillRect/>
          </a:stretch>
        </p:blipFill>
        <p:spPr bwMode="auto">
          <a:xfrm>
            <a:off x="6754813" y="4368800"/>
            <a:ext cx="1971675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5282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3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3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3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3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0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31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31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3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03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031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03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03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0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31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31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3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03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3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3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30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9" grpId="0" animBg="1"/>
      <p:bldP spid="303106" grpId="0" animBg="1"/>
      <p:bldP spid="303131" grpId="0" animBg="1"/>
      <p:bldP spid="303110" grpId="0"/>
      <p:bldP spid="303111" grpId="0"/>
      <p:bldP spid="303112" grpId="0"/>
      <p:bldP spid="303113" grpId="0"/>
      <p:bldP spid="3031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64" name="Rectangle 36"/>
          <p:cNvSpPr>
            <a:spLocks noChangeArrowheads="1"/>
          </p:cNvSpPr>
          <p:nvPr/>
        </p:nvSpPr>
        <p:spPr bwMode="auto">
          <a:xfrm>
            <a:off x="1346200" y="1865313"/>
            <a:ext cx="1090613" cy="544512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4130" name="Rectangle 2"/>
          <p:cNvSpPr>
            <a:spLocks noChangeArrowheads="1"/>
          </p:cNvSpPr>
          <p:nvPr/>
        </p:nvSpPr>
        <p:spPr bwMode="auto">
          <a:xfrm>
            <a:off x="2640013" y="6146800"/>
            <a:ext cx="1558925" cy="544513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420688" y="100013"/>
            <a:ext cx="8140700" cy="9540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For…   </a:t>
            </a:r>
          </a:p>
          <a:p>
            <a:pPr algn="l"/>
            <a:r>
              <a:rPr lang="en-US"/>
              <a:t>5 Fe</a:t>
            </a:r>
            <a:r>
              <a:rPr lang="en-US" baseline="30000"/>
              <a:t>2+</a:t>
            </a:r>
            <a:r>
              <a:rPr lang="en-US"/>
              <a:t> + MnO</a:t>
            </a:r>
            <a:r>
              <a:rPr lang="en-US" baseline="-25000"/>
              <a:t>4</a:t>
            </a:r>
            <a:r>
              <a:rPr lang="en-US" baseline="30000"/>
              <a:t>–</a:t>
            </a:r>
            <a:r>
              <a:rPr lang="en-US"/>
              <a:t> + 8 H</a:t>
            </a:r>
            <a:r>
              <a:rPr lang="en-US" baseline="30000"/>
              <a:t>+</a:t>
            </a:r>
            <a:r>
              <a:rPr lang="en-US">
                <a:sym typeface="Wingdings" pitchFamily="2" charset="2"/>
              </a:rPr>
              <a:t> </a:t>
            </a:r>
            <a:r>
              <a:rPr lang="en-US"/>
              <a:t> 5</a:t>
            </a:r>
            <a:r>
              <a:rPr lang="en-US">
                <a:sym typeface="Wingdings" pitchFamily="2" charset="2"/>
              </a:rPr>
              <a:t> Fe</a:t>
            </a:r>
            <a:r>
              <a:rPr lang="en-US" baseline="30000">
                <a:sym typeface="Wingdings" pitchFamily="2" charset="2"/>
              </a:rPr>
              <a:t>3+</a:t>
            </a:r>
            <a:r>
              <a:rPr lang="en-US">
                <a:sym typeface="Wingdings" pitchFamily="2" charset="2"/>
              </a:rPr>
              <a:t> + Mn</a:t>
            </a:r>
            <a:r>
              <a:rPr lang="en-US" baseline="30000">
                <a:sym typeface="Wingdings" pitchFamily="2" charset="2"/>
              </a:rPr>
              <a:t>2+</a:t>
            </a:r>
            <a:r>
              <a:rPr lang="en-US">
                <a:sym typeface="Wingdings" pitchFamily="2" charset="2"/>
              </a:rPr>
              <a:t> + 4 H</a:t>
            </a:r>
            <a:r>
              <a:rPr lang="en-US" baseline="-25000">
                <a:sym typeface="Wingdings" pitchFamily="2" charset="2"/>
              </a:rPr>
              <a:t>2</a:t>
            </a:r>
            <a:r>
              <a:rPr lang="en-US">
                <a:sym typeface="Wingdings" pitchFamily="2" charset="2"/>
              </a:rPr>
              <a:t>O </a:t>
            </a:r>
          </a:p>
        </p:txBody>
      </p:sp>
      <p:sp>
        <p:nvSpPr>
          <p:cNvPr id="30725" name="Rectangle 6"/>
          <p:cNvSpPr>
            <a:spLocks noChangeArrowheads="1"/>
          </p:cNvSpPr>
          <p:nvPr/>
        </p:nvSpPr>
        <p:spPr bwMode="auto">
          <a:xfrm>
            <a:off x="1412875" y="1216025"/>
            <a:ext cx="2616200" cy="519113"/>
          </a:xfrm>
          <a:prstGeom prst="rect">
            <a:avLst/>
          </a:prstGeom>
          <a:solidFill>
            <a:srgbClr val="FF0000"/>
          </a:solidFill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1">
                <a:solidFill>
                  <a:schemeClr val="bg1"/>
                </a:solidFill>
              </a:rPr>
              <a:t>(a) What is n? </a:t>
            </a:r>
          </a:p>
        </p:txBody>
      </p:sp>
      <p:sp>
        <p:nvSpPr>
          <p:cNvPr id="30726" name="Rectangle 7"/>
          <p:cNvSpPr>
            <a:spLocks noChangeArrowheads="1"/>
          </p:cNvSpPr>
          <p:nvPr/>
        </p:nvSpPr>
        <p:spPr bwMode="auto">
          <a:xfrm>
            <a:off x="4610100" y="1203325"/>
            <a:ext cx="2425700" cy="519113"/>
          </a:xfrm>
          <a:prstGeom prst="rect">
            <a:avLst/>
          </a:prstGeom>
          <a:solidFill>
            <a:srgbClr val="FF0000"/>
          </a:solidFill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1">
                <a:solidFill>
                  <a:schemeClr val="bg1"/>
                </a:solidFill>
              </a:rPr>
              <a:t>(b) Find </a:t>
            </a:r>
            <a:r>
              <a:rPr lang="en-US" b="1">
                <a:solidFill>
                  <a:schemeClr val="bg1"/>
                </a:solidFill>
                <a:latin typeface="Symbol" pitchFamily="18" charset="2"/>
              </a:rPr>
              <a:t>D</a:t>
            </a:r>
            <a:r>
              <a:rPr lang="en-US" b="1">
                <a:solidFill>
                  <a:schemeClr val="bg1"/>
                </a:solidFill>
              </a:rPr>
              <a:t>G</a:t>
            </a:r>
            <a:r>
              <a:rPr lang="en-US" b="1" baseline="30000">
                <a:solidFill>
                  <a:schemeClr val="bg1"/>
                </a:solidFill>
              </a:rPr>
              <a:t>o</a:t>
            </a:r>
            <a:r>
              <a:rPr lang="en-US" b="1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304136" name="Rectangle 8"/>
          <p:cNvSpPr>
            <a:spLocks noChangeArrowheads="1"/>
          </p:cNvSpPr>
          <p:nvPr/>
        </p:nvSpPr>
        <p:spPr bwMode="auto">
          <a:xfrm>
            <a:off x="639763" y="1857375"/>
            <a:ext cx="14208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(a)   n =</a:t>
            </a:r>
          </a:p>
        </p:txBody>
      </p:sp>
      <p:sp>
        <p:nvSpPr>
          <p:cNvPr id="304137" name="Rectangle 9"/>
          <p:cNvSpPr>
            <a:spLocks noChangeArrowheads="1"/>
          </p:cNvSpPr>
          <p:nvPr/>
        </p:nvSpPr>
        <p:spPr bwMode="auto">
          <a:xfrm>
            <a:off x="2001838" y="1857375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04138" name="Rectangle 10"/>
          <p:cNvSpPr>
            <a:spLocks noChangeArrowheads="1"/>
          </p:cNvSpPr>
          <p:nvPr/>
        </p:nvSpPr>
        <p:spPr bwMode="auto">
          <a:xfrm>
            <a:off x="639763" y="2488546"/>
            <a:ext cx="6207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(b)</a:t>
            </a:r>
          </a:p>
        </p:txBody>
      </p:sp>
      <p:sp>
        <p:nvSpPr>
          <p:cNvPr id="304140" name="Rectangle 12"/>
          <p:cNvSpPr>
            <a:spLocks noChangeArrowheads="1"/>
          </p:cNvSpPr>
          <p:nvPr/>
        </p:nvSpPr>
        <p:spPr bwMode="auto">
          <a:xfrm>
            <a:off x="2059063" y="2472205"/>
            <a:ext cx="7067961" cy="52322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Fe</a:t>
            </a:r>
            <a:r>
              <a:rPr lang="en-US" baseline="30000" dirty="0">
                <a:solidFill>
                  <a:schemeClr val="tx1"/>
                </a:solidFill>
              </a:rPr>
              <a:t>3+</a:t>
            </a:r>
            <a:r>
              <a:rPr lang="en-US" dirty="0">
                <a:solidFill>
                  <a:schemeClr val="tx1"/>
                </a:solidFill>
              </a:rPr>
              <a:t> + e</a:t>
            </a:r>
            <a:r>
              <a:rPr lang="en-US" baseline="30000" dirty="0">
                <a:solidFill>
                  <a:schemeClr val="tx1"/>
                </a:solidFill>
              </a:rPr>
              <a:t>–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chemeClr val="tx1"/>
                </a:solidFill>
              </a:rPr>
              <a:t> Fe</a:t>
            </a:r>
            <a:r>
              <a:rPr lang="en-US" baseline="30000" dirty="0">
                <a:solidFill>
                  <a:schemeClr val="tx1"/>
                </a:solidFill>
              </a:rPr>
              <a:t>2+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	 	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      </a:t>
            </a:r>
            <a:r>
              <a:rPr lang="en-US" baseline="30000" dirty="0" smtClean="0">
                <a:solidFill>
                  <a:schemeClr val="tx1"/>
                </a:solidFill>
                <a:sym typeface="Wingdings" pitchFamily="2" charset="2"/>
              </a:rPr>
              <a:t>     </a:t>
            </a:r>
            <a:r>
              <a:rPr lang="en-US" dirty="0" err="1" smtClean="0">
                <a:solidFill>
                  <a:schemeClr val="tx1"/>
                </a:solidFill>
                <a:sym typeface="Wingdings" pitchFamily="2" charset="2"/>
              </a:rPr>
              <a:t>E</a:t>
            </a:r>
            <a:r>
              <a:rPr lang="en-US" baseline="30000" dirty="0" err="1" smtClean="0">
                <a:solidFill>
                  <a:schemeClr val="tx1"/>
                </a:solidFill>
                <a:sym typeface="Wingdings" pitchFamily="2" charset="2"/>
              </a:rPr>
              <a:t>o</a:t>
            </a:r>
            <a:r>
              <a:rPr lang="en-US" baseline="-25000" dirty="0" err="1" smtClean="0">
                <a:solidFill>
                  <a:schemeClr val="tx1"/>
                </a:solidFill>
                <a:sym typeface="Wingdings" pitchFamily="2" charset="2"/>
              </a:rPr>
              <a:t>red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= 0.77 V </a:t>
            </a:r>
          </a:p>
        </p:txBody>
      </p:sp>
      <p:sp>
        <p:nvSpPr>
          <p:cNvPr id="304141" name="Rectangle 13"/>
          <p:cNvSpPr>
            <a:spLocks noChangeArrowheads="1"/>
          </p:cNvSpPr>
          <p:nvPr/>
        </p:nvSpPr>
        <p:spPr bwMode="auto">
          <a:xfrm>
            <a:off x="326391" y="3061168"/>
            <a:ext cx="6248827" cy="52322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MnO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r>
              <a:rPr lang="en-US" baseline="30000" dirty="0">
                <a:solidFill>
                  <a:schemeClr val="tx1"/>
                </a:solidFill>
              </a:rPr>
              <a:t>–</a:t>
            </a:r>
            <a:r>
              <a:rPr lang="en-US" dirty="0">
                <a:solidFill>
                  <a:schemeClr val="tx1"/>
                </a:solidFill>
              </a:rPr>
              <a:t> + 8 H</a:t>
            </a:r>
            <a:r>
              <a:rPr lang="en-US" baseline="30000" dirty="0">
                <a:solidFill>
                  <a:schemeClr val="tx1"/>
                </a:solidFill>
              </a:rPr>
              <a:t>+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+ 5 e</a:t>
            </a:r>
            <a:r>
              <a:rPr lang="en-US" baseline="30000" dirty="0" smtClean="0">
                <a:solidFill>
                  <a:schemeClr val="tx1"/>
                </a:solidFill>
                <a:sym typeface="Wingdings" pitchFamily="2" charset="2"/>
              </a:rPr>
              <a:t>–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 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Mn</a:t>
            </a:r>
            <a:r>
              <a:rPr lang="en-US" baseline="30000" dirty="0">
                <a:solidFill>
                  <a:schemeClr val="tx1"/>
                </a:solidFill>
                <a:sym typeface="Wingdings" pitchFamily="2" charset="2"/>
              </a:rPr>
              <a:t>2+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 + 4 H</a:t>
            </a:r>
            <a:r>
              <a:rPr lang="en-US" baseline="-25000" dirty="0">
                <a:solidFill>
                  <a:schemeClr val="tx1"/>
                </a:solidFill>
                <a:sym typeface="Wingdings" pitchFamily="2" charset="2"/>
              </a:rPr>
              <a:t>2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O</a:t>
            </a:r>
          </a:p>
        </p:txBody>
      </p:sp>
      <p:sp>
        <p:nvSpPr>
          <p:cNvPr id="304142" name="Rectangle 14"/>
          <p:cNvSpPr>
            <a:spLocks noChangeArrowheads="1"/>
          </p:cNvSpPr>
          <p:nvPr/>
        </p:nvSpPr>
        <p:spPr bwMode="auto">
          <a:xfrm>
            <a:off x="6608763" y="3067984"/>
            <a:ext cx="24384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dirty="0" err="1">
                <a:solidFill>
                  <a:schemeClr val="tx1"/>
                </a:solidFill>
                <a:sym typeface="Wingdings" pitchFamily="2" charset="2"/>
              </a:rPr>
              <a:t>E</a:t>
            </a:r>
            <a:r>
              <a:rPr lang="en-US" baseline="30000" dirty="0" err="1">
                <a:solidFill>
                  <a:schemeClr val="tx1"/>
                </a:solidFill>
                <a:sym typeface="Wingdings" pitchFamily="2" charset="2"/>
              </a:rPr>
              <a:t>o</a:t>
            </a:r>
            <a:r>
              <a:rPr lang="en-US" baseline="-25000" dirty="0" err="1">
                <a:solidFill>
                  <a:schemeClr val="tx1"/>
                </a:solidFill>
                <a:sym typeface="Wingdings" pitchFamily="2" charset="2"/>
              </a:rPr>
              <a:t>red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 = 1.51 V </a:t>
            </a:r>
          </a:p>
        </p:txBody>
      </p:sp>
      <p:sp>
        <p:nvSpPr>
          <p:cNvPr id="304143" name="Rectangle 15"/>
          <p:cNvSpPr>
            <a:spLocks noChangeArrowheads="1"/>
          </p:cNvSpPr>
          <p:nvPr/>
        </p:nvSpPr>
        <p:spPr bwMode="auto">
          <a:xfrm>
            <a:off x="1400175" y="3590925"/>
            <a:ext cx="402431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cell</a:t>
            </a:r>
            <a:r>
              <a:rPr lang="en-US">
                <a:solidFill>
                  <a:schemeClr val="tx1"/>
                </a:solidFill>
              </a:rPr>
              <a:t> = 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red,cath</a:t>
            </a:r>
            <a:r>
              <a:rPr lang="en-US">
                <a:solidFill>
                  <a:schemeClr val="tx1"/>
                </a:solidFill>
              </a:rPr>
              <a:t> – 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red,an</a:t>
            </a:r>
          </a:p>
        </p:txBody>
      </p:sp>
      <p:sp>
        <p:nvSpPr>
          <p:cNvPr id="304144" name="Rectangle 16"/>
          <p:cNvSpPr>
            <a:spLocks noChangeArrowheads="1"/>
          </p:cNvSpPr>
          <p:nvPr/>
        </p:nvSpPr>
        <p:spPr bwMode="auto">
          <a:xfrm>
            <a:off x="1387475" y="4171950"/>
            <a:ext cx="12255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cell</a:t>
            </a:r>
            <a:r>
              <a:rPr lang="en-US">
                <a:solidFill>
                  <a:schemeClr val="tx1"/>
                </a:solidFill>
              </a:rPr>
              <a:t> =</a:t>
            </a:r>
            <a:endParaRPr lang="en-US" baseline="-25000">
              <a:solidFill>
                <a:schemeClr val="tx1"/>
              </a:solidFill>
            </a:endParaRPr>
          </a:p>
        </p:txBody>
      </p:sp>
      <p:sp>
        <p:nvSpPr>
          <p:cNvPr id="304145" name="Rectangle 17"/>
          <p:cNvSpPr>
            <a:spLocks noChangeArrowheads="1"/>
          </p:cNvSpPr>
          <p:nvPr/>
        </p:nvSpPr>
        <p:spPr bwMode="auto">
          <a:xfrm>
            <a:off x="2524125" y="4171950"/>
            <a:ext cx="30416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1.51 V – 0.77 V = </a:t>
            </a:r>
            <a:endParaRPr lang="en-US" baseline="-25000">
              <a:solidFill>
                <a:schemeClr val="tx1"/>
              </a:solidFill>
            </a:endParaRPr>
          </a:p>
        </p:txBody>
      </p:sp>
      <p:sp>
        <p:nvSpPr>
          <p:cNvPr id="304146" name="Rectangle 18"/>
          <p:cNvSpPr>
            <a:spLocks noChangeArrowheads="1"/>
          </p:cNvSpPr>
          <p:nvPr/>
        </p:nvSpPr>
        <p:spPr bwMode="auto">
          <a:xfrm>
            <a:off x="5430838" y="4171950"/>
            <a:ext cx="12128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0.74 V</a:t>
            </a:r>
            <a:endParaRPr lang="en-US" baseline="-25000">
              <a:solidFill>
                <a:schemeClr val="tx1"/>
              </a:solidFill>
            </a:endParaRPr>
          </a:p>
        </p:txBody>
      </p:sp>
      <p:sp>
        <p:nvSpPr>
          <p:cNvPr id="304147" name="Rectangle 19"/>
          <p:cNvSpPr>
            <a:spLocks noChangeArrowheads="1"/>
          </p:cNvSpPr>
          <p:nvPr/>
        </p:nvSpPr>
        <p:spPr bwMode="auto">
          <a:xfrm>
            <a:off x="1473200" y="4816475"/>
            <a:ext cx="230187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  <a:latin typeface="Symbol" pitchFamily="18" charset="2"/>
              </a:rPr>
              <a:t>D</a:t>
            </a:r>
            <a:r>
              <a:rPr lang="en-US">
                <a:solidFill>
                  <a:schemeClr val="tx1"/>
                </a:solidFill>
              </a:rPr>
              <a:t>G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>
                <a:solidFill>
                  <a:schemeClr val="tx1"/>
                </a:solidFill>
              </a:rPr>
              <a:t> = –nFE</a:t>
            </a:r>
            <a:r>
              <a:rPr lang="en-US" baseline="30000">
                <a:solidFill>
                  <a:schemeClr val="tx1"/>
                </a:solidFill>
              </a:rPr>
              <a:t>o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2195513" y="5113338"/>
            <a:ext cx="6454775" cy="1098550"/>
            <a:chOff x="500" y="3586"/>
            <a:chExt cx="4066" cy="692"/>
          </a:xfrm>
        </p:grpSpPr>
        <p:sp>
          <p:nvSpPr>
            <p:cNvPr id="30745" name="Rectangle 20"/>
            <p:cNvSpPr>
              <a:spLocks noChangeArrowheads="1"/>
            </p:cNvSpPr>
            <p:nvPr/>
          </p:nvSpPr>
          <p:spPr bwMode="auto">
            <a:xfrm>
              <a:off x="500" y="3736"/>
              <a:ext cx="4066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= –5 mol e</a:t>
              </a:r>
              <a:r>
                <a:rPr lang="en-US" baseline="30000">
                  <a:solidFill>
                    <a:schemeClr val="tx1"/>
                  </a:solidFill>
                </a:rPr>
                <a:t>–				     </a:t>
              </a:r>
              <a:r>
                <a:rPr lang="en-US">
                  <a:solidFill>
                    <a:schemeClr val="tx1"/>
                  </a:solidFill>
                </a:rPr>
                <a:t>(0.74 V) </a:t>
              </a:r>
            </a:p>
          </p:txBody>
        </p:sp>
        <p:grpSp>
          <p:nvGrpSpPr>
            <p:cNvPr id="30746" name="Group 29"/>
            <p:cNvGrpSpPr>
              <a:grpSpLocks/>
            </p:cNvGrpSpPr>
            <p:nvPr/>
          </p:nvGrpSpPr>
          <p:grpSpPr bwMode="auto">
            <a:xfrm>
              <a:off x="1627" y="3586"/>
              <a:ext cx="2091" cy="692"/>
              <a:chOff x="2406" y="3530"/>
              <a:chExt cx="2091" cy="692"/>
            </a:xfrm>
          </p:grpSpPr>
          <p:sp>
            <p:nvSpPr>
              <p:cNvPr id="30747" name="Rectangle 22"/>
              <p:cNvSpPr>
                <a:spLocks noChangeArrowheads="1"/>
              </p:cNvSpPr>
              <p:nvPr/>
            </p:nvSpPr>
            <p:spPr bwMode="auto">
              <a:xfrm>
                <a:off x="2525" y="3740"/>
                <a:ext cx="803" cy="327"/>
              </a:xfrm>
              <a:prstGeom prst="rect">
                <a:avLst/>
              </a:prstGeom>
              <a:noFill/>
              <a:ln w="22225" algn="ctr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l"/>
                <a:r>
                  <a:rPr lang="en-US">
                    <a:solidFill>
                      <a:schemeClr val="tx1"/>
                    </a:solidFill>
                  </a:rPr>
                  <a:t>96,500</a:t>
                </a:r>
                <a:endParaRPr lang="en-US" baseline="-250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30748" name="Group 23"/>
              <p:cNvGrpSpPr>
                <a:grpSpLocks/>
              </p:cNvGrpSpPr>
              <p:nvPr/>
            </p:nvGrpSpPr>
            <p:grpSpPr bwMode="auto">
              <a:xfrm>
                <a:off x="3289" y="3592"/>
                <a:ext cx="1065" cy="604"/>
                <a:chOff x="2737" y="2693"/>
                <a:chExt cx="1065" cy="604"/>
              </a:xfrm>
            </p:grpSpPr>
            <p:sp>
              <p:nvSpPr>
                <p:cNvPr id="30751" name="Rectangle 24"/>
                <p:cNvSpPr>
                  <a:spLocks noChangeArrowheads="1"/>
                </p:cNvSpPr>
                <p:nvPr/>
              </p:nvSpPr>
              <p:spPr bwMode="auto">
                <a:xfrm>
                  <a:off x="3152" y="2693"/>
                  <a:ext cx="228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solidFill>
                        <a:schemeClr val="tx1"/>
                      </a:solidFill>
                    </a:rPr>
                    <a:t>J</a:t>
                  </a:r>
                </a:p>
              </p:txBody>
            </p:sp>
            <p:sp>
              <p:nvSpPr>
                <p:cNvPr id="30752" name="Rectangle 25"/>
                <p:cNvSpPr>
                  <a:spLocks noChangeArrowheads="1"/>
                </p:cNvSpPr>
                <p:nvPr/>
              </p:nvSpPr>
              <p:spPr bwMode="auto">
                <a:xfrm>
                  <a:off x="2737" y="2970"/>
                  <a:ext cx="1065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solidFill>
                        <a:schemeClr val="tx1"/>
                      </a:solidFill>
                    </a:rPr>
                    <a:t>V </a:t>
                  </a:r>
                  <a:r>
                    <a:rPr lang="en-US" b="1" baseline="30000">
                      <a:solidFill>
                        <a:schemeClr val="tx1"/>
                      </a:solidFill>
                    </a:rPr>
                    <a:t>.</a:t>
                  </a:r>
                  <a:r>
                    <a:rPr lang="en-US">
                      <a:solidFill>
                        <a:schemeClr val="tx1"/>
                      </a:solidFill>
                    </a:rPr>
                    <a:t> mol e</a:t>
                  </a:r>
                  <a:r>
                    <a:rPr lang="en-US" baseline="30000">
                      <a:solidFill>
                        <a:schemeClr val="tx1"/>
                      </a:solidFill>
                    </a:rPr>
                    <a:t>–</a:t>
                  </a:r>
                </a:p>
              </p:txBody>
            </p:sp>
            <p:sp>
              <p:nvSpPr>
                <p:cNvPr id="30753" name="Line 26"/>
                <p:cNvSpPr>
                  <a:spLocks noChangeShapeType="1"/>
                </p:cNvSpPr>
                <p:nvPr/>
              </p:nvSpPr>
              <p:spPr bwMode="auto">
                <a:xfrm>
                  <a:off x="2758" y="3000"/>
                  <a:ext cx="997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30749" name="Rectangle 27"/>
              <p:cNvSpPr>
                <a:spLocks noChangeArrowheads="1"/>
              </p:cNvSpPr>
              <p:nvPr/>
            </p:nvSpPr>
            <p:spPr bwMode="auto">
              <a:xfrm>
                <a:off x="2406" y="3530"/>
                <a:ext cx="292" cy="692"/>
              </a:xfrm>
              <a:prstGeom prst="rect">
                <a:avLst/>
              </a:prstGeom>
              <a:noFill/>
              <a:ln w="22225" algn="ctr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l"/>
                <a:r>
                  <a:rPr lang="en-US" sz="6600">
                    <a:solidFill>
                      <a:schemeClr val="tx1"/>
                    </a:solidFill>
                  </a:rPr>
                  <a:t>(</a:t>
                </a:r>
                <a:endParaRPr lang="en-US" sz="6600" baseline="-25000">
                  <a:solidFill>
                    <a:schemeClr val="tx1"/>
                  </a:solidFill>
                </a:endParaRPr>
              </a:p>
            </p:txBody>
          </p:sp>
          <p:sp>
            <p:nvSpPr>
              <p:cNvPr id="30750" name="Rectangle 28"/>
              <p:cNvSpPr>
                <a:spLocks noChangeArrowheads="1"/>
              </p:cNvSpPr>
              <p:nvPr/>
            </p:nvSpPr>
            <p:spPr bwMode="auto">
              <a:xfrm>
                <a:off x="4205" y="3530"/>
                <a:ext cx="292" cy="692"/>
              </a:xfrm>
              <a:prstGeom prst="rect">
                <a:avLst/>
              </a:prstGeom>
              <a:noFill/>
              <a:ln w="22225" algn="ctr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l"/>
                <a:r>
                  <a:rPr lang="en-US" sz="6600">
                    <a:solidFill>
                      <a:schemeClr val="tx1"/>
                    </a:solidFill>
                  </a:rPr>
                  <a:t>)</a:t>
                </a:r>
                <a:endParaRPr lang="en-US" sz="6600" baseline="-2500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04159" name="Rectangle 31"/>
          <p:cNvSpPr>
            <a:spLocks noChangeArrowheads="1"/>
          </p:cNvSpPr>
          <p:nvPr/>
        </p:nvSpPr>
        <p:spPr bwMode="auto">
          <a:xfrm>
            <a:off x="2197100" y="6161088"/>
            <a:ext cx="203358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=   –357 kJ </a:t>
            </a:r>
          </a:p>
        </p:txBody>
      </p:sp>
      <p:sp>
        <p:nvSpPr>
          <p:cNvPr id="304160" name="Line 32"/>
          <p:cNvSpPr>
            <a:spLocks noChangeShapeType="1"/>
          </p:cNvSpPr>
          <p:nvPr/>
        </p:nvSpPr>
        <p:spPr bwMode="auto">
          <a:xfrm flipV="1">
            <a:off x="3189288" y="5541963"/>
            <a:ext cx="812800" cy="200025"/>
          </a:xfrm>
          <a:prstGeom prst="line">
            <a:avLst/>
          </a:prstGeom>
          <a:noFill/>
          <a:ln w="22225">
            <a:solidFill>
              <a:srgbClr val="0066FF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4161" name="Line 33"/>
          <p:cNvSpPr>
            <a:spLocks noChangeShapeType="1"/>
          </p:cNvSpPr>
          <p:nvPr/>
        </p:nvSpPr>
        <p:spPr bwMode="auto">
          <a:xfrm flipV="1">
            <a:off x="6089650" y="5843588"/>
            <a:ext cx="812800" cy="200025"/>
          </a:xfrm>
          <a:prstGeom prst="line">
            <a:avLst/>
          </a:prstGeom>
          <a:noFill/>
          <a:ln w="22225">
            <a:solidFill>
              <a:srgbClr val="0066FF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4162" name="Line 34"/>
          <p:cNvSpPr>
            <a:spLocks noChangeShapeType="1"/>
          </p:cNvSpPr>
          <p:nvPr/>
        </p:nvSpPr>
        <p:spPr bwMode="auto">
          <a:xfrm>
            <a:off x="8074025" y="5451475"/>
            <a:ext cx="322263" cy="268288"/>
          </a:xfrm>
          <a:prstGeom prst="line">
            <a:avLst/>
          </a:prstGeom>
          <a:noFill/>
          <a:ln w="22225">
            <a:solidFill>
              <a:srgbClr val="0066FF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4163" name="Line 35"/>
          <p:cNvSpPr>
            <a:spLocks noChangeShapeType="1"/>
          </p:cNvSpPr>
          <p:nvPr/>
        </p:nvSpPr>
        <p:spPr bwMode="auto">
          <a:xfrm>
            <a:off x="5408613" y="5775325"/>
            <a:ext cx="322262" cy="268288"/>
          </a:xfrm>
          <a:prstGeom prst="line">
            <a:avLst/>
          </a:prstGeom>
          <a:noFill/>
          <a:ln w="22225">
            <a:solidFill>
              <a:srgbClr val="0066FF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4165" name="Rectangle 37"/>
          <p:cNvSpPr>
            <a:spLocks noChangeArrowheads="1"/>
          </p:cNvSpPr>
          <p:nvPr/>
        </p:nvSpPr>
        <p:spPr bwMode="auto">
          <a:xfrm>
            <a:off x="4392613" y="6134100"/>
            <a:ext cx="31464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(SPONTANEOUS)</a:t>
            </a:r>
            <a:endParaRPr lang="en-US" baseline="-25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74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4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4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0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3041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30413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413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30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0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04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4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4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4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30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4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4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4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4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4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4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4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04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041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04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04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04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4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04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04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04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04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 tmFilter="0,0; .5, 1; 1, 1"/>
                                        <p:tgtEl>
                                          <p:spTgt spid="30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30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04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304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304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304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304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304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304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304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04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304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304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304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304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3041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304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304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304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3041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304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304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04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04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04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30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04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04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0" dur="1000"/>
                                        <p:tgtEl>
                                          <p:spTgt spid="304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64" grpId="0" animBg="1"/>
      <p:bldP spid="304130" grpId="0" animBg="1"/>
      <p:bldP spid="304136" grpId="0"/>
      <p:bldP spid="304137" grpId="0"/>
      <p:bldP spid="304138" grpId="0"/>
      <p:bldP spid="304140" grpId="0"/>
      <p:bldP spid="304141" grpId="0"/>
      <p:bldP spid="304142" grpId="0"/>
      <p:bldP spid="304143" grpId="0"/>
      <p:bldP spid="304144" grpId="0"/>
      <p:bldP spid="304145" grpId="0"/>
      <p:bldP spid="304146" grpId="0"/>
      <p:bldP spid="304147" grpId="0"/>
      <p:bldP spid="304159" grpId="0"/>
      <p:bldP spid="304160" grpId="0" animBg="1"/>
      <p:bldP spid="304161" grpId="0" animBg="1"/>
      <p:bldP spid="304162" grpId="0" animBg="1"/>
      <p:bldP spid="304163" grpId="0" animBg="1"/>
      <p:bldP spid="30416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498600" y="5436425"/>
            <a:ext cx="3514725" cy="11239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1204913" y="3440113"/>
            <a:ext cx="4092575" cy="11652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5154" name="Rectangle 2"/>
          <p:cNvSpPr>
            <a:spLocks noChangeArrowheads="1"/>
          </p:cNvSpPr>
          <p:nvPr/>
        </p:nvSpPr>
        <p:spPr bwMode="auto">
          <a:xfrm>
            <a:off x="1274763" y="3530600"/>
            <a:ext cx="3933825" cy="990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5161" name="Rectangle 9"/>
          <p:cNvSpPr>
            <a:spLocks noChangeArrowheads="1"/>
          </p:cNvSpPr>
          <p:nvPr/>
        </p:nvSpPr>
        <p:spPr bwMode="auto">
          <a:xfrm>
            <a:off x="1568450" y="5517387"/>
            <a:ext cx="3365500" cy="968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32" name="Rectangle 5"/>
          <p:cNvSpPr>
            <a:spLocks noChangeArrowheads="1"/>
          </p:cNvSpPr>
          <p:nvPr/>
        </p:nvSpPr>
        <p:spPr bwMode="auto">
          <a:xfrm>
            <a:off x="285750" y="223838"/>
            <a:ext cx="625633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1"/>
              <a:t>Effect of Concentration on Cell EMF</a:t>
            </a:r>
          </a:p>
        </p:txBody>
      </p:sp>
      <p:sp>
        <p:nvSpPr>
          <p:cNvPr id="1033" name="Rectangle 6"/>
          <p:cNvSpPr>
            <a:spLocks noChangeArrowheads="1"/>
          </p:cNvSpPr>
          <p:nvPr/>
        </p:nvSpPr>
        <p:spPr bwMode="auto">
          <a:xfrm>
            <a:off x="927100" y="985838"/>
            <a:ext cx="5116513" cy="18002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Cell emf drops gradually due to</a:t>
            </a:r>
          </a:p>
          <a:p>
            <a:pPr algn="l"/>
            <a:r>
              <a:rPr lang="en-US"/>
              <a:t>changing concentrations of</a:t>
            </a:r>
          </a:p>
          <a:p>
            <a:pPr algn="l"/>
            <a:r>
              <a:rPr lang="en-US"/>
              <a:t>reactants and products. When</a:t>
            </a:r>
          </a:p>
          <a:p>
            <a:pPr algn="l"/>
            <a:r>
              <a:rPr lang="en-US"/>
              <a:t>emf = 0 V, cell is “dead.” </a:t>
            </a:r>
          </a:p>
        </p:txBody>
      </p:sp>
      <p:sp>
        <p:nvSpPr>
          <p:cNvPr id="305159" name="Rectangle 7"/>
          <p:cNvSpPr>
            <a:spLocks noChangeArrowheads="1"/>
          </p:cNvSpPr>
          <p:nvPr/>
        </p:nvSpPr>
        <p:spPr bwMode="auto">
          <a:xfrm>
            <a:off x="409575" y="2871788"/>
            <a:ext cx="289718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Nernst equation: </a:t>
            </a:r>
          </a:p>
        </p:txBody>
      </p:sp>
      <p:sp>
        <p:nvSpPr>
          <p:cNvPr id="305160" name="Rectangle 8"/>
          <p:cNvSpPr>
            <a:spLocks noChangeArrowheads="1"/>
          </p:cNvSpPr>
          <p:nvPr/>
        </p:nvSpPr>
        <p:spPr bwMode="auto">
          <a:xfrm>
            <a:off x="376238" y="4828739"/>
            <a:ext cx="28702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dirty="0"/>
              <a:t>At 25</a:t>
            </a:r>
            <a:r>
              <a:rPr lang="en-US" baseline="30000" dirty="0"/>
              <a:t>o</a:t>
            </a:r>
            <a:r>
              <a:rPr lang="en-US" dirty="0"/>
              <a:t>C (298 K): </a:t>
            </a:r>
          </a:p>
        </p:txBody>
      </p:sp>
      <p:graphicFrame>
        <p:nvGraphicFramePr>
          <p:cNvPr id="305162" name="Object 10"/>
          <p:cNvGraphicFramePr>
            <a:graphicFrameLocks noChangeAspect="1"/>
          </p:cNvGraphicFramePr>
          <p:nvPr/>
        </p:nvGraphicFramePr>
        <p:xfrm>
          <a:off x="1433513" y="3622675"/>
          <a:ext cx="365918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3085920" imgH="723600" progId="Equation.3">
                  <p:embed/>
                </p:oleObj>
              </mc:Choice>
              <mc:Fallback>
                <p:oleObj name="Equation" r:id="rId3" imgW="3085920" imgH="723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513" y="3622675"/>
                        <a:ext cx="3659187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5163" name="Object 11"/>
          <p:cNvGraphicFramePr>
            <a:graphicFrameLocks noChangeAspect="1"/>
          </p:cNvGraphicFramePr>
          <p:nvPr/>
        </p:nvGraphicFramePr>
        <p:xfrm>
          <a:off x="1662113" y="5592000"/>
          <a:ext cx="320675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5" imgW="2831760" imgH="723600" progId="Equation.3">
                  <p:embed/>
                </p:oleObj>
              </mc:Choice>
              <mc:Fallback>
                <p:oleObj name="Equation" r:id="rId5" imgW="2831760" imgH="723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113" y="5592000"/>
                        <a:ext cx="3206750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6783388" y="271463"/>
            <a:ext cx="2217737" cy="3402012"/>
            <a:chOff x="4273" y="171"/>
            <a:chExt cx="1397" cy="2143"/>
          </a:xfrm>
        </p:grpSpPr>
        <p:pic>
          <p:nvPicPr>
            <p:cNvPr id="1038" name="Picture 15" descr="Walther_Nernst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342" y="171"/>
              <a:ext cx="1208" cy="1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9" name="Rectangle 17"/>
            <p:cNvSpPr>
              <a:spLocks noChangeArrowheads="1"/>
            </p:cNvSpPr>
            <p:nvPr/>
          </p:nvSpPr>
          <p:spPr bwMode="auto">
            <a:xfrm>
              <a:off x="4273" y="1834"/>
              <a:ext cx="1397" cy="480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Walther Nernst</a:t>
              </a:r>
            </a:p>
            <a:p>
              <a:r>
                <a:rPr lang="en-US" sz="2000">
                  <a:solidFill>
                    <a:schemeClr val="tx1"/>
                  </a:solidFill>
                </a:rPr>
                <a:t>(1864–1941)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08512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515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5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051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05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5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5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5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5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05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051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05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05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0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  <p:bldP spid="305154" grpId="0" animBg="1"/>
      <p:bldP spid="305161" grpId="0" animBg="1"/>
      <p:bldP spid="305159" grpId="0"/>
      <p:bldP spid="30516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6" name="Oval 10"/>
          <p:cNvSpPr>
            <a:spLocks noChangeArrowheads="1"/>
          </p:cNvSpPr>
          <p:nvPr/>
        </p:nvSpPr>
        <p:spPr bwMode="auto">
          <a:xfrm>
            <a:off x="5095175" y="2544763"/>
            <a:ext cx="3422650" cy="1671637"/>
          </a:xfrm>
          <a:prstGeom prst="ellipse">
            <a:avLst/>
          </a:prstGeom>
          <a:solidFill>
            <a:srgbClr val="00FF00"/>
          </a:solidFill>
          <a:ln w="222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5595938" y="4352925"/>
            <a:ext cx="1463040" cy="544513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6179" name="Rectangle 3"/>
          <p:cNvSpPr>
            <a:spLocks noChangeArrowheads="1"/>
          </p:cNvSpPr>
          <p:nvPr/>
        </p:nvSpPr>
        <p:spPr bwMode="auto">
          <a:xfrm>
            <a:off x="1114425" y="5111750"/>
            <a:ext cx="6580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/>
              <a:t>If [Cd</a:t>
            </a:r>
            <a:r>
              <a:rPr lang="en-US" baseline="30000"/>
              <a:t>2+</a:t>
            </a:r>
            <a:r>
              <a:rPr lang="en-US"/>
              <a:t>] = 2.0 M and [Fe</a:t>
            </a:r>
            <a:r>
              <a:rPr lang="en-US" baseline="30000"/>
              <a:t>2+</a:t>
            </a:r>
            <a:r>
              <a:rPr lang="en-US"/>
              <a:t>]  = 0.030 M…</a:t>
            </a:r>
          </a:p>
        </p:txBody>
      </p:sp>
      <p:sp>
        <p:nvSpPr>
          <p:cNvPr id="306180" name="Rectangle 4"/>
          <p:cNvSpPr>
            <a:spLocks noChangeArrowheads="1"/>
          </p:cNvSpPr>
          <p:nvPr/>
        </p:nvSpPr>
        <p:spPr bwMode="auto">
          <a:xfrm>
            <a:off x="5192713" y="4365625"/>
            <a:ext cx="18325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=  –</a:t>
            </a:r>
            <a:r>
              <a:rPr lang="en-US" dirty="0" smtClean="0">
                <a:solidFill>
                  <a:schemeClr val="tx1"/>
                </a:solidFill>
              </a:rPr>
              <a:t>0.01 </a:t>
            </a:r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2057" name="Rectangle 5"/>
          <p:cNvSpPr>
            <a:spLocks noChangeArrowheads="1"/>
          </p:cNvSpPr>
          <p:nvPr/>
        </p:nvSpPr>
        <p:spPr bwMode="auto">
          <a:xfrm>
            <a:off x="923925" y="255588"/>
            <a:ext cx="7116763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Fe(s)   +   Cd</a:t>
            </a:r>
            <a:r>
              <a:rPr lang="en-US" baseline="30000"/>
              <a:t>2+</a:t>
            </a:r>
            <a:r>
              <a:rPr lang="en-US"/>
              <a:t>(aq)  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  Cd</a:t>
            </a:r>
            <a:r>
              <a:rPr lang="en-US">
                <a:sym typeface="Wingdings" pitchFamily="2" charset="2"/>
              </a:rPr>
              <a:t>(s)   +  Fe</a:t>
            </a:r>
            <a:r>
              <a:rPr lang="en-US" baseline="30000">
                <a:sym typeface="Wingdings" pitchFamily="2" charset="2"/>
              </a:rPr>
              <a:t>2+</a:t>
            </a:r>
            <a:r>
              <a:rPr lang="en-US">
                <a:sym typeface="Wingdings" pitchFamily="2" charset="2"/>
              </a:rPr>
              <a:t>(aq) </a:t>
            </a:r>
          </a:p>
        </p:txBody>
      </p:sp>
      <p:sp>
        <p:nvSpPr>
          <p:cNvPr id="2058" name="Rectangle 6"/>
          <p:cNvSpPr>
            <a:spLocks noChangeArrowheads="1"/>
          </p:cNvSpPr>
          <p:nvPr/>
        </p:nvSpPr>
        <p:spPr bwMode="auto">
          <a:xfrm>
            <a:off x="1049338" y="942975"/>
            <a:ext cx="6818312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Find emf at 25</a:t>
            </a:r>
            <a:r>
              <a:rPr lang="en-US" baseline="30000"/>
              <a:t>o</a:t>
            </a:r>
            <a:r>
              <a:rPr lang="en-US"/>
              <a:t>C when  [Cd</a:t>
            </a:r>
            <a:r>
              <a:rPr lang="en-US" baseline="30000"/>
              <a:t>2+</a:t>
            </a:r>
            <a:r>
              <a:rPr lang="en-US"/>
              <a:t>] = 0.030 M</a:t>
            </a:r>
          </a:p>
          <a:p>
            <a:pPr algn="l"/>
            <a:r>
              <a:rPr lang="en-US"/>
              <a:t>			    and [Fe</a:t>
            </a:r>
            <a:r>
              <a:rPr lang="en-US" baseline="30000"/>
              <a:t>2+</a:t>
            </a:r>
            <a:r>
              <a:rPr lang="en-US"/>
              <a:t>] = 2.0 M. </a:t>
            </a:r>
          </a:p>
        </p:txBody>
      </p:sp>
      <p:graphicFrame>
        <p:nvGraphicFramePr>
          <p:cNvPr id="306183" name="Object 7"/>
          <p:cNvGraphicFramePr>
            <a:graphicFrameLocks noChangeAspect="1"/>
          </p:cNvGraphicFramePr>
          <p:nvPr/>
        </p:nvGraphicFramePr>
        <p:xfrm>
          <a:off x="512762" y="1745674"/>
          <a:ext cx="3528207" cy="949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460160" imgH="393480" progId="Equation.3">
                  <p:embed/>
                </p:oleObj>
              </mc:Choice>
              <mc:Fallback>
                <p:oleObj name="Equation" r:id="rId3" imgW="1460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62" y="1745674"/>
                        <a:ext cx="3528207" cy="9499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6184" name="Rectangle 8"/>
          <p:cNvSpPr>
            <a:spLocks noChangeArrowheads="1"/>
          </p:cNvSpPr>
          <p:nvPr/>
        </p:nvSpPr>
        <p:spPr bwMode="auto">
          <a:xfrm>
            <a:off x="777875" y="2814638"/>
            <a:ext cx="75057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Fe</a:t>
            </a:r>
            <a:r>
              <a:rPr lang="en-US" baseline="30000" dirty="0">
                <a:solidFill>
                  <a:schemeClr val="tx1"/>
                </a:solidFill>
              </a:rPr>
              <a:t>2+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aq</a:t>
            </a:r>
            <a:r>
              <a:rPr lang="en-US" dirty="0">
                <a:solidFill>
                  <a:schemeClr val="tx1"/>
                </a:solidFill>
              </a:rPr>
              <a:t>) + 2 e</a:t>
            </a:r>
            <a:r>
              <a:rPr lang="en-US" baseline="30000" dirty="0">
                <a:solidFill>
                  <a:schemeClr val="tx1"/>
                </a:solidFill>
              </a:rPr>
              <a:t>–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chemeClr val="tx1"/>
                </a:solidFill>
              </a:rPr>
              <a:t> Fe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(s)	 </a:t>
            </a:r>
            <a:r>
              <a:rPr lang="en-US" dirty="0" err="1">
                <a:solidFill>
                  <a:schemeClr val="tx1"/>
                </a:solidFill>
                <a:sym typeface="Wingdings" pitchFamily="2" charset="2"/>
              </a:rPr>
              <a:t>E</a:t>
            </a:r>
            <a:r>
              <a:rPr lang="en-US" baseline="30000" dirty="0" err="1">
                <a:solidFill>
                  <a:schemeClr val="tx1"/>
                </a:solidFill>
                <a:sym typeface="Wingdings" pitchFamily="2" charset="2"/>
              </a:rPr>
              <a:t>o</a:t>
            </a:r>
            <a:r>
              <a:rPr lang="en-US" baseline="-25000" dirty="0" err="1">
                <a:solidFill>
                  <a:schemeClr val="tx1"/>
                </a:solidFill>
                <a:sym typeface="Wingdings" pitchFamily="2" charset="2"/>
              </a:rPr>
              <a:t>red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 = –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0.44 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V </a:t>
            </a:r>
          </a:p>
        </p:txBody>
      </p:sp>
      <p:sp>
        <p:nvSpPr>
          <p:cNvPr id="306185" name="Rectangle 9"/>
          <p:cNvSpPr>
            <a:spLocks noChangeArrowheads="1"/>
          </p:cNvSpPr>
          <p:nvPr/>
        </p:nvSpPr>
        <p:spPr bwMode="auto">
          <a:xfrm>
            <a:off x="777875" y="3394075"/>
            <a:ext cx="75057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Cd</a:t>
            </a:r>
            <a:r>
              <a:rPr lang="en-US" baseline="30000" dirty="0">
                <a:solidFill>
                  <a:schemeClr val="tx1"/>
                </a:solidFill>
              </a:rPr>
              <a:t>2+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aq</a:t>
            </a:r>
            <a:r>
              <a:rPr lang="en-US" dirty="0">
                <a:solidFill>
                  <a:schemeClr val="tx1"/>
                </a:solidFill>
              </a:rPr>
              <a:t>) + 2 e</a:t>
            </a:r>
            <a:r>
              <a:rPr lang="en-US" baseline="30000" dirty="0">
                <a:solidFill>
                  <a:schemeClr val="tx1"/>
                </a:solidFill>
              </a:rPr>
              <a:t>–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Cd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(s)	 </a:t>
            </a:r>
            <a:r>
              <a:rPr lang="en-US" dirty="0" err="1">
                <a:solidFill>
                  <a:schemeClr val="tx1"/>
                </a:solidFill>
                <a:sym typeface="Wingdings" pitchFamily="2" charset="2"/>
              </a:rPr>
              <a:t>E</a:t>
            </a:r>
            <a:r>
              <a:rPr lang="en-US" baseline="30000" dirty="0" err="1">
                <a:solidFill>
                  <a:schemeClr val="tx1"/>
                </a:solidFill>
                <a:sym typeface="Wingdings" pitchFamily="2" charset="2"/>
              </a:rPr>
              <a:t>o</a:t>
            </a:r>
            <a:r>
              <a:rPr lang="en-US" baseline="-25000" dirty="0" err="1">
                <a:solidFill>
                  <a:schemeClr val="tx1"/>
                </a:solidFill>
                <a:sym typeface="Wingdings" pitchFamily="2" charset="2"/>
              </a:rPr>
              <a:t>red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 = –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0.40 </a:t>
            </a: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V </a:t>
            </a:r>
          </a:p>
        </p:txBody>
      </p:sp>
      <p:sp>
        <p:nvSpPr>
          <p:cNvPr id="306187" name="Rectangle 11"/>
          <p:cNvSpPr>
            <a:spLocks noChangeArrowheads="1"/>
          </p:cNvSpPr>
          <p:nvPr/>
        </p:nvSpPr>
        <p:spPr bwMode="auto">
          <a:xfrm>
            <a:off x="5626100" y="2024063"/>
            <a:ext cx="2214068" cy="52322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dirty="0" err="1">
                <a:solidFill>
                  <a:srgbClr val="99FF99"/>
                </a:solidFill>
              </a:rPr>
              <a:t>E</a:t>
            </a:r>
            <a:r>
              <a:rPr lang="en-US" baseline="30000" dirty="0" err="1">
                <a:solidFill>
                  <a:srgbClr val="99FF99"/>
                </a:solidFill>
              </a:rPr>
              <a:t>o</a:t>
            </a:r>
            <a:r>
              <a:rPr lang="en-US" dirty="0">
                <a:solidFill>
                  <a:srgbClr val="99FF99"/>
                </a:solidFill>
              </a:rPr>
              <a:t> = +</a:t>
            </a:r>
            <a:r>
              <a:rPr lang="en-US" dirty="0" smtClean="0">
                <a:solidFill>
                  <a:srgbClr val="99FF99"/>
                </a:solidFill>
              </a:rPr>
              <a:t>0.04 </a:t>
            </a:r>
            <a:r>
              <a:rPr lang="en-US" dirty="0">
                <a:solidFill>
                  <a:srgbClr val="99FF99"/>
                </a:solidFill>
              </a:rPr>
              <a:t>V</a:t>
            </a:r>
          </a:p>
        </p:txBody>
      </p:sp>
      <p:graphicFrame>
        <p:nvGraphicFramePr>
          <p:cNvPr id="306188" name="Object 12"/>
          <p:cNvGraphicFramePr>
            <a:graphicFrameLocks noChangeAspect="1"/>
          </p:cNvGraphicFramePr>
          <p:nvPr/>
        </p:nvGraphicFramePr>
        <p:xfrm>
          <a:off x="397224" y="4120737"/>
          <a:ext cx="4765166" cy="1013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2019240" imgH="431640" progId="Equation.3">
                  <p:embed/>
                </p:oleObj>
              </mc:Choice>
              <mc:Fallback>
                <p:oleObj name="Equation" r:id="rId5" imgW="20192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224" y="4120737"/>
                        <a:ext cx="4765166" cy="10135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6189" name="Rectangle 13"/>
          <p:cNvSpPr>
            <a:spLocks noChangeArrowheads="1"/>
          </p:cNvSpPr>
          <p:nvPr/>
        </p:nvSpPr>
        <p:spPr bwMode="auto">
          <a:xfrm>
            <a:off x="3793825" y="4154364"/>
            <a:ext cx="1279525" cy="9461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6190" name="Rectangle 14"/>
          <p:cNvSpPr>
            <a:spLocks noChangeArrowheads="1"/>
          </p:cNvSpPr>
          <p:nvPr/>
        </p:nvSpPr>
        <p:spPr bwMode="auto">
          <a:xfrm>
            <a:off x="5795963" y="5948363"/>
            <a:ext cx="1188720" cy="544512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6191" name="Rectangle 15"/>
          <p:cNvSpPr>
            <a:spLocks noChangeArrowheads="1"/>
          </p:cNvSpPr>
          <p:nvPr/>
        </p:nvSpPr>
        <p:spPr bwMode="auto">
          <a:xfrm>
            <a:off x="5192713" y="5961063"/>
            <a:ext cx="18309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=    </a:t>
            </a:r>
            <a:r>
              <a:rPr lang="en-US" dirty="0" smtClean="0">
                <a:solidFill>
                  <a:schemeClr val="tx1"/>
                </a:solidFill>
              </a:rPr>
              <a:t>0.09 </a:t>
            </a:r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  <p:graphicFrame>
        <p:nvGraphicFramePr>
          <p:cNvPr id="306192" name="Object 16"/>
          <p:cNvGraphicFramePr>
            <a:graphicFrameLocks noChangeAspect="1"/>
          </p:cNvGraphicFramePr>
          <p:nvPr/>
        </p:nvGraphicFramePr>
        <p:xfrm>
          <a:off x="308761" y="5689352"/>
          <a:ext cx="4970673" cy="1056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7" imgW="2019240" imgH="431640" progId="Equation.3">
                  <p:embed/>
                </p:oleObj>
              </mc:Choice>
              <mc:Fallback>
                <p:oleObj name="Equation" r:id="rId7" imgW="20192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761" y="5689352"/>
                        <a:ext cx="4970673" cy="10563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6193" name="Rectangle 17"/>
          <p:cNvSpPr>
            <a:spLocks noChangeArrowheads="1"/>
          </p:cNvSpPr>
          <p:nvPr/>
        </p:nvSpPr>
        <p:spPr bwMode="auto">
          <a:xfrm>
            <a:off x="3868674" y="5702300"/>
            <a:ext cx="1371600" cy="9461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7453313" y="3986213"/>
            <a:ext cx="1227137" cy="1289050"/>
            <a:chOff x="4695" y="2511"/>
            <a:chExt cx="773" cy="812"/>
          </a:xfrm>
        </p:grpSpPr>
        <p:pic>
          <p:nvPicPr>
            <p:cNvPr id="2070" name="Picture 18" descr="j0424480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4695" y="2633"/>
              <a:ext cx="580" cy="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71" name="Rectangle 20"/>
            <p:cNvSpPr>
              <a:spLocks noChangeArrowheads="1"/>
            </p:cNvSpPr>
            <p:nvPr/>
          </p:nvSpPr>
          <p:spPr bwMode="auto">
            <a:xfrm rot="-5400000">
              <a:off x="4947" y="2801"/>
              <a:ext cx="812" cy="231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sz="1800" b="1">
                  <a:solidFill>
                    <a:schemeClr val="tx1"/>
                  </a:solidFill>
                </a:rPr>
                <a:t>nonspont.</a:t>
              </a: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7472363" y="5659438"/>
            <a:ext cx="1212850" cy="962025"/>
            <a:chOff x="4707" y="3565"/>
            <a:chExt cx="764" cy="606"/>
          </a:xfrm>
        </p:grpSpPr>
        <p:pic>
          <p:nvPicPr>
            <p:cNvPr id="2068" name="Picture 19" descr="j0423842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4707" y="3565"/>
              <a:ext cx="560" cy="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69" name="Rectangle 21"/>
            <p:cNvSpPr>
              <a:spLocks noChangeArrowheads="1"/>
            </p:cNvSpPr>
            <p:nvPr/>
          </p:nvSpPr>
          <p:spPr bwMode="auto">
            <a:xfrm rot="-5400000">
              <a:off x="5082" y="3779"/>
              <a:ext cx="548" cy="231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sz="1800" b="1">
                  <a:solidFill>
                    <a:schemeClr val="tx1"/>
                  </a:solidFill>
                </a:rPr>
                <a:t>spont.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40364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6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61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6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6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6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6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0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06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6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6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0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306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0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61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61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6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30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306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06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06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30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30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6" grpId="0" animBg="1"/>
      <p:bldP spid="306178" grpId="0" animBg="1"/>
      <p:bldP spid="306179" grpId="0"/>
      <p:bldP spid="306180" grpId="0"/>
      <p:bldP spid="306184" grpId="0"/>
      <p:bldP spid="306185" grpId="0"/>
      <p:bldP spid="306187" grpId="0" animBg="1"/>
      <p:bldP spid="306189" grpId="0" animBg="1"/>
      <p:bldP spid="306190" grpId="0" animBg="1"/>
      <p:bldP spid="306191" grpId="0"/>
      <p:bldP spid="30619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6" name="Rectangle 66" descr="20%"/>
          <p:cNvSpPr>
            <a:spLocks noChangeArrowheads="1"/>
          </p:cNvSpPr>
          <p:nvPr/>
        </p:nvSpPr>
        <p:spPr bwMode="auto">
          <a:xfrm>
            <a:off x="1431925" y="3167063"/>
            <a:ext cx="1684338" cy="2130425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67" name="Rectangle 67" descr="20%"/>
          <p:cNvSpPr>
            <a:spLocks noChangeArrowheads="1"/>
          </p:cNvSpPr>
          <p:nvPr/>
        </p:nvSpPr>
        <p:spPr bwMode="auto">
          <a:xfrm>
            <a:off x="6049963" y="3167063"/>
            <a:ext cx="1684337" cy="2130425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65" name="Rectangle 65" descr="25%"/>
          <p:cNvSpPr>
            <a:spLocks noChangeArrowheads="1"/>
          </p:cNvSpPr>
          <p:nvPr/>
        </p:nvSpPr>
        <p:spPr bwMode="auto">
          <a:xfrm>
            <a:off x="6054725" y="3167063"/>
            <a:ext cx="1684338" cy="2130425"/>
          </a:xfrm>
          <a:prstGeom prst="rect">
            <a:avLst/>
          </a:prstGeom>
          <a:pattFill prst="pct25">
            <a:fgClr>
              <a:schemeClr val="tx1"/>
            </a:fgClr>
            <a:bgClr>
              <a:schemeClr val="bg1"/>
            </a:bgClr>
          </a:pattFill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64" name="Rectangle 64" descr="10%"/>
          <p:cNvSpPr>
            <a:spLocks noChangeArrowheads="1"/>
          </p:cNvSpPr>
          <p:nvPr/>
        </p:nvSpPr>
        <p:spPr bwMode="auto">
          <a:xfrm>
            <a:off x="1427163" y="3167063"/>
            <a:ext cx="1684337" cy="2130425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0" name="Rectangle 5"/>
          <p:cNvSpPr>
            <a:spLocks noChangeArrowheads="1"/>
          </p:cNvSpPr>
          <p:nvPr/>
        </p:nvSpPr>
        <p:spPr bwMode="auto">
          <a:xfrm>
            <a:off x="584200" y="228600"/>
            <a:ext cx="315436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u="sng"/>
              <a:t>concentration cell</a:t>
            </a:r>
            <a:r>
              <a:rPr lang="en-US"/>
              <a:t>: 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1744663" y="2389188"/>
            <a:ext cx="307975" cy="2459037"/>
          </a:xfrm>
          <a:prstGeom prst="rect">
            <a:avLst/>
          </a:prstGeom>
          <a:solidFill>
            <a:srgbClr val="C0C0C0"/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 flipV="1">
            <a:off x="1898650" y="1620838"/>
            <a:ext cx="0" cy="7683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1436688" y="2851150"/>
            <a:ext cx="0" cy="24574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1436688" y="5308600"/>
            <a:ext cx="1690687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V="1">
            <a:off x="3127375" y="2851150"/>
            <a:ext cx="0" cy="24574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6" name="Rectangle 15"/>
          <p:cNvSpPr>
            <a:spLocks noChangeArrowheads="1"/>
          </p:cNvSpPr>
          <p:nvPr/>
        </p:nvSpPr>
        <p:spPr bwMode="auto">
          <a:xfrm flipH="1">
            <a:off x="7123113" y="2389188"/>
            <a:ext cx="307975" cy="2459037"/>
          </a:xfrm>
          <a:prstGeom prst="rect">
            <a:avLst/>
          </a:prstGeom>
          <a:solidFill>
            <a:srgbClr val="C0C0C0"/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7" name="Line 16"/>
          <p:cNvSpPr>
            <a:spLocks noChangeShapeType="1"/>
          </p:cNvSpPr>
          <p:nvPr/>
        </p:nvSpPr>
        <p:spPr bwMode="auto">
          <a:xfrm flipH="1" flipV="1">
            <a:off x="7277100" y="1620838"/>
            <a:ext cx="0" cy="7683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8" name="Line 17"/>
          <p:cNvSpPr>
            <a:spLocks noChangeShapeType="1"/>
          </p:cNvSpPr>
          <p:nvPr/>
        </p:nvSpPr>
        <p:spPr bwMode="auto">
          <a:xfrm flipH="1">
            <a:off x="7737475" y="2851150"/>
            <a:ext cx="0" cy="24574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9" name="Line 18"/>
          <p:cNvSpPr>
            <a:spLocks noChangeShapeType="1"/>
          </p:cNvSpPr>
          <p:nvPr/>
        </p:nvSpPr>
        <p:spPr bwMode="auto">
          <a:xfrm flipH="1">
            <a:off x="6046788" y="5308600"/>
            <a:ext cx="1690687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60" name="Line 19"/>
          <p:cNvSpPr>
            <a:spLocks noChangeShapeType="1"/>
          </p:cNvSpPr>
          <p:nvPr/>
        </p:nvSpPr>
        <p:spPr bwMode="auto">
          <a:xfrm flipH="1" flipV="1">
            <a:off x="6046788" y="2851150"/>
            <a:ext cx="0" cy="24574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1761" name="Group 63"/>
          <p:cNvGrpSpPr>
            <a:grpSpLocks/>
          </p:cNvGrpSpPr>
          <p:nvPr/>
        </p:nvGrpSpPr>
        <p:grpSpPr bwMode="auto">
          <a:xfrm>
            <a:off x="2359025" y="2082800"/>
            <a:ext cx="4456113" cy="1689100"/>
            <a:chOff x="1486" y="1312"/>
            <a:chExt cx="2807" cy="1064"/>
          </a:xfrm>
        </p:grpSpPr>
        <p:sp>
          <p:nvSpPr>
            <p:cNvPr id="31793" name="Line 12"/>
            <p:cNvSpPr>
              <a:spLocks noChangeShapeType="1"/>
            </p:cNvSpPr>
            <p:nvPr/>
          </p:nvSpPr>
          <p:spPr bwMode="auto">
            <a:xfrm flipH="1">
              <a:off x="1486" y="2376"/>
              <a:ext cx="291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94" name="Line 13"/>
            <p:cNvSpPr>
              <a:spLocks noChangeShapeType="1"/>
            </p:cNvSpPr>
            <p:nvPr/>
          </p:nvSpPr>
          <p:spPr bwMode="auto">
            <a:xfrm flipV="1">
              <a:off x="1777" y="1602"/>
              <a:ext cx="0" cy="774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95" name="Line 14"/>
            <p:cNvSpPr>
              <a:spLocks noChangeShapeType="1"/>
            </p:cNvSpPr>
            <p:nvPr/>
          </p:nvSpPr>
          <p:spPr bwMode="auto">
            <a:xfrm flipV="1">
              <a:off x="1486" y="1312"/>
              <a:ext cx="0" cy="1064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96" name="Line 20"/>
            <p:cNvSpPr>
              <a:spLocks noChangeShapeType="1"/>
            </p:cNvSpPr>
            <p:nvPr/>
          </p:nvSpPr>
          <p:spPr bwMode="auto">
            <a:xfrm>
              <a:off x="4003" y="2376"/>
              <a:ext cx="290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97" name="Line 21"/>
            <p:cNvSpPr>
              <a:spLocks noChangeShapeType="1"/>
            </p:cNvSpPr>
            <p:nvPr/>
          </p:nvSpPr>
          <p:spPr bwMode="auto">
            <a:xfrm flipH="1" flipV="1">
              <a:off x="4003" y="1602"/>
              <a:ext cx="0" cy="774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98" name="Line 22"/>
            <p:cNvSpPr>
              <a:spLocks noChangeShapeType="1"/>
            </p:cNvSpPr>
            <p:nvPr/>
          </p:nvSpPr>
          <p:spPr bwMode="auto">
            <a:xfrm flipH="1" flipV="1">
              <a:off x="4293" y="1312"/>
              <a:ext cx="0" cy="1064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99" name="Line 23"/>
            <p:cNvSpPr>
              <a:spLocks noChangeShapeType="1"/>
            </p:cNvSpPr>
            <p:nvPr/>
          </p:nvSpPr>
          <p:spPr bwMode="auto">
            <a:xfrm flipH="1" flipV="1">
              <a:off x="1777" y="1602"/>
              <a:ext cx="2226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00" name="Line 24"/>
            <p:cNvSpPr>
              <a:spLocks noChangeShapeType="1"/>
            </p:cNvSpPr>
            <p:nvPr/>
          </p:nvSpPr>
          <p:spPr bwMode="auto">
            <a:xfrm flipH="1" flipV="1">
              <a:off x="1486" y="1312"/>
              <a:ext cx="2807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62" name="Line 25"/>
          <p:cNvSpPr>
            <a:spLocks noChangeShapeType="1"/>
          </p:cNvSpPr>
          <p:nvPr/>
        </p:nvSpPr>
        <p:spPr bwMode="auto">
          <a:xfrm>
            <a:off x="1898650" y="1620838"/>
            <a:ext cx="5378450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63" name="Line 26"/>
          <p:cNvSpPr>
            <a:spLocks noChangeShapeType="1"/>
          </p:cNvSpPr>
          <p:nvPr/>
        </p:nvSpPr>
        <p:spPr bwMode="auto">
          <a:xfrm>
            <a:off x="1436688" y="3157538"/>
            <a:ext cx="307975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64" name="Line 27"/>
          <p:cNvSpPr>
            <a:spLocks noChangeShapeType="1"/>
          </p:cNvSpPr>
          <p:nvPr/>
        </p:nvSpPr>
        <p:spPr bwMode="auto">
          <a:xfrm>
            <a:off x="2052638" y="3157538"/>
            <a:ext cx="306387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65" name="Line 28"/>
          <p:cNvSpPr>
            <a:spLocks noChangeShapeType="1"/>
          </p:cNvSpPr>
          <p:nvPr/>
        </p:nvSpPr>
        <p:spPr bwMode="auto">
          <a:xfrm>
            <a:off x="2820988" y="3157538"/>
            <a:ext cx="306387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66" name="Line 29"/>
          <p:cNvSpPr>
            <a:spLocks noChangeShapeType="1"/>
          </p:cNvSpPr>
          <p:nvPr/>
        </p:nvSpPr>
        <p:spPr bwMode="auto">
          <a:xfrm>
            <a:off x="6046788" y="3157538"/>
            <a:ext cx="307975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67" name="Line 30"/>
          <p:cNvSpPr>
            <a:spLocks noChangeShapeType="1"/>
          </p:cNvSpPr>
          <p:nvPr/>
        </p:nvSpPr>
        <p:spPr bwMode="auto">
          <a:xfrm>
            <a:off x="7431088" y="3157538"/>
            <a:ext cx="306387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68" name="Line 31"/>
          <p:cNvSpPr>
            <a:spLocks noChangeShapeType="1"/>
          </p:cNvSpPr>
          <p:nvPr/>
        </p:nvSpPr>
        <p:spPr bwMode="auto">
          <a:xfrm>
            <a:off x="6815138" y="3157538"/>
            <a:ext cx="307975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72"/>
          <p:cNvGrpSpPr>
            <a:grpSpLocks/>
          </p:cNvGrpSpPr>
          <p:nvPr/>
        </p:nvGrpSpPr>
        <p:grpSpPr bwMode="auto">
          <a:xfrm>
            <a:off x="4098925" y="2338388"/>
            <a:ext cx="577850" cy="873125"/>
            <a:chOff x="2582" y="1473"/>
            <a:chExt cx="364" cy="550"/>
          </a:xfrm>
        </p:grpSpPr>
        <p:sp>
          <p:nvSpPr>
            <p:cNvPr id="31791" name="Line 38"/>
            <p:cNvSpPr>
              <a:spLocks noChangeShapeType="1"/>
            </p:cNvSpPr>
            <p:nvPr/>
          </p:nvSpPr>
          <p:spPr bwMode="auto">
            <a:xfrm flipV="1">
              <a:off x="2582" y="1473"/>
              <a:ext cx="364" cy="38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92" name="Line 39"/>
            <p:cNvSpPr>
              <a:spLocks noChangeShapeType="1"/>
            </p:cNvSpPr>
            <p:nvPr/>
          </p:nvSpPr>
          <p:spPr bwMode="auto">
            <a:xfrm>
              <a:off x="2583" y="1850"/>
              <a:ext cx="0" cy="173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69"/>
          <p:cNvGrpSpPr>
            <a:grpSpLocks/>
          </p:cNvGrpSpPr>
          <p:nvPr/>
        </p:nvGrpSpPr>
        <p:grpSpPr bwMode="auto">
          <a:xfrm>
            <a:off x="7277100" y="1687513"/>
            <a:ext cx="1738313" cy="1163637"/>
            <a:chOff x="4584" y="1063"/>
            <a:chExt cx="1095" cy="733"/>
          </a:xfrm>
        </p:grpSpPr>
        <p:sp>
          <p:nvSpPr>
            <p:cNvPr id="31789" name="Line 32"/>
            <p:cNvSpPr>
              <a:spLocks noChangeShapeType="1"/>
            </p:cNvSpPr>
            <p:nvPr/>
          </p:nvSpPr>
          <p:spPr bwMode="auto">
            <a:xfrm flipH="1">
              <a:off x="4584" y="1422"/>
              <a:ext cx="361" cy="374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90" name="Text Box 42"/>
            <p:cNvSpPr txBox="1">
              <a:spLocks noChangeArrowheads="1"/>
            </p:cNvSpPr>
            <p:nvPr/>
          </p:nvSpPr>
          <p:spPr bwMode="auto">
            <a:xfrm>
              <a:off x="4711" y="1063"/>
              <a:ext cx="96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/>
                <a:t>Ni bar B</a:t>
              </a:r>
            </a:p>
          </p:txBody>
        </p:sp>
      </p:grpSp>
      <p:grpSp>
        <p:nvGrpSpPr>
          <p:cNvPr id="5" name="Group 68"/>
          <p:cNvGrpSpPr>
            <a:grpSpLocks/>
          </p:cNvGrpSpPr>
          <p:nvPr/>
        </p:nvGrpSpPr>
        <p:grpSpPr bwMode="auto">
          <a:xfrm>
            <a:off x="257175" y="1701800"/>
            <a:ext cx="1641475" cy="1149350"/>
            <a:chOff x="162" y="1072"/>
            <a:chExt cx="1034" cy="724"/>
          </a:xfrm>
        </p:grpSpPr>
        <p:sp>
          <p:nvSpPr>
            <p:cNvPr id="31787" name="Line 34"/>
            <p:cNvSpPr>
              <a:spLocks noChangeShapeType="1"/>
            </p:cNvSpPr>
            <p:nvPr/>
          </p:nvSpPr>
          <p:spPr bwMode="auto">
            <a:xfrm>
              <a:off x="813" y="1398"/>
              <a:ext cx="383" cy="39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88" name="Text Box 43"/>
            <p:cNvSpPr txBox="1">
              <a:spLocks noChangeArrowheads="1"/>
            </p:cNvSpPr>
            <p:nvPr/>
          </p:nvSpPr>
          <p:spPr bwMode="auto">
            <a:xfrm>
              <a:off x="162" y="1072"/>
              <a:ext cx="96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/>
                <a:t>Ni bar A</a:t>
              </a:r>
            </a:p>
          </p:txBody>
        </p:sp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2546350" y="4630738"/>
            <a:ext cx="3932238" cy="931862"/>
            <a:chOff x="1604" y="3141"/>
            <a:chExt cx="2477" cy="587"/>
          </a:xfrm>
        </p:grpSpPr>
        <p:sp>
          <p:nvSpPr>
            <p:cNvPr id="31785" name="Line 35"/>
            <p:cNvSpPr>
              <a:spLocks noChangeShapeType="1"/>
            </p:cNvSpPr>
            <p:nvPr/>
          </p:nvSpPr>
          <p:spPr bwMode="auto">
            <a:xfrm flipH="1" flipV="1">
              <a:off x="1604" y="3141"/>
              <a:ext cx="432" cy="352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86" name="Text Box 47"/>
            <p:cNvSpPr txBox="1">
              <a:spLocks noChangeArrowheads="1"/>
            </p:cNvSpPr>
            <p:nvPr/>
          </p:nvSpPr>
          <p:spPr bwMode="auto">
            <a:xfrm>
              <a:off x="2019" y="3438"/>
              <a:ext cx="2062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/>
                <a:t>[Ni</a:t>
              </a:r>
              <a:r>
                <a:rPr lang="en-US" baseline="30000"/>
                <a:t>2+</a:t>
              </a:r>
              <a:r>
                <a:rPr lang="en-US"/>
                <a:t>] = 0.001 M </a:t>
              </a:r>
            </a:p>
          </p:txBody>
        </p:sp>
      </p:grpSp>
      <p:sp>
        <p:nvSpPr>
          <p:cNvPr id="307249" name="Text Box 49"/>
          <p:cNvSpPr txBox="1">
            <a:spLocks noChangeArrowheads="1"/>
          </p:cNvSpPr>
          <p:nvPr/>
        </p:nvSpPr>
        <p:spPr bwMode="auto">
          <a:xfrm>
            <a:off x="3671888" y="3097213"/>
            <a:ext cx="20034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/>
              <a:t>salt bridge</a:t>
            </a:r>
          </a:p>
        </p:txBody>
      </p:sp>
      <p:grpSp>
        <p:nvGrpSpPr>
          <p:cNvPr id="7" name="Group 71"/>
          <p:cNvGrpSpPr>
            <a:grpSpLocks/>
          </p:cNvGrpSpPr>
          <p:nvPr/>
        </p:nvGrpSpPr>
        <p:grpSpPr bwMode="auto">
          <a:xfrm>
            <a:off x="3402013" y="3894138"/>
            <a:ext cx="3327400" cy="557212"/>
            <a:chOff x="2108" y="2747"/>
            <a:chExt cx="2096" cy="351"/>
          </a:xfrm>
        </p:grpSpPr>
        <p:sp>
          <p:nvSpPr>
            <p:cNvPr id="31783" name="Line 33"/>
            <p:cNvSpPr>
              <a:spLocks noChangeShapeType="1"/>
            </p:cNvSpPr>
            <p:nvPr/>
          </p:nvSpPr>
          <p:spPr bwMode="auto">
            <a:xfrm>
              <a:off x="3628" y="2946"/>
              <a:ext cx="576" cy="152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84" name="Text Box 57"/>
            <p:cNvSpPr txBox="1">
              <a:spLocks noChangeArrowheads="1"/>
            </p:cNvSpPr>
            <p:nvPr/>
          </p:nvSpPr>
          <p:spPr bwMode="auto">
            <a:xfrm>
              <a:off x="2108" y="2747"/>
              <a:ext cx="1865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/>
                <a:t>[Ni</a:t>
              </a:r>
              <a:r>
                <a:rPr lang="en-US" baseline="30000"/>
                <a:t>2+</a:t>
              </a:r>
              <a:r>
                <a:rPr lang="en-US"/>
                <a:t>] = 1.00 M </a:t>
              </a:r>
            </a:p>
          </p:txBody>
        </p:sp>
      </p:grpSp>
      <p:sp>
        <p:nvSpPr>
          <p:cNvPr id="307258" name="Rectangle 58"/>
          <p:cNvSpPr>
            <a:spLocks noChangeArrowheads="1"/>
          </p:cNvSpPr>
          <p:nvPr/>
        </p:nvSpPr>
        <p:spPr bwMode="auto">
          <a:xfrm>
            <a:off x="3636963" y="230188"/>
            <a:ext cx="4714875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different [ ]s of same species</a:t>
            </a:r>
          </a:p>
          <a:p>
            <a:pPr algn="l"/>
            <a:r>
              <a:rPr lang="en-US">
                <a:solidFill>
                  <a:schemeClr val="tx1"/>
                </a:solidFill>
              </a:rPr>
              <a:t>generating an emf </a:t>
            </a:r>
          </a:p>
        </p:txBody>
      </p:sp>
      <p:sp>
        <p:nvSpPr>
          <p:cNvPr id="307259" name="Rectangle 59"/>
          <p:cNvSpPr>
            <a:spLocks noChangeArrowheads="1"/>
          </p:cNvSpPr>
          <p:nvPr/>
        </p:nvSpPr>
        <p:spPr bwMode="auto">
          <a:xfrm>
            <a:off x="2276475" y="6084888"/>
            <a:ext cx="323373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-- E</a:t>
            </a:r>
            <a:r>
              <a:rPr lang="en-US" baseline="30000"/>
              <a:t>o</a:t>
            </a:r>
            <a:r>
              <a:rPr lang="en-US"/>
              <a:t> for a [  ] cell = </a:t>
            </a:r>
          </a:p>
        </p:txBody>
      </p:sp>
      <p:sp>
        <p:nvSpPr>
          <p:cNvPr id="307261" name="Rectangle 61"/>
          <p:cNvSpPr>
            <a:spLocks noChangeArrowheads="1"/>
          </p:cNvSpPr>
          <p:nvPr/>
        </p:nvSpPr>
        <p:spPr bwMode="auto">
          <a:xfrm>
            <a:off x="5386388" y="6084888"/>
            <a:ext cx="121285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0.00 V</a:t>
            </a:r>
          </a:p>
        </p:txBody>
      </p:sp>
      <p:grpSp>
        <p:nvGrpSpPr>
          <p:cNvPr id="8" name="Group 75"/>
          <p:cNvGrpSpPr>
            <a:grpSpLocks/>
          </p:cNvGrpSpPr>
          <p:nvPr/>
        </p:nvGrpSpPr>
        <p:grpSpPr bwMode="auto">
          <a:xfrm>
            <a:off x="4067175" y="1144588"/>
            <a:ext cx="1196975" cy="519112"/>
            <a:chOff x="2562" y="721"/>
            <a:chExt cx="754" cy="327"/>
          </a:xfrm>
        </p:grpSpPr>
        <p:sp>
          <p:nvSpPr>
            <p:cNvPr id="31781" name="Rectangle 73"/>
            <p:cNvSpPr>
              <a:spLocks noChangeArrowheads="1"/>
            </p:cNvSpPr>
            <p:nvPr/>
          </p:nvSpPr>
          <p:spPr bwMode="auto">
            <a:xfrm>
              <a:off x="2562" y="721"/>
              <a:ext cx="326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e</a:t>
              </a:r>
              <a:r>
                <a:rPr lang="en-US" baseline="30000">
                  <a:solidFill>
                    <a:schemeClr val="tx1"/>
                  </a:solidFill>
                </a:rPr>
                <a:t>–</a:t>
              </a:r>
            </a:p>
          </p:txBody>
        </p:sp>
        <p:sp>
          <p:nvSpPr>
            <p:cNvPr id="31782" name="Line 74"/>
            <p:cNvSpPr>
              <a:spLocks noChangeShapeType="1"/>
            </p:cNvSpPr>
            <p:nvPr/>
          </p:nvSpPr>
          <p:spPr bwMode="auto">
            <a:xfrm>
              <a:off x="2859" y="913"/>
              <a:ext cx="457" cy="0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07276" name="Rectangle 76"/>
          <p:cNvSpPr>
            <a:spLocks noChangeArrowheads="1"/>
          </p:cNvSpPr>
          <p:nvPr/>
        </p:nvSpPr>
        <p:spPr bwMode="auto">
          <a:xfrm>
            <a:off x="3881438" y="4289425"/>
            <a:ext cx="127317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(conc.)</a:t>
            </a:r>
          </a:p>
        </p:txBody>
      </p:sp>
      <p:sp>
        <p:nvSpPr>
          <p:cNvPr id="307277" name="Rectangle 77"/>
          <p:cNvSpPr>
            <a:spLocks noChangeArrowheads="1"/>
          </p:cNvSpPr>
          <p:nvPr/>
        </p:nvSpPr>
        <p:spPr bwMode="auto">
          <a:xfrm>
            <a:off x="4092575" y="5505450"/>
            <a:ext cx="877888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(dil.)</a:t>
            </a:r>
          </a:p>
        </p:txBody>
      </p:sp>
      <p:sp>
        <p:nvSpPr>
          <p:cNvPr id="57" name="Rectangle 76"/>
          <p:cNvSpPr>
            <a:spLocks noChangeArrowheads="1"/>
          </p:cNvSpPr>
          <p:nvPr/>
        </p:nvSpPr>
        <p:spPr bwMode="auto">
          <a:xfrm>
            <a:off x="334194" y="1276158"/>
            <a:ext cx="1244251" cy="52322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anode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8" name="Rectangle 76"/>
          <p:cNvSpPr>
            <a:spLocks noChangeArrowheads="1"/>
          </p:cNvSpPr>
          <p:nvPr/>
        </p:nvSpPr>
        <p:spPr bwMode="auto">
          <a:xfrm>
            <a:off x="7397145" y="1260392"/>
            <a:ext cx="1564852" cy="52322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cathode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26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07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07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07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25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25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72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7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07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307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307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07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07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307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307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3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3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6" grpId="0" animBg="1"/>
      <p:bldP spid="307267" grpId="0" animBg="1"/>
      <p:bldP spid="307265" grpId="0" animBg="1"/>
      <p:bldP spid="307265" grpId="1" animBg="1"/>
      <p:bldP spid="307264" grpId="0" animBg="1"/>
      <p:bldP spid="307264" grpId="1" animBg="1"/>
      <p:bldP spid="307258" grpId="0"/>
      <p:bldP spid="307259" grpId="0"/>
      <p:bldP spid="307261" grpId="0"/>
      <p:bldP spid="307276" grpId="0"/>
      <p:bldP spid="307276" grpId="1"/>
      <p:bldP spid="307277" grpId="0"/>
      <p:bldP spid="307277" grpId="1"/>
      <p:bldP spid="57" grpId="0"/>
      <p:bldP spid="57" grpId="1"/>
      <p:bldP spid="58" grpId="0"/>
      <p:bldP spid="58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2"/>
          <p:cNvSpPr>
            <a:spLocks noChangeArrowheads="1"/>
          </p:cNvSpPr>
          <p:nvPr/>
        </p:nvSpPr>
        <p:spPr bwMode="auto">
          <a:xfrm>
            <a:off x="4195763" y="4222750"/>
            <a:ext cx="2573337" cy="128111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8250" name="Rectangle 26"/>
          <p:cNvSpPr>
            <a:spLocks noChangeArrowheads="1"/>
          </p:cNvSpPr>
          <p:nvPr/>
        </p:nvSpPr>
        <p:spPr bwMode="auto">
          <a:xfrm>
            <a:off x="4273550" y="4311650"/>
            <a:ext cx="2393950" cy="110331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374650" y="455613"/>
            <a:ext cx="4025900" cy="13731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-- In the above example,</a:t>
            </a:r>
          </a:p>
          <a:p>
            <a:pPr algn="l"/>
            <a:r>
              <a:rPr lang="en-US"/>
              <a:t>   cell will act to equalize</a:t>
            </a:r>
          </a:p>
          <a:p>
            <a:pPr algn="l"/>
            <a:r>
              <a:rPr lang="en-US"/>
              <a:t>   [Ni</a:t>
            </a:r>
            <a:r>
              <a:rPr lang="en-US" baseline="30000"/>
              <a:t>2+</a:t>
            </a:r>
            <a:r>
              <a:rPr lang="en-US"/>
              <a:t>]s, so…</a:t>
            </a:r>
          </a:p>
        </p:txBody>
      </p:sp>
      <p:grpSp>
        <p:nvGrpSpPr>
          <p:cNvPr id="32773" name="Group 66"/>
          <p:cNvGrpSpPr>
            <a:grpSpLocks/>
          </p:cNvGrpSpPr>
          <p:nvPr/>
        </p:nvGrpSpPr>
        <p:grpSpPr bwMode="auto">
          <a:xfrm>
            <a:off x="1016000" y="2170113"/>
            <a:ext cx="5792788" cy="2055812"/>
            <a:chOff x="640" y="1367"/>
            <a:chExt cx="3649" cy="1295"/>
          </a:xfrm>
        </p:grpSpPr>
        <p:sp>
          <p:nvSpPr>
            <p:cNvPr id="32828" name="Rectangle 6"/>
            <p:cNvSpPr>
              <a:spLocks noChangeArrowheads="1"/>
            </p:cNvSpPr>
            <p:nvPr/>
          </p:nvSpPr>
          <p:spPr bwMode="auto">
            <a:xfrm>
              <a:off x="640" y="1367"/>
              <a:ext cx="800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/>
                <a:t>Bar A: </a:t>
              </a:r>
            </a:p>
          </p:txBody>
        </p:sp>
        <p:sp>
          <p:nvSpPr>
            <p:cNvPr id="32829" name="Rectangle 7"/>
            <p:cNvSpPr>
              <a:spLocks noChangeArrowheads="1"/>
            </p:cNvSpPr>
            <p:nvPr/>
          </p:nvSpPr>
          <p:spPr bwMode="auto">
            <a:xfrm>
              <a:off x="640" y="1779"/>
              <a:ext cx="800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/>
                <a:t>Bar B: </a:t>
              </a:r>
            </a:p>
          </p:txBody>
        </p:sp>
        <p:sp>
          <p:nvSpPr>
            <p:cNvPr id="32830" name="Rectangle 8"/>
            <p:cNvSpPr>
              <a:spLocks noChangeArrowheads="1"/>
            </p:cNvSpPr>
            <p:nvPr/>
          </p:nvSpPr>
          <p:spPr bwMode="auto">
            <a:xfrm>
              <a:off x="654" y="2335"/>
              <a:ext cx="801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/>
                <a:t>Add… </a:t>
              </a:r>
            </a:p>
          </p:txBody>
        </p:sp>
        <p:sp>
          <p:nvSpPr>
            <p:cNvPr id="32831" name="Line 9"/>
            <p:cNvSpPr>
              <a:spLocks noChangeShapeType="1"/>
            </p:cNvSpPr>
            <p:nvPr/>
          </p:nvSpPr>
          <p:spPr bwMode="auto">
            <a:xfrm>
              <a:off x="718" y="2213"/>
              <a:ext cx="3571" cy="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08234" name="Rectangle 10"/>
          <p:cNvSpPr>
            <a:spLocks noChangeArrowheads="1"/>
          </p:cNvSpPr>
          <p:nvPr/>
        </p:nvSpPr>
        <p:spPr bwMode="auto">
          <a:xfrm>
            <a:off x="1028700" y="4622800"/>
            <a:ext cx="31940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Thus, in general… </a:t>
            </a:r>
          </a:p>
        </p:txBody>
      </p:sp>
      <p:sp>
        <p:nvSpPr>
          <p:cNvPr id="308236" name="Rectangle 12"/>
          <p:cNvSpPr>
            <a:spLocks noChangeArrowheads="1"/>
          </p:cNvSpPr>
          <p:nvPr/>
        </p:nvSpPr>
        <p:spPr bwMode="auto">
          <a:xfrm>
            <a:off x="990600" y="5535613"/>
            <a:ext cx="27971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At equilibrium… </a:t>
            </a:r>
          </a:p>
        </p:txBody>
      </p:sp>
      <p:sp>
        <p:nvSpPr>
          <p:cNvPr id="308237" name="Rectangle 13"/>
          <p:cNvSpPr>
            <a:spLocks noChangeArrowheads="1"/>
          </p:cNvSpPr>
          <p:nvPr/>
        </p:nvSpPr>
        <p:spPr bwMode="auto">
          <a:xfrm>
            <a:off x="3792538" y="5535613"/>
            <a:ext cx="146843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[  ]s are </a:t>
            </a:r>
          </a:p>
        </p:txBody>
      </p:sp>
      <p:sp>
        <p:nvSpPr>
          <p:cNvPr id="308238" name="Rectangle 14"/>
          <p:cNvSpPr>
            <a:spLocks noChangeArrowheads="1"/>
          </p:cNvSpPr>
          <p:nvPr/>
        </p:nvSpPr>
        <p:spPr bwMode="auto">
          <a:xfrm>
            <a:off x="5129213" y="5535613"/>
            <a:ext cx="39211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308239" name="Rectangle 15"/>
          <p:cNvSpPr>
            <a:spLocks noChangeArrowheads="1"/>
          </p:cNvSpPr>
          <p:nvPr/>
        </p:nvSpPr>
        <p:spPr bwMode="auto">
          <a:xfrm>
            <a:off x="5340350" y="5535613"/>
            <a:ext cx="14382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, so Q =</a:t>
            </a:r>
          </a:p>
        </p:txBody>
      </p:sp>
      <p:sp>
        <p:nvSpPr>
          <p:cNvPr id="308240" name="Rectangle 16"/>
          <p:cNvSpPr>
            <a:spLocks noChangeArrowheads="1"/>
          </p:cNvSpPr>
          <p:nvPr/>
        </p:nvSpPr>
        <p:spPr bwMode="auto">
          <a:xfrm>
            <a:off x="6654800" y="5535613"/>
            <a:ext cx="38258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08241" name="Rectangle 17"/>
          <p:cNvSpPr>
            <a:spLocks noChangeArrowheads="1"/>
          </p:cNvSpPr>
          <p:nvPr/>
        </p:nvSpPr>
        <p:spPr bwMode="auto">
          <a:xfrm>
            <a:off x="6835775" y="5535613"/>
            <a:ext cx="3810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, </a:t>
            </a:r>
          </a:p>
        </p:txBody>
      </p:sp>
      <p:sp>
        <p:nvSpPr>
          <p:cNvPr id="308242" name="Rectangle 18"/>
          <p:cNvSpPr>
            <a:spLocks noChangeArrowheads="1"/>
          </p:cNvSpPr>
          <p:nvPr/>
        </p:nvSpPr>
        <p:spPr bwMode="auto">
          <a:xfrm>
            <a:off x="3805238" y="6057900"/>
            <a:ext cx="3379787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and (by Nernst), E =</a:t>
            </a:r>
          </a:p>
        </p:txBody>
      </p:sp>
      <p:sp>
        <p:nvSpPr>
          <p:cNvPr id="308243" name="Rectangle 19"/>
          <p:cNvSpPr>
            <a:spLocks noChangeArrowheads="1"/>
          </p:cNvSpPr>
          <p:nvPr/>
        </p:nvSpPr>
        <p:spPr bwMode="auto">
          <a:xfrm>
            <a:off x="7135813" y="6057900"/>
            <a:ext cx="81597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0 V.</a:t>
            </a: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075238" y="4360863"/>
            <a:ext cx="1581150" cy="1035050"/>
            <a:chOff x="3424" y="2279"/>
            <a:chExt cx="996" cy="652"/>
          </a:xfrm>
        </p:grpSpPr>
        <p:sp>
          <p:nvSpPr>
            <p:cNvPr id="32825" name="Rectangle 21"/>
            <p:cNvSpPr>
              <a:spLocks noChangeArrowheads="1"/>
            </p:cNvSpPr>
            <p:nvPr/>
          </p:nvSpPr>
          <p:spPr bwMode="auto">
            <a:xfrm>
              <a:off x="3563" y="2279"/>
              <a:ext cx="74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[X] dil.</a:t>
              </a:r>
            </a:p>
          </p:txBody>
        </p:sp>
        <p:sp>
          <p:nvSpPr>
            <p:cNvPr id="32826" name="Rectangle 22"/>
            <p:cNvSpPr>
              <a:spLocks noChangeArrowheads="1"/>
            </p:cNvSpPr>
            <p:nvPr/>
          </p:nvSpPr>
          <p:spPr bwMode="auto">
            <a:xfrm>
              <a:off x="3424" y="2601"/>
              <a:ext cx="99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[X] conc.</a:t>
              </a:r>
              <a:endParaRPr lang="en-US" baseline="30000">
                <a:solidFill>
                  <a:schemeClr val="tx1"/>
                </a:solidFill>
              </a:endParaRPr>
            </a:p>
          </p:txBody>
        </p:sp>
        <p:sp>
          <p:nvSpPr>
            <p:cNvPr id="32827" name="Line 23"/>
            <p:cNvSpPr>
              <a:spLocks noChangeShapeType="1"/>
            </p:cNvSpPr>
            <p:nvPr/>
          </p:nvSpPr>
          <p:spPr bwMode="auto">
            <a:xfrm>
              <a:off x="3471" y="2613"/>
              <a:ext cx="8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08248" name="Rectangle 24"/>
          <p:cNvSpPr>
            <a:spLocks noChangeArrowheads="1"/>
          </p:cNvSpPr>
          <p:nvPr/>
        </p:nvSpPr>
        <p:spPr bwMode="auto">
          <a:xfrm>
            <a:off x="4291013" y="4622800"/>
            <a:ext cx="96361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Q =  </a:t>
            </a:r>
          </a:p>
        </p:txBody>
      </p:sp>
      <p:sp>
        <p:nvSpPr>
          <p:cNvPr id="308277" name="Rectangle 53"/>
          <p:cNvSpPr>
            <a:spLocks noChangeArrowheads="1"/>
          </p:cNvSpPr>
          <p:nvPr/>
        </p:nvSpPr>
        <p:spPr bwMode="auto">
          <a:xfrm>
            <a:off x="2503488" y="2832100"/>
            <a:ext cx="4525962" cy="5222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Ni</a:t>
            </a:r>
            <a:r>
              <a:rPr lang="en-US" baseline="30000">
                <a:solidFill>
                  <a:schemeClr val="tx1"/>
                </a:solidFill>
              </a:rPr>
              <a:t>2+</a:t>
            </a:r>
            <a:r>
              <a:rPr lang="en-US">
                <a:solidFill>
                  <a:schemeClr val="tx1"/>
                </a:solidFill>
              </a:rPr>
              <a:t>conc.  +  2 e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>
                <a:solidFill>
                  <a:schemeClr val="tx1"/>
                </a:solidFill>
              </a:rPr>
              <a:t>  Ni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(s)</a:t>
            </a:r>
          </a:p>
        </p:txBody>
      </p:sp>
      <p:sp>
        <p:nvSpPr>
          <p:cNvPr id="308278" name="Rectangle 54"/>
          <p:cNvSpPr>
            <a:spLocks noChangeArrowheads="1"/>
          </p:cNvSpPr>
          <p:nvPr/>
        </p:nvSpPr>
        <p:spPr bwMode="auto">
          <a:xfrm>
            <a:off x="2517775" y="2163763"/>
            <a:ext cx="4125913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Ni(s) 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  </a:t>
            </a:r>
            <a:r>
              <a:rPr lang="en-US">
                <a:solidFill>
                  <a:schemeClr val="tx1"/>
                </a:solidFill>
              </a:rPr>
              <a:t>Ni</a:t>
            </a:r>
            <a:r>
              <a:rPr lang="en-US" baseline="30000">
                <a:solidFill>
                  <a:schemeClr val="tx1"/>
                </a:solidFill>
              </a:rPr>
              <a:t>2+</a:t>
            </a:r>
            <a:r>
              <a:rPr lang="en-US">
                <a:solidFill>
                  <a:schemeClr val="tx1"/>
                </a:solidFill>
              </a:rPr>
              <a:t>dil.  +  2 e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308279" name="Rectangle 55"/>
          <p:cNvSpPr>
            <a:spLocks noChangeArrowheads="1"/>
          </p:cNvSpPr>
          <p:nvPr/>
        </p:nvSpPr>
        <p:spPr bwMode="auto">
          <a:xfrm>
            <a:off x="2503488" y="3673475"/>
            <a:ext cx="3498850" cy="5222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Ni</a:t>
            </a:r>
            <a:r>
              <a:rPr lang="en-US" baseline="30000">
                <a:solidFill>
                  <a:schemeClr val="tx1"/>
                </a:solidFill>
              </a:rPr>
              <a:t>2+</a:t>
            </a:r>
            <a:r>
              <a:rPr lang="en-US">
                <a:solidFill>
                  <a:schemeClr val="tx1"/>
                </a:solidFill>
              </a:rPr>
              <a:t>conc.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>
                <a:solidFill>
                  <a:schemeClr val="tx1"/>
                </a:solidFill>
              </a:rPr>
              <a:t>  Ni</a:t>
            </a:r>
            <a:r>
              <a:rPr lang="en-US" baseline="30000">
                <a:solidFill>
                  <a:schemeClr val="tx1"/>
                </a:solidFill>
              </a:rPr>
              <a:t>2+</a:t>
            </a:r>
            <a:r>
              <a:rPr lang="en-US">
                <a:solidFill>
                  <a:schemeClr val="tx1"/>
                </a:solidFill>
              </a:rPr>
              <a:t>dil.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grpSp>
        <p:nvGrpSpPr>
          <p:cNvPr id="32788" name="Group 61"/>
          <p:cNvGrpSpPr>
            <a:grpSpLocks/>
          </p:cNvGrpSpPr>
          <p:nvPr/>
        </p:nvGrpSpPr>
        <p:grpSpPr bwMode="auto">
          <a:xfrm>
            <a:off x="4778375" y="146050"/>
            <a:ext cx="4051300" cy="1895475"/>
            <a:chOff x="3010" y="92"/>
            <a:chExt cx="2552" cy="1194"/>
          </a:xfrm>
        </p:grpSpPr>
        <p:grpSp>
          <p:nvGrpSpPr>
            <p:cNvPr id="32794" name="Group 27"/>
            <p:cNvGrpSpPr>
              <a:grpSpLocks/>
            </p:cNvGrpSpPr>
            <p:nvPr/>
          </p:nvGrpSpPr>
          <p:grpSpPr bwMode="auto">
            <a:xfrm>
              <a:off x="3331" y="168"/>
              <a:ext cx="1910" cy="1118"/>
              <a:chOff x="905" y="1021"/>
              <a:chExt cx="3969" cy="2323"/>
            </a:xfrm>
          </p:grpSpPr>
          <p:sp>
            <p:nvSpPr>
              <p:cNvPr id="32800" name="Rectangle 28"/>
              <p:cNvSpPr>
                <a:spLocks noChangeArrowheads="1"/>
              </p:cNvSpPr>
              <p:nvPr/>
            </p:nvSpPr>
            <p:spPr bwMode="auto">
              <a:xfrm>
                <a:off x="1099" y="1505"/>
                <a:ext cx="194" cy="1549"/>
              </a:xfrm>
              <a:prstGeom prst="rect">
                <a:avLst/>
              </a:prstGeom>
              <a:solidFill>
                <a:srgbClr val="C0C0C0"/>
              </a:solidFill>
              <a:ln w="222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1" name="Line 29"/>
              <p:cNvSpPr>
                <a:spLocks noChangeShapeType="1"/>
              </p:cNvSpPr>
              <p:nvPr/>
            </p:nvSpPr>
            <p:spPr bwMode="auto">
              <a:xfrm flipV="1">
                <a:off x="1196" y="1021"/>
                <a:ext cx="0" cy="484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2" name="Line 30"/>
              <p:cNvSpPr>
                <a:spLocks noChangeShapeType="1"/>
              </p:cNvSpPr>
              <p:nvPr/>
            </p:nvSpPr>
            <p:spPr bwMode="auto">
              <a:xfrm>
                <a:off x="905" y="1796"/>
                <a:ext cx="0" cy="1548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3" name="Line 31"/>
              <p:cNvSpPr>
                <a:spLocks noChangeShapeType="1"/>
              </p:cNvSpPr>
              <p:nvPr/>
            </p:nvSpPr>
            <p:spPr bwMode="auto">
              <a:xfrm>
                <a:off x="905" y="3344"/>
                <a:ext cx="1065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4" name="Line 32"/>
              <p:cNvSpPr>
                <a:spLocks noChangeShapeType="1"/>
              </p:cNvSpPr>
              <p:nvPr/>
            </p:nvSpPr>
            <p:spPr bwMode="auto">
              <a:xfrm flipV="1">
                <a:off x="1970" y="1796"/>
                <a:ext cx="0" cy="1548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5" name="Line 33"/>
              <p:cNvSpPr>
                <a:spLocks noChangeShapeType="1"/>
              </p:cNvSpPr>
              <p:nvPr/>
            </p:nvSpPr>
            <p:spPr bwMode="auto">
              <a:xfrm flipH="1">
                <a:off x="1486" y="2376"/>
                <a:ext cx="291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6" name="Line 34"/>
              <p:cNvSpPr>
                <a:spLocks noChangeShapeType="1"/>
              </p:cNvSpPr>
              <p:nvPr/>
            </p:nvSpPr>
            <p:spPr bwMode="auto">
              <a:xfrm flipV="1">
                <a:off x="1777" y="1602"/>
                <a:ext cx="0" cy="774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7" name="Line 35"/>
              <p:cNvSpPr>
                <a:spLocks noChangeShapeType="1"/>
              </p:cNvSpPr>
              <p:nvPr/>
            </p:nvSpPr>
            <p:spPr bwMode="auto">
              <a:xfrm flipV="1">
                <a:off x="1486" y="1312"/>
                <a:ext cx="0" cy="1064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8" name="Rectangle 36"/>
              <p:cNvSpPr>
                <a:spLocks noChangeArrowheads="1"/>
              </p:cNvSpPr>
              <p:nvPr/>
            </p:nvSpPr>
            <p:spPr bwMode="auto">
              <a:xfrm flipH="1">
                <a:off x="4487" y="1505"/>
                <a:ext cx="194" cy="1549"/>
              </a:xfrm>
              <a:prstGeom prst="rect">
                <a:avLst/>
              </a:prstGeom>
              <a:solidFill>
                <a:srgbClr val="C0C0C0"/>
              </a:solidFill>
              <a:ln w="222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9" name="Line 37"/>
              <p:cNvSpPr>
                <a:spLocks noChangeShapeType="1"/>
              </p:cNvSpPr>
              <p:nvPr/>
            </p:nvSpPr>
            <p:spPr bwMode="auto">
              <a:xfrm flipH="1" flipV="1">
                <a:off x="4584" y="1021"/>
                <a:ext cx="0" cy="484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0" name="Line 38"/>
              <p:cNvSpPr>
                <a:spLocks noChangeShapeType="1"/>
              </p:cNvSpPr>
              <p:nvPr/>
            </p:nvSpPr>
            <p:spPr bwMode="auto">
              <a:xfrm flipH="1">
                <a:off x="4874" y="1796"/>
                <a:ext cx="0" cy="1548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1" name="Line 39"/>
              <p:cNvSpPr>
                <a:spLocks noChangeShapeType="1"/>
              </p:cNvSpPr>
              <p:nvPr/>
            </p:nvSpPr>
            <p:spPr bwMode="auto">
              <a:xfrm flipH="1">
                <a:off x="3809" y="3344"/>
                <a:ext cx="1065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2" name="Line 40"/>
              <p:cNvSpPr>
                <a:spLocks noChangeShapeType="1"/>
              </p:cNvSpPr>
              <p:nvPr/>
            </p:nvSpPr>
            <p:spPr bwMode="auto">
              <a:xfrm flipH="1" flipV="1">
                <a:off x="3809" y="1796"/>
                <a:ext cx="0" cy="1548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3" name="Line 41"/>
              <p:cNvSpPr>
                <a:spLocks noChangeShapeType="1"/>
              </p:cNvSpPr>
              <p:nvPr/>
            </p:nvSpPr>
            <p:spPr bwMode="auto">
              <a:xfrm>
                <a:off x="4003" y="2376"/>
                <a:ext cx="290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4" name="Line 42"/>
              <p:cNvSpPr>
                <a:spLocks noChangeShapeType="1"/>
              </p:cNvSpPr>
              <p:nvPr/>
            </p:nvSpPr>
            <p:spPr bwMode="auto">
              <a:xfrm flipH="1" flipV="1">
                <a:off x="4003" y="1602"/>
                <a:ext cx="0" cy="774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5" name="Line 43"/>
              <p:cNvSpPr>
                <a:spLocks noChangeShapeType="1"/>
              </p:cNvSpPr>
              <p:nvPr/>
            </p:nvSpPr>
            <p:spPr bwMode="auto">
              <a:xfrm flipH="1" flipV="1">
                <a:off x="4293" y="1312"/>
                <a:ext cx="0" cy="1064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6" name="Line 44"/>
              <p:cNvSpPr>
                <a:spLocks noChangeShapeType="1"/>
              </p:cNvSpPr>
              <p:nvPr/>
            </p:nvSpPr>
            <p:spPr bwMode="auto">
              <a:xfrm flipH="1" flipV="1">
                <a:off x="1777" y="1602"/>
                <a:ext cx="2226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7" name="Line 45"/>
              <p:cNvSpPr>
                <a:spLocks noChangeShapeType="1"/>
              </p:cNvSpPr>
              <p:nvPr/>
            </p:nvSpPr>
            <p:spPr bwMode="auto">
              <a:xfrm flipH="1" flipV="1">
                <a:off x="1486" y="1312"/>
                <a:ext cx="2807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8" name="Line 46"/>
              <p:cNvSpPr>
                <a:spLocks noChangeShapeType="1"/>
              </p:cNvSpPr>
              <p:nvPr/>
            </p:nvSpPr>
            <p:spPr bwMode="auto">
              <a:xfrm>
                <a:off x="1196" y="1021"/>
                <a:ext cx="3388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9" name="Line 47"/>
              <p:cNvSpPr>
                <a:spLocks noChangeShapeType="1"/>
              </p:cNvSpPr>
              <p:nvPr/>
            </p:nvSpPr>
            <p:spPr bwMode="auto">
              <a:xfrm>
                <a:off x="905" y="1989"/>
                <a:ext cx="194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20" name="Line 48"/>
              <p:cNvSpPr>
                <a:spLocks noChangeShapeType="1"/>
              </p:cNvSpPr>
              <p:nvPr/>
            </p:nvSpPr>
            <p:spPr bwMode="auto">
              <a:xfrm>
                <a:off x="1293" y="1989"/>
                <a:ext cx="193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21" name="Line 49"/>
              <p:cNvSpPr>
                <a:spLocks noChangeShapeType="1"/>
              </p:cNvSpPr>
              <p:nvPr/>
            </p:nvSpPr>
            <p:spPr bwMode="auto">
              <a:xfrm>
                <a:off x="1777" y="1989"/>
                <a:ext cx="193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22" name="Line 50"/>
              <p:cNvSpPr>
                <a:spLocks noChangeShapeType="1"/>
              </p:cNvSpPr>
              <p:nvPr/>
            </p:nvSpPr>
            <p:spPr bwMode="auto">
              <a:xfrm>
                <a:off x="3809" y="1989"/>
                <a:ext cx="194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23" name="Line 51"/>
              <p:cNvSpPr>
                <a:spLocks noChangeShapeType="1"/>
              </p:cNvSpPr>
              <p:nvPr/>
            </p:nvSpPr>
            <p:spPr bwMode="auto">
              <a:xfrm>
                <a:off x="4681" y="1989"/>
                <a:ext cx="193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24" name="Line 52"/>
              <p:cNvSpPr>
                <a:spLocks noChangeShapeType="1"/>
              </p:cNvSpPr>
              <p:nvPr/>
            </p:nvSpPr>
            <p:spPr bwMode="auto">
              <a:xfrm>
                <a:off x="4293" y="1989"/>
                <a:ext cx="194" cy="0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95" name="Rectangle 56"/>
            <p:cNvSpPr>
              <a:spLocks noChangeArrowheads="1"/>
            </p:cNvSpPr>
            <p:nvPr/>
          </p:nvSpPr>
          <p:spPr bwMode="auto">
            <a:xfrm rot="-5400000">
              <a:off x="2910" y="737"/>
              <a:ext cx="527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dil.  </a:t>
              </a:r>
            </a:p>
          </p:txBody>
        </p:sp>
        <p:sp>
          <p:nvSpPr>
            <p:cNvPr id="32796" name="Rectangle 57"/>
            <p:cNvSpPr>
              <a:spLocks noChangeArrowheads="1"/>
            </p:cNvSpPr>
            <p:nvPr/>
          </p:nvSpPr>
          <p:spPr bwMode="auto">
            <a:xfrm rot="-5400000">
              <a:off x="4985" y="682"/>
              <a:ext cx="776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conc.  </a:t>
              </a:r>
            </a:p>
          </p:txBody>
        </p:sp>
        <p:sp>
          <p:nvSpPr>
            <p:cNvPr id="32797" name="Line 58"/>
            <p:cNvSpPr>
              <a:spLocks noChangeShapeType="1"/>
            </p:cNvSpPr>
            <p:nvPr/>
          </p:nvSpPr>
          <p:spPr bwMode="auto">
            <a:xfrm>
              <a:off x="4123" y="92"/>
              <a:ext cx="33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798" name="Rectangle 59"/>
            <p:cNvSpPr>
              <a:spLocks noChangeArrowheads="1"/>
            </p:cNvSpPr>
            <p:nvPr/>
          </p:nvSpPr>
          <p:spPr bwMode="auto">
            <a:xfrm>
              <a:off x="3134" y="180"/>
              <a:ext cx="389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A  </a:t>
              </a:r>
            </a:p>
          </p:txBody>
        </p:sp>
        <p:sp>
          <p:nvSpPr>
            <p:cNvPr id="32799" name="Rectangle 60"/>
            <p:cNvSpPr>
              <a:spLocks noChangeArrowheads="1"/>
            </p:cNvSpPr>
            <p:nvPr/>
          </p:nvSpPr>
          <p:spPr bwMode="auto">
            <a:xfrm>
              <a:off x="5173" y="180"/>
              <a:ext cx="389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B  </a:t>
              </a:r>
            </a:p>
          </p:txBody>
        </p:sp>
      </p:grpSp>
      <p:sp>
        <p:nvSpPr>
          <p:cNvPr id="308286" name="Line 62"/>
          <p:cNvSpPr>
            <a:spLocks noChangeShapeType="1"/>
          </p:cNvSpPr>
          <p:nvPr/>
        </p:nvSpPr>
        <p:spPr bwMode="auto">
          <a:xfrm flipV="1">
            <a:off x="5651500" y="2220913"/>
            <a:ext cx="682625" cy="4349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8287" name="Line 63"/>
          <p:cNvSpPr>
            <a:spLocks noChangeShapeType="1"/>
          </p:cNvSpPr>
          <p:nvPr/>
        </p:nvSpPr>
        <p:spPr bwMode="auto">
          <a:xfrm flipV="1">
            <a:off x="4546600" y="2887663"/>
            <a:ext cx="682625" cy="4349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8288" name="Line 64"/>
          <p:cNvSpPr>
            <a:spLocks noChangeShapeType="1"/>
          </p:cNvSpPr>
          <p:nvPr/>
        </p:nvSpPr>
        <p:spPr bwMode="auto">
          <a:xfrm flipH="1" flipV="1">
            <a:off x="2619375" y="2220913"/>
            <a:ext cx="682625" cy="4349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8289" name="Line 65"/>
          <p:cNvSpPr>
            <a:spLocks noChangeShapeType="1"/>
          </p:cNvSpPr>
          <p:nvPr/>
        </p:nvSpPr>
        <p:spPr bwMode="auto">
          <a:xfrm flipH="1" flipV="1">
            <a:off x="5967413" y="2887663"/>
            <a:ext cx="682625" cy="4349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" name="Rectangle 19"/>
          <p:cNvSpPr>
            <a:spLocks noChangeArrowheads="1"/>
          </p:cNvSpPr>
          <p:nvPr/>
        </p:nvSpPr>
        <p:spPr bwMode="auto">
          <a:xfrm>
            <a:off x="7054850" y="4432300"/>
            <a:ext cx="1903413" cy="9540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(for conc.</a:t>
            </a:r>
          </a:p>
          <a:p>
            <a:r>
              <a:rPr lang="en-US">
                <a:solidFill>
                  <a:schemeClr val="tx1"/>
                </a:solidFill>
              </a:rPr>
              <a:t>  cell only!)</a:t>
            </a:r>
          </a:p>
        </p:txBody>
      </p:sp>
    </p:spTree>
    <p:extLst>
      <p:ext uri="{BB962C8B-B14F-4D97-AF65-F5344CB8AC3E}">
        <p14:creationId xmlns:p14="http://schemas.microsoft.com/office/powerpoint/2010/main" val="28414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8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8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08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8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8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8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8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08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082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082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08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08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082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082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08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08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082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082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08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08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08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082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08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08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08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8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8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8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08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30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0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23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08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08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08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08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 tmFilter="0,0; .5, 1; 1, 1"/>
                                        <p:tgtEl>
                                          <p:spTgt spid="30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82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8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08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08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08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08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08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 tmFilter="0,0; .5, 1; 1, 1"/>
                                        <p:tgtEl>
                                          <p:spTgt spid="30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82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8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08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08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08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08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08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 tmFilter="0,0; .5, 1; 1, 1"/>
                                        <p:tgtEl>
                                          <p:spTgt spid="308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08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0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08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08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 tmFilter="0,0; .5, 1; 1, 1"/>
                                        <p:tgtEl>
                                          <p:spTgt spid="30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82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0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308250" grpId="0" animBg="1"/>
      <p:bldP spid="308234" grpId="0"/>
      <p:bldP spid="308236" grpId="0"/>
      <p:bldP spid="308237" grpId="0"/>
      <p:bldP spid="308238" grpId="0"/>
      <p:bldP spid="308239" grpId="0"/>
      <p:bldP spid="308240" grpId="0"/>
      <p:bldP spid="308241" grpId="0"/>
      <p:bldP spid="308242" grpId="0"/>
      <p:bldP spid="308243" grpId="0"/>
      <p:bldP spid="308248" grpId="0"/>
      <p:bldP spid="308277" grpId="0"/>
      <p:bldP spid="308278" grpId="0"/>
      <p:bldP spid="308279" grpId="0"/>
      <p:bldP spid="308286" grpId="0" animBg="1"/>
      <p:bldP spid="308287" grpId="0" animBg="1"/>
      <p:bldP spid="308288" grpId="0" animBg="1"/>
      <p:bldP spid="308289" grpId="0" animBg="1"/>
      <p:bldP spid="6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300" name="Rectangle 52"/>
          <p:cNvSpPr>
            <a:spLocks noChangeArrowheads="1"/>
          </p:cNvSpPr>
          <p:nvPr/>
        </p:nvSpPr>
        <p:spPr bwMode="auto">
          <a:xfrm>
            <a:off x="1419275" y="3219000"/>
            <a:ext cx="4722813" cy="61277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9250" name="Rectangle 2"/>
          <p:cNvSpPr>
            <a:spLocks noChangeArrowheads="1"/>
          </p:cNvSpPr>
          <p:nvPr/>
        </p:nvSpPr>
        <p:spPr bwMode="auto">
          <a:xfrm>
            <a:off x="6365875" y="5447150"/>
            <a:ext cx="1704975" cy="544513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8" name="Rectangle 43"/>
          <p:cNvSpPr>
            <a:spLocks noChangeArrowheads="1"/>
          </p:cNvSpPr>
          <p:nvPr/>
        </p:nvSpPr>
        <p:spPr bwMode="auto">
          <a:xfrm>
            <a:off x="342900" y="242888"/>
            <a:ext cx="8458200" cy="13731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A [  ] cell has Cell A with [Cd</a:t>
            </a:r>
            <a:r>
              <a:rPr lang="en-US" baseline="30000"/>
              <a:t>2+</a:t>
            </a:r>
            <a:r>
              <a:rPr lang="en-US"/>
              <a:t>] = 2.35 M and Cell B</a:t>
            </a:r>
          </a:p>
          <a:p>
            <a:pPr algn="l"/>
            <a:r>
              <a:rPr lang="en-US"/>
              <a:t>with [Cd</a:t>
            </a:r>
            <a:r>
              <a:rPr lang="en-US" baseline="30000"/>
              <a:t>2+</a:t>
            </a:r>
            <a:r>
              <a:rPr lang="en-US"/>
              <a:t>] = 2.25 x 10</a:t>
            </a:r>
            <a:r>
              <a:rPr lang="en-US" baseline="30000"/>
              <a:t>–3</a:t>
            </a:r>
            <a:r>
              <a:rPr lang="en-US"/>
              <a:t> M. Identify anode and</a:t>
            </a:r>
          </a:p>
          <a:p>
            <a:pPr algn="l"/>
            <a:r>
              <a:rPr lang="en-US"/>
              <a:t>cathode, and calculate emf. Assume 298 K. </a:t>
            </a:r>
          </a:p>
        </p:txBody>
      </p:sp>
      <p:sp>
        <p:nvSpPr>
          <p:cNvPr id="309294" name="Rectangle 46"/>
          <p:cNvSpPr>
            <a:spLocks noChangeArrowheads="1"/>
          </p:cNvSpPr>
          <p:nvPr/>
        </p:nvSpPr>
        <p:spPr bwMode="auto">
          <a:xfrm>
            <a:off x="2161371" y="1777094"/>
            <a:ext cx="52911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[Cd</a:t>
            </a:r>
            <a:r>
              <a:rPr lang="en-US" baseline="30000" dirty="0">
                <a:solidFill>
                  <a:schemeClr val="tx1"/>
                </a:solidFill>
              </a:rPr>
              <a:t>2+</a:t>
            </a:r>
            <a:r>
              <a:rPr lang="en-US" dirty="0">
                <a:solidFill>
                  <a:schemeClr val="tx1"/>
                </a:solidFill>
              </a:rPr>
              <a:t>] in B needs to increase,</a:t>
            </a:r>
          </a:p>
          <a:p>
            <a:r>
              <a:rPr lang="en-US" dirty="0">
                <a:solidFill>
                  <a:schemeClr val="tx1"/>
                </a:solidFill>
              </a:rPr>
              <a:t>so </a:t>
            </a:r>
            <a:r>
              <a:rPr lang="en-US" dirty="0" err="1">
                <a:solidFill>
                  <a:schemeClr val="tx1"/>
                </a:solidFill>
              </a:rPr>
              <a:t>Cd</a:t>
            </a:r>
            <a:r>
              <a:rPr lang="en-US" dirty="0">
                <a:solidFill>
                  <a:schemeClr val="tx1"/>
                </a:solidFill>
              </a:rPr>
              <a:t> plate in B will be oxidized.</a:t>
            </a:r>
          </a:p>
        </p:txBody>
      </p:sp>
      <p:sp>
        <p:nvSpPr>
          <p:cNvPr id="309295" name="Rectangle 47"/>
          <p:cNvSpPr>
            <a:spLocks noChangeArrowheads="1"/>
          </p:cNvSpPr>
          <p:nvPr/>
        </p:nvSpPr>
        <p:spPr bwMode="auto">
          <a:xfrm>
            <a:off x="112763" y="3290438"/>
            <a:ext cx="6159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Thus…  B is anode and A is cathode. </a:t>
            </a:r>
          </a:p>
        </p:txBody>
      </p:sp>
      <p:graphicFrame>
        <p:nvGraphicFramePr>
          <p:cNvPr id="309297" name="Object 49"/>
          <p:cNvGraphicFramePr>
            <a:graphicFrameLocks noChangeAspect="1"/>
          </p:cNvGraphicFramePr>
          <p:nvPr/>
        </p:nvGraphicFramePr>
        <p:xfrm>
          <a:off x="1357313" y="5301100"/>
          <a:ext cx="4603750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4825800" imgH="990360" progId="Equation.3">
                  <p:embed/>
                </p:oleObj>
              </mc:Choice>
              <mc:Fallback>
                <p:oleObj name="Equation" r:id="rId3" imgW="4825800" imgH="990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5301100"/>
                        <a:ext cx="4603750" cy="941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298" name="Rectangle 50"/>
          <p:cNvSpPr>
            <a:spLocks noChangeArrowheads="1"/>
          </p:cNvSpPr>
          <p:nvPr/>
        </p:nvSpPr>
        <p:spPr bwMode="auto">
          <a:xfrm>
            <a:off x="5994400" y="5472550"/>
            <a:ext cx="2014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=  0.0894 V</a:t>
            </a:r>
          </a:p>
        </p:txBody>
      </p:sp>
      <p:sp>
        <p:nvSpPr>
          <p:cNvPr id="309301" name="Rectangle 53"/>
          <p:cNvSpPr>
            <a:spLocks noChangeArrowheads="1"/>
          </p:cNvSpPr>
          <p:nvPr/>
        </p:nvSpPr>
        <p:spPr bwMode="auto">
          <a:xfrm>
            <a:off x="1873250" y="5164575"/>
            <a:ext cx="523875" cy="1214438"/>
          </a:xfrm>
          <a:prstGeom prst="rect">
            <a:avLst/>
          </a:prstGeom>
          <a:solidFill>
            <a:schemeClr val="bg1"/>
          </a:solidFill>
          <a:ln w="22225" algn="ctr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9302" name="Rectangle 54"/>
          <p:cNvSpPr>
            <a:spLocks noChangeArrowheads="1"/>
          </p:cNvSpPr>
          <p:nvPr/>
        </p:nvSpPr>
        <p:spPr bwMode="auto">
          <a:xfrm>
            <a:off x="2397125" y="5821800"/>
            <a:ext cx="1104900" cy="557213"/>
          </a:xfrm>
          <a:prstGeom prst="rect">
            <a:avLst/>
          </a:prstGeom>
          <a:solidFill>
            <a:schemeClr val="bg1"/>
          </a:solidFill>
          <a:ln w="22225" algn="ctr">
            <a:solidFill>
              <a:srgbClr val="FFFF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9303" name="Rectangle 55"/>
          <p:cNvSpPr>
            <a:spLocks noChangeArrowheads="1"/>
          </p:cNvSpPr>
          <p:nvPr/>
        </p:nvSpPr>
        <p:spPr bwMode="auto">
          <a:xfrm>
            <a:off x="3500438" y="5186800"/>
            <a:ext cx="492125" cy="1192213"/>
          </a:xfrm>
          <a:prstGeom prst="rect">
            <a:avLst/>
          </a:prstGeom>
          <a:solidFill>
            <a:schemeClr val="bg1"/>
          </a:solidFill>
          <a:ln w="22225" algn="ctr">
            <a:solidFill>
              <a:srgbClr val="FFFF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9304" name="Rectangle 56"/>
          <p:cNvSpPr>
            <a:spLocks noChangeArrowheads="1"/>
          </p:cNvSpPr>
          <p:nvPr/>
        </p:nvSpPr>
        <p:spPr bwMode="auto">
          <a:xfrm>
            <a:off x="4014788" y="5186800"/>
            <a:ext cx="1974850" cy="1192213"/>
          </a:xfrm>
          <a:prstGeom prst="rect">
            <a:avLst/>
          </a:prstGeom>
          <a:solidFill>
            <a:schemeClr val="bg1"/>
          </a:solidFill>
          <a:ln w="22225" algn="ctr">
            <a:solidFill>
              <a:srgbClr val="FFFF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9305" name="Rectangle 57"/>
          <p:cNvSpPr>
            <a:spLocks noChangeArrowheads="1"/>
          </p:cNvSpPr>
          <p:nvPr/>
        </p:nvSpPr>
        <p:spPr bwMode="auto">
          <a:xfrm>
            <a:off x="2397125" y="5285225"/>
            <a:ext cx="1104900" cy="557213"/>
          </a:xfrm>
          <a:prstGeom prst="rect">
            <a:avLst/>
          </a:prstGeom>
          <a:solidFill>
            <a:schemeClr val="bg1"/>
          </a:solidFill>
          <a:ln w="22225" algn="ctr">
            <a:solidFill>
              <a:srgbClr val="FFFF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309296" name="Object 48"/>
          <p:cNvGraphicFramePr>
            <a:graphicFrameLocks noChangeAspect="1"/>
          </p:cNvGraphicFramePr>
          <p:nvPr/>
        </p:nvGraphicFramePr>
        <p:xfrm>
          <a:off x="1323975" y="4227616"/>
          <a:ext cx="3549272" cy="9555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5" imgW="1460160" imgH="393480" progId="Equation.3">
                  <p:embed/>
                </p:oleObj>
              </mc:Choice>
              <mc:Fallback>
                <p:oleObj name="Equation" r:id="rId5" imgW="1460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975" y="4227616"/>
                        <a:ext cx="3549272" cy="9555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560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9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9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9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9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09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92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9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9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9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092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09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09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09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309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309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309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309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309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9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9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30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0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300" grpId="0" animBg="1"/>
      <p:bldP spid="309250" grpId="0" animBg="1"/>
      <p:bldP spid="309294" grpId="0"/>
      <p:bldP spid="309295" grpId="0"/>
      <p:bldP spid="309298" grpId="0"/>
      <p:bldP spid="309301" grpId="0" animBg="1"/>
      <p:bldP spid="309302" grpId="0" animBg="1"/>
      <p:bldP spid="309303" grpId="0" animBg="1"/>
      <p:bldP spid="309304" grpId="0" animBg="1"/>
      <p:bldP spid="30930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913842" y="5100738"/>
            <a:ext cx="4937760" cy="109728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676308" y="2871930"/>
            <a:ext cx="5394960" cy="12144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0284" name="Rectangle 12"/>
          <p:cNvSpPr>
            <a:spLocks noChangeArrowheads="1"/>
          </p:cNvSpPr>
          <p:nvPr/>
        </p:nvSpPr>
        <p:spPr bwMode="auto">
          <a:xfrm>
            <a:off x="768275" y="2954480"/>
            <a:ext cx="5212080" cy="10556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0297" name="Rectangle 25"/>
          <p:cNvSpPr>
            <a:spLocks noChangeArrowheads="1"/>
          </p:cNvSpPr>
          <p:nvPr/>
        </p:nvSpPr>
        <p:spPr bwMode="auto">
          <a:xfrm>
            <a:off x="986887" y="5209950"/>
            <a:ext cx="475488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05" name="Rectangle 5"/>
          <p:cNvSpPr>
            <a:spLocks noChangeArrowheads="1"/>
          </p:cNvSpPr>
          <p:nvPr/>
        </p:nvSpPr>
        <p:spPr bwMode="auto">
          <a:xfrm>
            <a:off x="355600" y="293688"/>
            <a:ext cx="8347075" cy="13731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At equilibrium, </a:t>
            </a:r>
            <a:r>
              <a:rPr lang="en-US">
                <a:latin typeface="Symbol" pitchFamily="18" charset="2"/>
              </a:rPr>
              <a:t>D</a:t>
            </a:r>
            <a:r>
              <a:rPr lang="en-US"/>
              <a:t>G = ___, E = ___ and Q = ___. The</a:t>
            </a:r>
          </a:p>
          <a:p>
            <a:pPr algn="l"/>
            <a:r>
              <a:rPr lang="en-US"/>
              <a:t>Nernst equation can be rearranged to give the</a:t>
            </a:r>
          </a:p>
          <a:p>
            <a:pPr algn="l"/>
            <a:r>
              <a:rPr lang="en-US"/>
              <a:t>relationship between K and E</a:t>
            </a:r>
            <a:r>
              <a:rPr lang="en-US" baseline="30000"/>
              <a:t>o</a:t>
            </a:r>
            <a:r>
              <a:rPr lang="en-US"/>
              <a:t>. </a:t>
            </a:r>
          </a:p>
        </p:txBody>
      </p:sp>
      <p:sp>
        <p:nvSpPr>
          <p:cNvPr id="310278" name="Rectangle 6"/>
          <p:cNvSpPr>
            <a:spLocks noChangeArrowheads="1"/>
          </p:cNvSpPr>
          <p:nvPr/>
        </p:nvSpPr>
        <p:spPr bwMode="auto">
          <a:xfrm>
            <a:off x="3817938" y="276225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0</a:t>
            </a:r>
          </a:p>
        </p:txBody>
      </p:sp>
      <p:graphicFrame>
        <p:nvGraphicFramePr>
          <p:cNvPr id="310281" name="Object 9"/>
          <p:cNvGraphicFramePr>
            <a:graphicFrameLocks noChangeAspect="1"/>
          </p:cNvGraphicFramePr>
          <p:nvPr>
            <p:extLst/>
          </p:nvPr>
        </p:nvGraphicFramePr>
        <p:xfrm>
          <a:off x="2117650" y="3030680"/>
          <a:ext cx="15938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1574640" imgH="876240" progId="Equation.3">
                  <p:embed/>
                </p:oleObj>
              </mc:Choice>
              <mc:Fallback>
                <p:oleObj name="Equation" r:id="rId3" imgW="1574640" imgH="876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7650" y="3030680"/>
                        <a:ext cx="159385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85" name="Object 13"/>
          <p:cNvGraphicFramePr>
            <a:graphicFrameLocks noChangeAspect="1"/>
          </p:cNvGraphicFramePr>
          <p:nvPr>
            <p:extLst/>
          </p:nvPr>
        </p:nvGraphicFramePr>
        <p:xfrm>
          <a:off x="445140" y="1911166"/>
          <a:ext cx="3635375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5" imgW="3568680" imgH="838080" progId="Equation.3">
                  <p:embed/>
                </p:oleObj>
              </mc:Choice>
              <mc:Fallback>
                <p:oleObj name="Equation" r:id="rId5" imgW="3568680" imgH="838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140" y="1911166"/>
                        <a:ext cx="3635375" cy="847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287" name="Rectangle 15"/>
          <p:cNvSpPr>
            <a:spLocks noChangeArrowheads="1"/>
          </p:cNvSpPr>
          <p:nvPr/>
        </p:nvSpPr>
        <p:spPr bwMode="auto">
          <a:xfrm>
            <a:off x="5256213" y="276225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10288" name="Rectangle 16"/>
          <p:cNvSpPr>
            <a:spLocks noChangeArrowheads="1"/>
          </p:cNvSpPr>
          <p:nvPr/>
        </p:nvSpPr>
        <p:spPr bwMode="auto">
          <a:xfrm>
            <a:off x="7272338" y="276225"/>
            <a:ext cx="420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K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283215" y="1673041"/>
            <a:ext cx="890588" cy="952500"/>
            <a:chOff x="477" y="1142"/>
            <a:chExt cx="561" cy="600"/>
          </a:xfrm>
        </p:grpSpPr>
        <p:sp>
          <p:nvSpPr>
            <p:cNvPr id="4116" name="Line 17"/>
            <p:cNvSpPr>
              <a:spLocks noChangeShapeType="1"/>
            </p:cNvSpPr>
            <p:nvPr/>
          </p:nvSpPr>
          <p:spPr bwMode="auto">
            <a:xfrm flipV="1">
              <a:off x="477" y="1377"/>
              <a:ext cx="351" cy="365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117" name="Rectangle 18"/>
            <p:cNvSpPr>
              <a:spLocks noChangeArrowheads="1"/>
            </p:cNvSpPr>
            <p:nvPr/>
          </p:nvSpPr>
          <p:spPr bwMode="auto">
            <a:xfrm>
              <a:off x="797" y="1142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0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3607440" y="1673041"/>
            <a:ext cx="949325" cy="952500"/>
            <a:chOff x="2571" y="1142"/>
            <a:chExt cx="598" cy="600"/>
          </a:xfrm>
        </p:grpSpPr>
        <p:sp>
          <p:nvSpPr>
            <p:cNvPr id="4114" name="Line 14"/>
            <p:cNvSpPr>
              <a:spLocks noChangeShapeType="1"/>
            </p:cNvSpPr>
            <p:nvPr/>
          </p:nvSpPr>
          <p:spPr bwMode="auto">
            <a:xfrm flipV="1">
              <a:off x="2571" y="1377"/>
              <a:ext cx="351" cy="365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115" name="Rectangle 19"/>
            <p:cNvSpPr>
              <a:spLocks noChangeArrowheads="1"/>
            </p:cNvSpPr>
            <p:nvPr/>
          </p:nvSpPr>
          <p:spPr bwMode="auto">
            <a:xfrm>
              <a:off x="2904" y="1142"/>
              <a:ext cx="26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K</a:t>
              </a:r>
            </a:p>
          </p:txBody>
        </p:sp>
      </p:grpSp>
      <p:sp>
        <p:nvSpPr>
          <p:cNvPr id="310294" name="Rectangle 22"/>
          <p:cNvSpPr>
            <a:spLocks noChangeArrowheads="1"/>
          </p:cNvSpPr>
          <p:nvPr/>
        </p:nvSpPr>
        <p:spPr bwMode="auto">
          <a:xfrm>
            <a:off x="827012" y="3252930"/>
            <a:ext cx="1400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log K = </a:t>
            </a:r>
          </a:p>
        </p:txBody>
      </p:sp>
      <p:sp>
        <p:nvSpPr>
          <p:cNvPr id="310296" name="Rectangle 24"/>
          <p:cNvSpPr>
            <a:spLocks noChangeArrowheads="1"/>
          </p:cNvSpPr>
          <p:nvPr/>
        </p:nvSpPr>
        <p:spPr bwMode="auto">
          <a:xfrm>
            <a:off x="1002232" y="5356986"/>
            <a:ext cx="34515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log K = 16.912 n </a:t>
            </a:r>
            <a:r>
              <a:rPr lang="en-US" dirty="0" err="1" smtClean="0">
                <a:solidFill>
                  <a:schemeClr val="tx1"/>
                </a:solidFill>
              </a:rPr>
              <a:t>E</a:t>
            </a:r>
            <a:r>
              <a:rPr lang="en-US" baseline="30000" dirty="0" err="1" smtClean="0">
                <a:solidFill>
                  <a:schemeClr val="tx1"/>
                </a:solidFill>
              </a:rPr>
              <a:t>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10299" name="Picture 27" descr="nernst"/>
          <p:cNvPicPr>
            <a:picLocks noChangeAspect="1" noChangeArrowheads="1"/>
          </p:cNvPicPr>
          <p:nvPr/>
        </p:nvPicPr>
        <p:blipFill>
          <a:blip r:embed="rId7" cstate="print">
            <a:lum bright="20000"/>
          </a:blip>
          <a:srcRect/>
          <a:stretch>
            <a:fillRect/>
          </a:stretch>
        </p:blipFill>
        <p:spPr bwMode="auto">
          <a:xfrm>
            <a:off x="6429665" y="1321032"/>
            <a:ext cx="2506199" cy="3511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937064" y="4408455"/>
            <a:ext cx="28702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At 25</a:t>
            </a:r>
            <a:r>
              <a:rPr lang="en-US" baseline="30000" dirty="0">
                <a:solidFill>
                  <a:schemeClr val="tx1"/>
                </a:solidFill>
              </a:rPr>
              <a:t>o</a:t>
            </a:r>
            <a:r>
              <a:rPr lang="en-US" dirty="0">
                <a:solidFill>
                  <a:schemeClr val="tx1"/>
                </a:solidFill>
              </a:rPr>
              <a:t>C (298 K): 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722293" y="2946860"/>
            <a:ext cx="2167286" cy="1047542"/>
            <a:chOff x="3848421" y="2962626"/>
            <a:chExt cx="2167286" cy="1047542"/>
          </a:xfrm>
        </p:grpSpPr>
        <p:graphicFrame>
          <p:nvGraphicFramePr>
            <p:cNvPr id="25" name="Object 9"/>
            <p:cNvGraphicFramePr>
              <a:graphicFrameLocks noChangeAspect="1"/>
            </p:cNvGraphicFramePr>
            <p:nvPr>
              <p:extLst/>
            </p:nvPr>
          </p:nvGraphicFramePr>
          <p:xfrm>
            <a:off x="4203105" y="2962626"/>
            <a:ext cx="1812602" cy="10475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6" name="Equation" r:id="rId8" imgW="723600" imgH="419040" progId="Equation.3">
                    <p:embed/>
                  </p:oleObj>
                </mc:Choice>
                <mc:Fallback>
                  <p:oleObj name="Equation" r:id="rId8" imgW="723600" imgH="419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03105" y="2962626"/>
                          <a:ext cx="1812602" cy="1047542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" name="Rectangle 8"/>
            <p:cNvSpPr>
              <a:spLocks noChangeArrowheads="1"/>
            </p:cNvSpPr>
            <p:nvPr/>
          </p:nvSpPr>
          <p:spPr bwMode="auto">
            <a:xfrm>
              <a:off x="4581466" y="2976178"/>
              <a:ext cx="385042" cy="523220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dirty="0" smtClean="0">
                  <a:solidFill>
                    <a:schemeClr val="tx1"/>
                  </a:solidFill>
                </a:rPr>
                <a:t>–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8"/>
            <p:cNvSpPr>
              <a:spLocks noChangeArrowheads="1"/>
            </p:cNvSpPr>
            <p:nvPr/>
          </p:nvSpPr>
          <p:spPr bwMode="auto">
            <a:xfrm>
              <a:off x="3848421" y="3241873"/>
              <a:ext cx="394660" cy="523220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dirty="0" smtClean="0">
                  <a:solidFill>
                    <a:schemeClr val="tx1"/>
                  </a:solidFill>
                </a:rPr>
                <a:t>=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150753" y="5140750"/>
            <a:ext cx="1525342" cy="987184"/>
            <a:chOff x="4497605" y="5188048"/>
            <a:chExt cx="1525342" cy="987184"/>
          </a:xfrm>
        </p:grpSpPr>
        <p:sp>
          <p:nvSpPr>
            <p:cNvPr id="30" name="Rectangle 24"/>
            <p:cNvSpPr>
              <a:spLocks noChangeArrowheads="1"/>
            </p:cNvSpPr>
            <p:nvPr/>
          </p:nvSpPr>
          <p:spPr bwMode="auto">
            <a:xfrm>
              <a:off x="4897194" y="5188048"/>
              <a:ext cx="111601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>
                  <a:solidFill>
                    <a:schemeClr val="tx1"/>
                  </a:solidFill>
                  <a:latin typeface="+mj-lt"/>
                </a:rPr>
                <a:t>–</a:t>
              </a:r>
              <a:r>
                <a:rPr lang="en-US" dirty="0" err="1" smtClean="0">
                  <a:solidFill>
                    <a:schemeClr val="tx1"/>
                  </a:solidFill>
                  <a:latin typeface="Symbol" pitchFamily="18" charset="2"/>
                </a:rPr>
                <a:t>D</a:t>
              </a:r>
              <a:r>
                <a:rPr lang="en-US" dirty="0" err="1" smtClean="0">
                  <a:solidFill>
                    <a:schemeClr val="tx1"/>
                  </a:solidFill>
                </a:rPr>
                <a:t>G</a:t>
              </a:r>
              <a:r>
                <a:rPr lang="en-US" baseline="30000" dirty="0" err="1" smtClean="0">
                  <a:solidFill>
                    <a:schemeClr val="tx1"/>
                  </a:solidFill>
                </a:rPr>
                <a:t>o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24"/>
            <p:cNvSpPr>
              <a:spLocks noChangeArrowheads="1"/>
            </p:cNvSpPr>
            <p:nvPr/>
          </p:nvSpPr>
          <p:spPr bwMode="auto">
            <a:xfrm>
              <a:off x="4928726" y="5652012"/>
              <a:ext cx="108555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>
                  <a:solidFill>
                    <a:schemeClr val="tx1"/>
                  </a:solidFill>
                </a:rPr>
                <a:t>5706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>
              <a:off x="4872065" y="5697056"/>
              <a:ext cx="1150882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5" name="Rectangle 24"/>
            <p:cNvSpPr>
              <a:spLocks noChangeArrowheads="1"/>
            </p:cNvSpPr>
            <p:nvPr/>
          </p:nvSpPr>
          <p:spPr bwMode="auto">
            <a:xfrm>
              <a:off x="4497605" y="5437367"/>
              <a:ext cx="39466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dirty="0" smtClean="0">
                  <a:solidFill>
                    <a:schemeClr val="tx1"/>
                  </a:solidFill>
                </a:rPr>
                <a:t>=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770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102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102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2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10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10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3102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31028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28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310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10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3102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31028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28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310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310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10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102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10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10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1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10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0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0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0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0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3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10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3102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310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310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00"/>
                            </p:stCondLst>
                            <p:childTnLst>
                              <p:par>
                                <p:cTn id="1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31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310284" grpId="0" animBg="1"/>
      <p:bldP spid="310297" grpId="0" animBg="1"/>
      <p:bldP spid="310278" grpId="0"/>
      <p:bldP spid="310287" grpId="0"/>
      <p:bldP spid="310288" grpId="0"/>
      <p:bldP spid="310294" grpId="0"/>
      <p:bldP spid="310296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ChangeArrowheads="1"/>
          </p:cNvSpPr>
          <p:nvPr/>
        </p:nvSpPr>
        <p:spPr bwMode="auto">
          <a:xfrm>
            <a:off x="1800225" y="369888"/>
            <a:ext cx="548798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1"/>
              <a:t>Oxidation-Reduction Reactions</a:t>
            </a:r>
          </a:p>
        </p:txBody>
      </p:sp>
      <p:sp>
        <p:nvSpPr>
          <p:cNvPr id="283654" name="Rectangle 6"/>
          <p:cNvSpPr>
            <a:spLocks noChangeArrowheads="1"/>
          </p:cNvSpPr>
          <p:nvPr/>
        </p:nvSpPr>
        <p:spPr bwMode="auto">
          <a:xfrm>
            <a:off x="306388" y="1071563"/>
            <a:ext cx="8553450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u="sng"/>
              <a:t>oxidizing agent</a:t>
            </a:r>
            <a:r>
              <a:rPr lang="en-US"/>
              <a:t> (</a:t>
            </a:r>
            <a:r>
              <a:rPr lang="en-US" u="sng"/>
              <a:t>oxidant</a:t>
            </a:r>
            <a:r>
              <a:rPr lang="en-US"/>
              <a:t>): is reduced (or has a</a:t>
            </a:r>
          </a:p>
          <a:p>
            <a:pPr algn="l"/>
            <a:r>
              <a:rPr lang="en-US"/>
              <a:t>				    component that is reduced)</a:t>
            </a:r>
          </a:p>
        </p:txBody>
      </p:sp>
      <p:sp>
        <p:nvSpPr>
          <p:cNvPr id="283656" name="Rectangle 8"/>
          <p:cNvSpPr>
            <a:spLocks noChangeArrowheads="1"/>
          </p:cNvSpPr>
          <p:nvPr/>
        </p:nvSpPr>
        <p:spPr bwMode="auto">
          <a:xfrm>
            <a:off x="303213" y="1984375"/>
            <a:ext cx="8572500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u="sng"/>
              <a:t>reducing agent</a:t>
            </a:r>
            <a:r>
              <a:rPr lang="en-US"/>
              <a:t> (</a:t>
            </a:r>
            <a:r>
              <a:rPr lang="en-US" u="sng"/>
              <a:t>reductant</a:t>
            </a:r>
            <a:r>
              <a:rPr lang="en-US"/>
              <a:t>): is oxidized (or has a</a:t>
            </a:r>
          </a:p>
          <a:p>
            <a:pPr algn="l"/>
            <a:r>
              <a:rPr lang="en-US"/>
              <a:t>				    component that is oxidized)</a:t>
            </a:r>
          </a:p>
        </p:txBody>
      </p:sp>
      <p:sp>
        <p:nvSpPr>
          <p:cNvPr id="283657" name="Rectangle 9"/>
          <p:cNvSpPr>
            <a:spLocks noChangeArrowheads="1"/>
          </p:cNvSpPr>
          <p:nvPr/>
        </p:nvSpPr>
        <p:spPr bwMode="auto">
          <a:xfrm>
            <a:off x="574675" y="3578225"/>
            <a:ext cx="45053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e.g., 	Zn(s)  +  2 H</a:t>
            </a:r>
            <a:r>
              <a:rPr lang="en-US" baseline="30000"/>
              <a:t>+</a:t>
            </a:r>
            <a:r>
              <a:rPr lang="en-US"/>
              <a:t>(aq) 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</a:t>
            </a:r>
          </a:p>
        </p:txBody>
      </p:sp>
      <p:sp>
        <p:nvSpPr>
          <p:cNvPr id="283658" name="Rectangle 10"/>
          <p:cNvSpPr>
            <a:spLocks noChangeArrowheads="1"/>
          </p:cNvSpPr>
          <p:nvPr/>
        </p:nvSpPr>
        <p:spPr bwMode="auto">
          <a:xfrm>
            <a:off x="5100638" y="3578225"/>
            <a:ext cx="2941637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H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(g)  +  Zn</a:t>
            </a:r>
            <a:r>
              <a:rPr lang="en-US" baseline="30000">
                <a:solidFill>
                  <a:schemeClr val="tx1"/>
                </a:solidFill>
              </a:rPr>
              <a:t>2+</a:t>
            </a:r>
            <a:r>
              <a:rPr lang="en-US">
                <a:solidFill>
                  <a:schemeClr val="tx1"/>
                </a:solidFill>
              </a:rPr>
              <a:t>(aq)</a:t>
            </a:r>
          </a:p>
        </p:txBody>
      </p:sp>
      <p:sp>
        <p:nvSpPr>
          <p:cNvPr id="283659" name="Line 11"/>
          <p:cNvSpPr>
            <a:spLocks noChangeShapeType="1"/>
          </p:cNvSpPr>
          <p:nvPr/>
        </p:nvSpPr>
        <p:spPr bwMode="auto">
          <a:xfrm flipV="1">
            <a:off x="1628775" y="4146550"/>
            <a:ext cx="188913" cy="9588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3660" name="Line 12"/>
          <p:cNvSpPr>
            <a:spLocks noChangeShapeType="1"/>
          </p:cNvSpPr>
          <p:nvPr/>
        </p:nvSpPr>
        <p:spPr bwMode="auto">
          <a:xfrm flipH="1" flipV="1">
            <a:off x="3833813" y="4090988"/>
            <a:ext cx="1149350" cy="83661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3661" name="Rectangle 13"/>
          <p:cNvSpPr>
            <a:spLocks noChangeArrowheads="1"/>
          </p:cNvSpPr>
          <p:nvPr/>
        </p:nvSpPr>
        <p:spPr bwMode="auto">
          <a:xfrm>
            <a:off x="673100" y="5135563"/>
            <a:ext cx="18875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1" u="sng">
                <a:solidFill>
                  <a:schemeClr val="tx1"/>
                </a:solidFill>
              </a:rPr>
              <a:t>is</a:t>
            </a:r>
            <a:r>
              <a:rPr lang="en-US">
                <a:solidFill>
                  <a:schemeClr val="tx1"/>
                </a:solidFill>
              </a:rPr>
              <a:t> oxidized</a:t>
            </a:r>
          </a:p>
        </p:txBody>
      </p:sp>
      <p:sp>
        <p:nvSpPr>
          <p:cNvPr id="283662" name="Rectangle 14"/>
          <p:cNvSpPr>
            <a:spLocks noChangeArrowheads="1"/>
          </p:cNvSpPr>
          <p:nvPr/>
        </p:nvSpPr>
        <p:spPr bwMode="auto">
          <a:xfrm>
            <a:off x="673100" y="6053138"/>
            <a:ext cx="35321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1" u="sng">
                <a:solidFill>
                  <a:schemeClr val="tx1"/>
                </a:solidFill>
              </a:rPr>
              <a:t>is</a:t>
            </a:r>
            <a:r>
              <a:rPr lang="en-US">
                <a:solidFill>
                  <a:schemeClr val="tx1"/>
                </a:solidFill>
              </a:rPr>
              <a:t> the reducing agent</a:t>
            </a:r>
          </a:p>
        </p:txBody>
      </p:sp>
      <p:sp>
        <p:nvSpPr>
          <p:cNvPr id="283663" name="Rectangle 15"/>
          <p:cNvSpPr>
            <a:spLocks noChangeArrowheads="1"/>
          </p:cNvSpPr>
          <p:nvPr/>
        </p:nvSpPr>
        <p:spPr bwMode="auto">
          <a:xfrm>
            <a:off x="4941888" y="4713288"/>
            <a:ext cx="18684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1" u="sng">
                <a:solidFill>
                  <a:schemeClr val="tx1"/>
                </a:solidFill>
              </a:rPr>
              <a:t>is</a:t>
            </a:r>
            <a:r>
              <a:rPr lang="en-US">
                <a:solidFill>
                  <a:schemeClr val="tx1"/>
                </a:solidFill>
              </a:rPr>
              <a:t> reduced</a:t>
            </a:r>
          </a:p>
        </p:txBody>
      </p:sp>
      <p:sp>
        <p:nvSpPr>
          <p:cNvPr id="283664" name="Rectangle 16"/>
          <p:cNvSpPr>
            <a:spLocks noChangeArrowheads="1"/>
          </p:cNvSpPr>
          <p:nvPr/>
        </p:nvSpPr>
        <p:spPr bwMode="auto">
          <a:xfrm>
            <a:off x="4941888" y="5664200"/>
            <a:ext cx="35512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1" u="sng">
                <a:solidFill>
                  <a:schemeClr val="tx1"/>
                </a:solidFill>
              </a:rPr>
              <a:t>is</a:t>
            </a:r>
            <a:r>
              <a:rPr lang="en-US">
                <a:solidFill>
                  <a:schemeClr val="tx1"/>
                </a:solidFill>
              </a:rPr>
              <a:t> the oxidizing agent</a:t>
            </a:r>
          </a:p>
        </p:txBody>
      </p:sp>
      <p:sp>
        <p:nvSpPr>
          <p:cNvPr id="283665" name="Rectangle 17"/>
          <p:cNvSpPr>
            <a:spLocks noChangeArrowheads="1"/>
          </p:cNvSpPr>
          <p:nvPr/>
        </p:nvSpPr>
        <p:spPr bwMode="auto">
          <a:xfrm>
            <a:off x="193675" y="5559425"/>
            <a:ext cx="43926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(charge goes from 0 to 2+)</a:t>
            </a:r>
          </a:p>
        </p:txBody>
      </p:sp>
      <p:sp>
        <p:nvSpPr>
          <p:cNvPr id="283666" name="Rectangle 18"/>
          <p:cNvSpPr>
            <a:spLocks noChangeArrowheads="1"/>
          </p:cNvSpPr>
          <p:nvPr/>
        </p:nvSpPr>
        <p:spPr bwMode="auto">
          <a:xfrm>
            <a:off x="4508500" y="5181600"/>
            <a:ext cx="43926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(charge goes from 1+ to 0)</a:t>
            </a:r>
          </a:p>
        </p:txBody>
      </p:sp>
      <p:sp>
        <p:nvSpPr>
          <p:cNvPr id="283667" name="Rectangle 19"/>
          <p:cNvSpPr>
            <a:spLocks noChangeArrowheads="1"/>
          </p:cNvSpPr>
          <p:nvPr/>
        </p:nvSpPr>
        <p:spPr bwMode="auto">
          <a:xfrm>
            <a:off x="1676400" y="314007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83668" name="Rectangle 20"/>
          <p:cNvSpPr>
            <a:spLocks noChangeArrowheads="1"/>
          </p:cNvSpPr>
          <p:nvPr/>
        </p:nvSpPr>
        <p:spPr bwMode="auto">
          <a:xfrm>
            <a:off x="5233988" y="314007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83669" name="Rectangle 21"/>
          <p:cNvSpPr>
            <a:spLocks noChangeArrowheads="1"/>
          </p:cNvSpPr>
          <p:nvPr/>
        </p:nvSpPr>
        <p:spPr bwMode="auto">
          <a:xfrm>
            <a:off x="3260725" y="3140075"/>
            <a:ext cx="473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chemeClr val="tx1"/>
                </a:solidFill>
              </a:rPr>
              <a:t>1+</a:t>
            </a:r>
          </a:p>
        </p:txBody>
      </p:sp>
      <p:sp>
        <p:nvSpPr>
          <p:cNvPr id="283670" name="Rectangle 22"/>
          <p:cNvSpPr>
            <a:spLocks noChangeArrowheads="1"/>
          </p:cNvSpPr>
          <p:nvPr/>
        </p:nvSpPr>
        <p:spPr bwMode="auto">
          <a:xfrm>
            <a:off x="6627813" y="3140075"/>
            <a:ext cx="473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chemeClr val="tx1"/>
                </a:solidFill>
              </a:rPr>
              <a:t>2+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36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365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3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365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365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3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3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3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3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3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283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836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3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83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836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3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3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836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3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3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836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83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83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83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836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3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3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836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83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83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83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836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836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83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8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83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83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83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83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 tmFilter="0,0; .5, 1; 1, 1"/>
                                        <p:tgtEl>
                                          <p:spTgt spid="283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83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83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83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83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 tmFilter="0,0; .5, 1; 1, 1"/>
                                        <p:tgtEl>
                                          <p:spTgt spid="283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4" grpId="0"/>
      <p:bldP spid="283656" grpId="0"/>
      <p:bldP spid="283657" grpId="0"/>
      <p:bldP spid="283658" grpId="0"/>
      <p:bldP spid="283659" grpId="0" animBg="1"/>
      <p:bldP spid="283660" grpId="0" animBg="1"/>
      <p:bldP spid="283661" grpId="0"/>
      <p:bldP spid="283662" grpId="0"/>
      <p:bldP spid="283663" grpId="0"/>
      <p:bldP spid="283664" grpId="0"/>
      <p:bldP spid="283665" grpId="0"/>
      <p:bldP spid="283666" grpId="0"/>
      <p:bldP spid="283667" grpId="0"/>
      <p:bldP spid="283668" grpId="0"/>
      <p:bldP spid="283669" grpId="0"/>
      <p:bldP spid="28367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ChangeArrowheads="1"/>
          </p:cNvSpPr>
          <p:nvPr/>
        </p:nvSpPr>
        <p:spPr bwMode="auto">
          <a:xfrm>
            <a:off x="3746500" y="280988"/>
            <a:ext cx="1884363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1"/>
              <a:t>Corrosion</a:t>
            </a:r>
          </a:p>
        </p:txBody>
      </p:sp>
      <p:sp>
        <p:nvSpPr>
          <p:cNvPr id="33795" name="Rectangle 6"/>
          <p:cNvSpPr>
            <a:spLocks noChangeArrowheads="1"/>
          </p:cNvSpPr>
          <p:nvPr/>
        </p:nvSpPr>
        <p:spPr bwMode="auto">
          <a:xfrm>
            <a:off x="560388" y="927100"/>
            <a:ext cx="7764462" cy="13731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-- spontaneous redox reactions in which a metal</a:t>
            </a:r>
          </a:p>
          <a:p>
            <a:pPr algn="l"/>
            <a:r>
              <a:rPr lang="en-US"/>
              <a:t>   reacts with some substance in its environment</a:t>
            </a:r>
          </a:p>
          <a:p>
            <a:pPr algn="l"/>
            <a:r>
              <a:rPr lang="en-US"/>
              <a:t>   to form an unwanted compound </a:t>
            </a:r>
          </a:p>
        </p:txBody>
      </p:sp>
      <p:sp>
        <p:nvSpPr>
          <p:cNvPr id="313351" name="Rectangle 7"/>
          <p:cNvSpPr>
            <a:spLocks noChangeArrowheads="1"/>
          </p:cNvSpPr>
          <p:nvPr/>
        </p:nvSpPr>
        <p:spPr bwMode="auto">
          <a:xfrm>
            <a:off x="566738" y="2459038"/>
            <a:ext cx="635793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-- For some metals (e.g., Al and Mg)… </a:t>
            </a:r>
          </a:p>
        </p:txBody>
      </p:sp>
      <p:sp>
        <p:nvSpPr>
          <p:cNvPr id="313352" name="Rectangle 8"/>
          <p:cNvSpPr>
            <a:spLocks noChangeArrowheads="1"/>
          </p:cNvSpPr>
          <p:nvPr/>
        </p:nvSpPr>
        <p:spPr bwMode="auto">
          <a:xfrm>
            <a:off x="1203325" y="2465388"/>
            <a:ext cx="751205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						a protective</a:t>
            </a:r>
          </a:p>
          <a:p>
            <a:pPr algn="l"/>
            <a:r>
              <a:rPr lang="en-US">
                <a:solidFill>
                  <a:schemeClr val="tx1"/>
                </a:solidFill>
              </a:rPr>
              <a:t>oxide coating (Al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3</a:t>
            </a:r>
            <a:r>
              <a:rPr lang="en-US">
                <a:solidFill>
                  <a:schemeClr val="tx1"/>
                </a:solidFill>
              </a:rPr>
              <a:t>, MgO) prevents further</a:t>
            </a:r>
          </a:p>
          <a:p>
            <a:pPr algn="l"/>
            <a:r>
              <a:rPr lang="en-US">
                <a:solidFill>
                  <a:schemeClr val="tx1"/>
                </a:solidFill>
              </a:rPr>
              <a:t>corrosion of the underlying </a:t>
            </a:r>
            <a:r>
              <a:rPr lang="en-US" u="sng">
                <a:solidFill>
                  <a:schemeClr val="tx1"/>
                </a:solidFill>
              </a:rPr>
              <a:t>substrate</a:t>
            </a:r>
            <a:r>
              <a:rPr lang="en-US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13353" name="Rectangle 9"/>
          <p:cNvSpPr>
            <a:spLocks noChangeArrowheads="1"/>
          </p:cNvSpPr>
          <p:nvPr/>
        </p:nvSpPr>
        <p:spPr bwMode="auto">
          <a:xfrm>
            <a:off x="552450" y="3884613"/>
            <a:ext cx="4521200" cy="13731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-- </a:t>
            </a:r>
            <a:r>
              <a:rPr lang="en-US" u="sng"/>
              <a:t>Galvanized iron</a:t>
            </a:r>
            <a:r>
              <a:rPr lang="en-US"/>
              <a:t> is coated</a:t>
            </a:r>
          </a:p>
          <a:p>
            <a:pPr algn="l"/>
            <a:r>
              <a:rPr lang="en-US"/>
              <a:t>   with a protective</a:t>
            </a:r>
          </a:p>
          <a:p>
            <a:pPr algn="l"/>
            <a:r>
              <a:rPr lang="en-US"/>
              <a:t>   layer of ____. </a:t>
            </a:r>
          </a:p>
        </p:txBody>
      </p:sp>
      <p:sp>
        <p:nvSpPr>
          <p:cNvPr id="313354" name="Rectangle 10"/>
          <p:cNvSpPr>
            <a:spLocks noChangeArrowheads="1"/>
          </p:cNvSpPr>
          <p:nvPr/>
        </p:nvSpPr>
        <p:spPr bwMode="auto">
          <a:xfrm>
            <a:off x="2193925" y="4740275"/>
            <a:ext cx="817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zinc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828925" y="4213225"/>
            <a:ext cx="6045200" cy="2478088"/>
            <a:chOff x="1782" y="2654"/>
            <a:chExt cx="3808" cy="1561"/>
          </a:xfrm>
        </p:grpSpPr>
        <p:pic>
          <p:nvPicPr>
            <p:cNvPr id="33801" name="Picture 14" descr="Hot_Galvanized_Cable_Conduit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90" y="2654"/>
              <a:ext cx="1500" cy="1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02" name="Rectangle 15"/>
            <p:cNvSpPr>
              <a:spLocks noChangeArrowheads="1"/>
            </p:cNvSpPr>
            <p:nvPr/>
          </p:nvSpPr>
          <p:spPr bwMode="auto">
            <a:xfrm>
              <a:off x="1782" y="3963"/>
              <a:ext cx="231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000" b="1">
                  <a:solidFill>
                    <a:srgbClr val="006666"/>
                  </a:solidFill>
                </a:rPr>
                <a:t>galvanized electrical conduit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37079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33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33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3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133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133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133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33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33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3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133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13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13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51" grpId="0"/>
      <p:bldP spid="313352" grpId="0"/>
      <p:bldP spid="313353" grpId="0"/>
      <p:bldP spid="31335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1" name="Rectangle 3"/>
          <p:cNvSpPr>
            <a:spLocks noChangeArrowheads="1"/>
          </p:cNvSpPr>
          <p:nvPr/>
        </p:nvSpPr>
        <p:spPr bwMode="auto">
          <a:xfrm>
            <a:off x="842963" y="2393950"/>
            <a:ext cx="755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/>
              <a:t>EX.</a:t>
            </a:r>
          </a:p>
        </p:txBody>
      </p:sp>
      <p:sp>
        <p:nvSpPr>
          <p:cNvPr id="34819" name="Rectangle 5"/>
          <p:cNvSpPr>
            <a:spLocks noChangeArrowheads="1"/>
          </p:cNvSpPr>
          <p:nvPr/>
        </p:nvSpPr>
        <p:spPr bwMode="auto">
          <a:xfrm>
            <a:off x="338138" y="354013"/>
            <a:ext cx="37084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-- </a:t>
            </a:r>
            <a:r>
              <a:rPr lang="en-US" u="sng"/>
              <a:t>cathodic protection</a:t>
            </a:r>
            <a:r>
              <a:rPr lang="en-US"/>
              <a:t>: </a:t>
            </a:r>
          </a:p>
        </p:txBody>
      </p:sp>
      <p:sp>
        <p:nvSpPr>
          <p:cNvPr id="314374" name="Rectangle 6"/>
          <p:cNvSpPr>
            <a:spLocks noChangeArrowheads="1"/>
          </p:cNvSpPr>
          <p:nvPr/>
        </p:nvSpPr>
        <p:spPr bwMode="auto">
          <a:xfrm>
            <a:off x="627063" y="1735138"/>
            <a:ext cx="786288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ym typeface="Wingdings" pitchFamily="2" charset="2"/>
              </a:rPr>
              <a:t></a:t>
            </a:r>
            <a:r>
              <a:rPr lang="en-US"/>
              <a:t> oxidized metal is called the ______________</a:t>
            </a:r>
            <a:r>
              <a:rPr lang="en-US">
                <a:sym typeface="Wingdings" pitchFamily="2" charset="2"/>
              </a:rPr>
              <a:t> </a:t>
            </a:r>
          </a:p>
        </p:txBody>
      </p:sp>
      <p:sp>
        <p:nvSpPr>
          <p:cNvPr id="314376" name="Rectangle 8"/>
          <p:cNvSpPr>
            <a:spLocks noChangeArrowheads="1"/>
          </p:cNvSpPr>
          <p:nvPr/>
        </p:nvSpPr>
        <p:spPr bwMode="auto">
          <a:xfrm>
            <a:off x="3867150" y="357188"/>
            <a:ext cx="4738688" cy="13731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protecting a metal by making</a:t>
            </a:r>
          </a:p>
          <a:p>
            <a:pPr algn="l"/>
            <a:r>
              <a:rPr lang="en-US">
                <a:solidFill>
                  <a:schemeClr val="tx1"/>
                </a:solidFill>
              </a:rPr>
              <a:t>it the cathode in an</a:t>
            </a:r>
          </a:p>
          <a:p>
            <a:pPr algn="l"/>
            <a:r>
              <a:rPr lang="en-US">
                <a:solidFill>
                  <a:schemeClr val="tx1"/>
                </a:solidFill>
              </a:rPr>
              <a:t>electrochemical cell 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112713" y="3908425"/>
            <a:ext cx="3282950" cy="2841625"/>
            <a:chOff x="71" y="2462"/>
            <a:chExt cx="2068" cy="1790"/>
          </a:xfrm>
        </p:grpSpPr>
        <p:pic>
          <p:nvPicPr>
            <p:cNvPr id="34844" name="Picture 12" descr="1-retropod"/>
            <p:cNvPicPr>
              <a:picLocks noChangeAspect="1" noChangeArrowheads="1"/>
            </p:cNvPicPr>
            <p:nvPr/>
          </p:nvPicPr>
          <p:blipFill>
            <a:blip r:embed="rId2" cstate="print">
              <a:lum bright="16000"/>
            </a:blip>
            <a:srcRect/>
            <a:stretch>
              <a:fillRect/>
            </a:stretch>
          </p:blipFill>
          <p:spPr bwMode="auto">
            <a:xfrm>
              <a:off x="228" y="2462"/>
              <a:ext cx="1778" cy="1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845" name="Rectangle 13"/>
            <p:cNvSpPr>
              <a:spLocks noChangeArrowheads="1"/>
            </p:cNvSpPr>
            <p:nvPr/>
          </p:nvSpPr>
          <p:spPr bwMode="auto">
            <a:xfrm>
              <a:off x="71" y="3810"/>
              <a:ext cx="206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tx1"/>
                  </a:solidFill>
                </a:rPr>
                <a:t>Offshore oil rigs are often</a:t>
              </a:r>
            </a:p>
            <a:p>
              <a:r>
                <a:rPr lang="en-US" sz="2000" b="1">
                  <a:solidFill>
                    <a:schemeClr val="tx1"/>
                  </a:solidFill>
                </a:rPr>
                <a:t>cathodically protected.</a:t>
              </a: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516063" y="2393950"/>
            <a:ext cx="7385050" cy="4384675"/>
            <a:chOff x="955" y="1508"/>
            <a:chExt cx="4652" cy="2762"/>
          </a:xfrm>
        </p:grpSpPr>
        <p:sp>
          <p:nvSpPr>
            <p:cNvPr id="34825" name="Rectangle 9"/>
            <p:cNvSpPr>
              <a:spLocks noChangeArrowheads="1"/>
            </p:cNvSpPr>
            <p:nvPr/>
          </p:nvSpPr>
          <p:spPr bwMode="auto">
            <a:xfrm>
              <a:off x="955" y="1508"/>
              <a:ext cx="4007" cy="1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Mg is used in the cathodic protection of</a:t>
              </a:r>
            </a:p>
            <a:p>
              <a:pPr algn="l"/>
              <a:r>
                <a:rPr lang="en-US">
                  <a:solidFill>
                    <a:schemeClr val="tx1"/>
                  </a:solidFill>
                </a:rPr>
                <a:t>underground Fe pipe.</a:t>
              </a:r>
            </a:p>
            <a:p>
              <a:pPr algn="l"/>
              <a:r>
                <a:rPr lang="en-US">
                  <a:solidFill>
                    <a:schemeClr val="tx1"/>
                  </a:solidFill>
                </a:rPr>
                <a:t>The Mg has to be</a:t>
              </a:r>
            </a:p>
            <a:p>
              <a:pPr algn="l"/>
              <a:r>
                <a:rPr lang="en-US">
                  <a:solidFill>
                    <a:schemeClr val="tx1"/>
                  </a:solidFill>
                </a:rPr>
                <a:t>		replaced</a:t>
              </a:r>
            </a:p>
            <a:p>
              <a:pPr algn="l"/>
              <a:r>
                <a:rPr lang="en-US">
                  <a:solidFill>
                    <a:schemeClr val="tx1"/>
                  </a:solidFill>
                </a:rPr>
                <a:t>		every so</a:t>
              </a:r>
            </a:p>
            <a:p>
              <a:pPr algn="l"/>
              <a:r>
                <a:rPr lang="en-US">
                  <a:solidFill>
                    <a:schemeClr val="tx1"/>
                  </a:solidFill>
                </a:rPr>
                <a:t>		often.</a:t>
              </a:r>
            </a:p>
          </p:txBody>
        </p:sp>
        <p:grpSp>
          <p:nvGrpSpPr>
            <p:cNvPr id="34826" name="Group 37"/>
            <p:cNvGrpSpPr>
              <a:grpSpLocks/>
            </p:cNvGrpSpPr>
            <p:nvPr/>
          </p:nvGrpSpPr>
          <p:grpSpPr bwMode="auto">
            <a:xfrm>
              <a:off x="3017" y="2231"/>
              <a:ext cx="2590" cy="2039"/>
              <a:chOff x="3017" y="2231"/>
              <a:chExt cx="2590" cy="2039"/>
            </a:xfrm>
          </p:grpSpPr>
          <p:sp>
            <p:nvSpPr>
              <p:cNvPr id="34827" name="Rectangle 7"/>
              <p:cNvSpPr>
                <a:spLocks noChangeArrowheads="1"/>
              </p:cNvSpPr>
              <p:nvPr/>
            </p:nvSpPr>
            <p:spPr bwMode="auto">
              <a:xfrm>
                <a:off x="5028" y="2850"/>
                <a:ext cx="32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>
                    <a:solidFill>
                      <a:schemeClr val="tx1"/>
                    </a:solidFill>
                  </a:rPr>
                  <a:t>e</a:t>
                </a:r>
                <a:r>
                  <a:rPr lang="en-US" baseline="30000">
                    <a:solidFill>
                      <a:schemeClr val="tx1"/>
                    </a:solidFill>
                  </a:rPr>
                  <a:t>–</a:t>
                </a:r>
              </a:p>
            </p:txBody>
          </p:sp>
          <p:grpSp>
            <p:nvGrpSpPr>
              <p:cNvPr id="34828" name="Group 22"/>
              <p:cNvGrpSpPr>
                <a:grpSpLocks/>
              </p:cNvGrpSpPr>
              <p:nvPr/>
            </p:nvGrpSpPr>
            <p:grpSpPr bwMode="auto">
              <a:xfrm>
                <a:off x="3017" y="2865"/>
                <a:ext cx="531" cy="531"/>
                <a:chOff x="3263" y="3483"/>
                <a:chExt cx="531" cy="531"/>
              </a:xfrm>
            </p:grpSpPr>
            <p:sp>
              <p:nvSpPr>
                <p:cNvPr id="34842" name="Oval 18"/>
                <p:cNvSpPr>
                  <a:spLocks noChangeArrowheads="1"/>
                </p:cNvSpPr>
                <p:nvPr/>
              </p:nvSpPr>
              <p:spPr bwMode="auto">
                <a:xfrm>
                  <a:off x="3291" y="3511"/>
                  <a:ext cx="476" cy="476"/>
                </a:xfrm>
                <a:prstGeom prst="ellipse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4843" name="Oval 19"/>
                <p:cNvSpPr>
                  <a:spLocks noChangeArrowheads="1"/>
                </p:cNvSpPr>
                <p:nvPr/>
              </p:nvSpPr>
              <p:spPr bwMode="auto">
                <a:xfrm>
                  <a:off x="3263" y="3483"/>
                  <a:ext cx="531" cy="531"/>
                </a:xfrm>
                <a:prstGeom prst="ellipse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34829" name="Oval 20"/>
              <p:cNvSpPr>
                <a:spLocks noChangeArrowheads="1"/>
              </p:cNvSpPr>
              <p:nvPr/>
            </p:nvSpPr>
            <p:spPr bwMode="auto">
              <a:xfrm>
                <a:off x="4329" y="2231"/>
                <a:ext cx="531" cy="531"/>
              </a:xfrm>
              <a:prstGeom prst="ellips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30" name="AutoShape 21"/>
              <p:cNvSpPr>
                <a:spLocks noChangeArrowheads="1"/>
              </p:cNvSpPr>
              <p:nvPr/>
            </p:nvSpPr>
            <p:spPr bwMode="auto">
              <a:xfrm>
                <a:off x="4764" y="3286"/>
                <a:ext cx="422" cy="422"/>
              </a:xfrm>
              <a:prstGeom prst="cube">
                <a:avLst>
                  <a:gd name="adj" fmla="val 25000"/>
                </a:avLst>
              </a:prstGeom>
              <a:solidFill>
                <a:srgbClr val="C0C0C0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31" name="Line 23"/>
              <p:cNvSpPr>
                <a:spLocks noChangeShapeType="1"/>
              </p:cNvSpPr>
              <p:nvPr/>
            </p:nvSpPr>
            <p:spPr bwMode="auto">
              <a:xfrm flipV="1">
                <a:off x="4975" y="2884"/>
                <a:ext cx="0" cy="45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32" name="Line 24"/>
              <p:cNvSpPr>
                <a:spLocks noChangeShapeType="1"/>
              </p:cNvSpPr>
              <p:nvPr/>
            </p:nvSpPr>
            <p:spPr bwMode="auto">
              <a:xfrm flipH="1">
                <a:off x="3832" y="2884"/>
                <a:ext cx="114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33" name="Line 25"/>
              <p:cNvSpPr>
                <a:spLocks noChangeShapeType="1"/>
              </p:cNvSpPr>
              <p:nvPr/>
            </p:nvSpPr>
            <p:spPr bwMode="auto">
              <a:xfrm flipV="1">
                <a:off x="3145" y="2263"/>
                <a:ext cx="1326" cy="6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34" name="Line 26"/>
              <p:cNvSpPr>
                <a:spLocks noChangeShapeType="1"/>
              </p:cNvSpPr>
              <p:nvPr/>
            </p:nvSpPr>
            <p:spPr bwMode="auto">
              <a:xfrm flipV="1">
                <a:off x="3389" y="2734"/>
                <a:ext cx="1326" cy="6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35" name="Rectangle 27"/>
              <p:cNvSpPr>
                <a:spLocks noChangeArrowheads="1"/>
              </p:cNvSpPr>
              <p:nvPr/>
            </p:nvSpPr>
            <p:spPr bwMode="auto">
              <a:xfrm rot="-1545681">
                <a:off x="4299" y="2317"/>
                <a:ext cx="298" cy="504"/>
              </a:xfrm>
              <a:prstGeom prst="rect">
                <a:avLst/>
              </a:prstGeom>
              <a:solidFill>
                <a:schemeClr val="bg1"/>
              </a:solidFill>
              <a:ln w="25400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36" name="Line 30"/>
              <p:cNvSpPr>
                <a:spLocks noChangeShapeType="1"/>
              </p:cNvSpPr>
              <p:nvPr/>
            </p:nvSpPr>
            <p:spPr bwMode="auto">
              <a:xfrm flipH="1">
                <a:off x="4920" y="2998"/>
                <a:ext cx="54" cy="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37" name="Line 31"/>
              <p:cNvSpPr>
                <a:spLocks noChangeShapeType="1"/>
              </p:cNvSpPr>
              <p:nvPr/>
            </p:nvSpPr>
            <p:spPr bwMode="auto">
              <a:xfrm>
                <a:off x="4974" y="2998"/>
                <a:ext cx="54" cy="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38" name="Rectangle 32"/>
              <p:cNvSpPr>
                <a:spLocks noChangeArrowheads="1"/>
              </p:cNvSpPr>
              <p:nvPr/>
            </p:nvSpPr>
            <p:spPr bwMode="auto">
              <a:xfrm>
                <a:off x="4114" y="2475"/>
                <a:ext cx="378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>
                    <a:solidFill>
                      <a:schemeClr val="tx1"/>
                    </a:solidFill>
                  </a:rPr>
                  <a:t>Fe</a:t>
                </a:r>
                <a:endParaRPr lang="en-US" baseline="30000">
                  <a:solidFill>
                    <a:schemeClr val="tx1"/>
                  </a:solidFill>
                </a:endParaRPr>
              </a:p>
            </p:txBody>
          </p:sp>
          <p:sp>
            <p:nvSpPr>
              <p:cNvPr id="34839" name="Rectangle 33"/>
              <p:cNvSpPr>
                <a:spLocks noChangeArrowheads="1"/>
              </p:cNvSpPr>
              <p:nvPr/>
            </p:nvSpPr>
            <p:spPr bwMode="auto">
              <a:xfrm>
                <a:off x="5179" y="3312"/>
                <a:ext cx="428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>
                    <a:solidFill>
                      <a:schemeClr val="tx1"/>
                    </a:solidFill>
                  </a:rPr>
                  <a:t>Mg</a:t>
                </a:r>
                <a:endParaRPr lang="en-US" baseline="30000">
                  <a:solidFill>
                    <a:schemeClr val="tx1"/>
                  </a:solidFill>
                </a:endParaRPr>
              </a:p>
            </p:txBody>
          </p:sp>
          <p:sp>
            <p:nvSpPr>
              <p:cNvPr id="34840" name="Rectangle 34"/>
              <p:cNvSpPr>
                <a:spLocks noChangeArrowheads="1"/>
              </p:cNvSpPr>
              <p:nvPr/>
            </p:nvSpPr>
            <p:spPr bwMode="auto">
              <a:xfrm>
                <a:off x="4494" y="3943"/>
                <a:ext cx="60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>
                    <a:solidFill>
                      <a:schemeClr val="tx1"/>
                    </a:solidFill>
                  </a:rPr>
                  <a:t>Mg</a:t>
                </a:r>
                <a:r>
                  <a:rPr lang="en-US" baseline="30000">
                    <a:solidFill>
                      <a:schemeClr val="tx1"/>
                    </a:solidFill>
                  </a:rPr>
                  <a:t>2+</a:t>
                </a:r>
              </a:p>
            </p:txBody>
          </p:sp>
          <p:sp>
            <p:nvSpPr>
              <p:cNvPr id="34841" name="Freeform 36"/>
              <p:cNvSpPr>
                <a:spLocks/>
              </p:cNvSpPr>
              <p:nvPr/>
            </p:nvSpPr>
            <p:spPr bwMode="auto">
              <a:xfrm>
                <a:off x="4416" y="3785"/>
                <a:ext cx="488" cy="238"/>
              </a:xfrm>
              <a:custGeom>
                <a:avLst/>
                <a:gdLst>
                  <a:gd name="T0" fmla="*/ 457 w 488"/>
                  <a:gd name="T1" fmla="*/ 0 h 238"/>
                  <a:gd name="T2" fmla="*/ 485 w 488"/>
                  <a:gd name="T3" fmla="*/ 101 h 238"/>
                  <a:gd name="T4" fmla="*/ 439 w 488"/>
                  <a:gd name="T5" fmla="*/ 165 h 238"/>
                  <a:gd name="T6" fmla="*/ 311 w 488"/>
                  <a:gd name="T7" fmla="*/ 137 h 238"/>
                  <a:gd name="T8" fmla="*/ 229 w 488"/>
                  <a:gd name="T9" fmla="*/ 110 h 238"/>
                  <a:gd name="T10" fmla="*/ 101 w 488"/>
                  <a:gd name="T11" fmla="*/ 156 h 238"/>
                  <a:gd name="T12" fmla="*/ 0 w 488"/>
                  <a:gd name="T13" fmla="*/ 238 h 23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88"/>
                  <a:gd name="T22" fmla="*/ 0 h 238"/>
                  <a:gd name="T23" fmla="*/ 488 w 488"/>
                  <a:gd name="T24" fmla="*/ 238 h 23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88" h="238">
                    <a:moveTo>
                      <a:pt x="457" y="0"/>
                    </a:moveTo>
                    <a:cubicBezTo>
                      <a:pt x="472" y="37"/>
                      <a:pt x="488" y="74"/>
                      <a:pt x="485" y="101"/>
                    </a:cubicBezTo>
                    <a:cubicBezTo>
                      <a:pt x="482" y="128"/>
                      <a:pt x="468" y="159"/>
                      <a:pt x="439" y="165"/>
                    </a:cubicBezTo>
                    <a:cubicBezTo>
                      <a:pt x="410" y="171"/>
                      <a:pt x="346" y="146"/>
                      <a:pt x="311" y="137"/>
                    </a:cubicBezTo>
                    <a:cubicBezTo>
                      <a:pt x="276" y="128"/>
                      <a:pt x="264" y="107"/>
                      <a:pt x="229" y="110"/>
                    </a:cubicBezTo>
                    <a:cubicBezTo>
                      <a:pt x="194" y="113"/>
                      <a:pt x="139" y="135"/>
                      <a:pt x="101" y="156"/>
                    </a:cubicBezTo>
                    <a:cubicBezTo>
                      <a:pt x="63" y="177"/>
                      <a:pt x="34" y="238"/>
                      <a:pt x="0" y="238"/>
                    </a:cubicBezTo>
                  </a:path>
                </a:pathLst>
              </a:custGeom>
              <a:noFill/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lg" len="lg"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314407" name="Rectangle 39"/>
          <p:cNvSpPr>
            <a:spLocks noChangeArrowheads="1"/>
          </p:cNvSpPr>
          <p:nvPr/>
        </p:nvSpPr>
        <p:spPr bwMode="auto">
          <a:xfrm>
            <a:off x="5518150" y="1711325"/>
            <a:ext cx="28384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sacrificial anode </a:t>
            </a:r>
          </a:p>
        </p:txBody>
      </p:sp>
    </p:spTree>
    <p:extLst>
      <p:ext uri="{BB962C8B-B14F-4D97-AF65-F5344CB8AC3E}">
        <p14:creationId xmlns:p14="http://schemas.microsoft.com/office/powerpoint/2010/main" val="389154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14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43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4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1" grpId="0"/>
      <p:bldP spid="314374" grpId="0"/>
      <p:bldP spid="314376" grpId="0"/>
      <p:bldP spid="31440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ChangeArrowheads="1"/>
          </p:cNvSpPr>
          <p:nvPr/>
        </p:nvSpPr>
        <p:spPr bwMode="auto">
          <a:xfrm>
            <a:off x="428625" y="355600"/>
            <a:ext cx="24003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1"/>
              <a:t>Electrolysis:</a:t>
            </a:r>
            <a:r>
              <a:rPr lang="en-US"/>
              <a:t> </a:t>
            </a:r>
          </a:p>
        </p:txBody>
      </p:sp>
      <p:sp>
        <p:nvSpPr>
          <p:cNvPr id="315398" name="Rectangle 6"/>
          <p:cNvSpPr>
            <a:spLocks noChangeArrowheads="1"/>
          </p:cNvSpPr>
          <p:nvPr/>
        </p:nvSpPr>
        <p:spPr bwMode="auto">
          <a:xfrm>
            <a:off x="2735263" y="344488"/>
            <a:ext cx="5848350" cy="13731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using an outside source of electrical</a:t>
            </a:r>
          </a:p>
          <a:p>
            <a:pPr algn="l"/>
            <a:r>
              <a:rPr lang="en-US">
                <a:solidFill>
                  <a:schemeClr val="tx1"/>
                </a:solidFill>
              </a:rPr>
              <a:t>energy to cause nonspontaneous</a:t>
            </a:r>
          </a:p>
          <a:p>
            <a:pPr algn="l"/>
            <a:r>
              <a:rPr lang="en-US">
                <a:solidFill>
                  <a:schemeClr val="tx1"/>
                </a:solidFill>
              </a:rPr>
              <a:t>redox reactions to “go”</a:t>
            </a:r>
          </a:p>
        </p:txBody>
      </p:sp>
      <p:sp>
        <p:nvSpPr>
          <p:cNvPr id="315399" name="Rectangle 7"/>
          <p:cNvSpPr>
            <a:spLocks noChangeArrowheads="1"/>
          </p:cNvSpPr>
          <p:nvPr/>
        </p:nvSpPr>
        <p:spPr bwMode="auto">
          <a:xfrm>
            <a:off x="-169863" y="1882775"/>
            <a:ext cx="9026526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274638" algn="l"/>
            <a:r>
              <a:rPr lang="en-US"/>
              <a:t>-- Electrolysis occurs in </a:t>
            </a:r>
            <a:r>
              <a:rPr lang="en-US" u="sng"/>
              <a:t>electrolytic cells</a:t>
            </a:r>
            <a:r>
              <a:rPr lang="en-US"/>
              <a:t>, which consist</a:t>
            </a:r>
          </a:p>
          <a:p>
            <a:pPr indent="274638" algn="l"/>
            <a:r>
              <a:rPr lang="en-US"/>
              <a:t>   of two electrodes in a molten salt or a solution.</a:t>
            </a:r>
          </a:p>
        </p:txBody>
      </p:sp>
      <p:sp>
        <p:nvSpPr>
          <p:cNvPr id="315400" name="Rectangle 8"/>
          <p:cNvSpPr>
            <a:spLocks noChangeArrowheads="1"/>
          </p:cNvSpPr>
          <p:nvPr/>
        </p:nvSpPr>
        <p:spPr bwMode="auto">
          <a:xfrm>
            <a:off x="893763" y="3001963"/>
            <a:ext cx="4056062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buFont typeface="Wingdings" pitchFamily="2" charset="2"/>
              <a:buChar char="à"/>
            </a:pPr>
            <a:r>
              <a:rPr lang="en-US"/>
              <a:t>  reduction at cathode;</a:t>
            </a:r>
          </a:p>
          <a:p>
            <a:pPr algn="l">
              <a:buFont typeface="Wingdings" pitchFamily="2" charset="2"/>
              <a:buNone/>
            </a:pPr>
            <a:r>
              <a:rPr lang="en-US"/>
              <a:t>       oxidation at anode</a:t>
            </a:r>
            <a:r>
              <a:rPr lang="en-US">
                <a:sym typeface="Wingdings" pitchFamily="2" charset="2"/>
              </a:rPr>
              <a:t> 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4999038" y="4410075"/>
            <a:ext cx="2095500" cy="2352675"/>
            <a:chOff x="3149" y="2778"/>
            <a:chExt cx="1320" cy="1482"/>
          </a:xfrm>
        </p:grpSpPr>
        <p:sp>
          <p:nvSpPr>
            <p:cNvPr id="35856" name="Rectangle 4"/>
            <p:cNvSpPr>
              <a:spLocks noChangeArrowheads="1"/>
            </p:cNvSpPr>
            <p:nvPr/>
          </p:nvSpPr>
          <p:spPr bwMode="auto">
            <a:xfrm>
              <a:off x="3339" y="3818"/>
              <a:ext cx="89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tx1"/>
                  </a:solidFill>
                </a:rPr>
                <a:t>Ni-plated</a:t>
              </a:r>
            </a:p>
            <a:p>
              <a:r>
                <a:rPr lang="en-US" sz="2000" b="1">
                  <a:solidFill>
                    <a:schemeClr val="tx1"/>
                  </a:solidFill>
                </a:rPr>
                <a:t>steel rotor</a:t>
              </a:r>
            </a:p>
          </p:txBody>
        </p:sp>
        <p:pic>
          <p:nvPicPr>
            <p:cNvPr id="35857" name="Picture 14" descr="SP Performance Rotors - Nickel Plated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49" y="2778"/>
              <a:ext cx="132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7107238" y="2806700"/>
            <a:ext cx="1876425" cy="3922713"/>
            <a:chOff x="4645" y="1768"/>
            <a:chExt cx="1182" cy="2471"/>
          </a:xfrm>
        </p:grpSpPr>
        <p:pic>
          <p:nvPicPr>
            <p:cNvPr id="35854" name="Picture 12" descr="TRUMPET-COURTOIS-EV1S_LRG"/>
            <p:cNvPicPr>
              <a:picLocks noChangeAspect="1" noChangeArrowheads="1"/>
            </p:cNvPicPr>
            <p:nvPr/>
          </p:nvPicPr>
          <p:blipFill>
            <a:blip r:embed="rId4" cstate="print"/>
            <a:srcRect l="27167" r="31599"/>
            <a:stretch>
              <a:fillRect/>
            </a:stretch>
          </p:blipFill>
          <p:spPr bwMode="auto">
            <a:xfrm>
              <a:off x="4739" y="1768"/>
              <a:ext cx="798" cy="19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55" name="Rectangle 15"/>
            <p:cNvSpPr>
              <a:spLocks noChangeArrowheads="1"/>
            </p:cNvSpPr>
            <p:nvPr/>
          </p:nvSpPr>
          <p:spPr bwMode="auto">
            <a:xfrm>
              <a:off x="4645" y="3797"/>
              <a:ext cx="118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chemeClr val="tx1"/>
                  </a:solidFill>
                </a:rPr>
                <a:t>Ag-plated</a:t>
              </a:r>
            </a:p>
            <a:p>
              <a:r>
                <a:rPr lang="en-US" sz="2000" b="1">
                  <a:solidFill>
                    <a:schemeClr val="tx1"/>
                  </a:solidFill>
                </a:rPr>
                <a:t>brass trumpet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2570163" y="4494213"/>
            <a:ext cx="2357437" cy="1963737"/>
            <a:chOff x="1787" y="2831"/>
            <a:chExt cx="1485" cy="1237"/>
          </a:xfrm>
        </p:grpSpPr>
        <p:pic>
          <p:nvPicPr>
            <p:cNvPr id="35852" name="Picture 20" descr="s7_210849_imageset_01?$main-Large$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894" y="2831"/>
              <a:ext cx="1170" cy="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53" name="Rectangle 21"/>
            <p:cNvSpPr>
              <a:spLocks noChangeArrowheads="1"/>
            </p:cNvSpPr>
            <p:nvPr/>
          </p:nvSpPr>
          <p:spPr bwMode="auto">
            <a:xfrm>
              <a:off x="1787" y="3818"/>
              <a:ext cx="148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000" b="1">
                  <a:solidFill>
                    <a:schemeClr val="tx1"/>
                  </a:solidFill>
                </a:rPr>
                <a:t>Cu-plated Pb shot</a:t>
              </a:r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128588" y="4364038"/>
            <a:ext cx="2257425" cy="2093912"/>
            <a:chOff x="200" y="2749"/>
            <a:chExt cx="1422" cy="1319"/>
          </a:xfrm>
        </p:grpSpPr>
        <p:pic>
          <p:nvPicPr>
            <p:cNvPr id="35850" name="Picture 17" descr="Chromium-Plated-Elbow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76" y="2749"/>
              <a:ext cx="1200" cy="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51" name="Rectangle 22"/>
            <p:cNvSpPr>
              <a:spLocks noChangeArrowheads="1"/>
            </p:cNvSpPr>
            <p:nvPr/>
          </p:nvSpPr>
          <p:spPr bwMode="auto">
            <a:xfrm>
              <a:off x="200" y="3818"/>
              <a:ext cx="142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2000" b="1">
                  <a:solidFill>
                    <a:schemeClr val="tx1"/>
                  </a:solidFill>
                </a:rPr>
                <a:t>Cr-plated Fe pipe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9253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5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5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5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53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540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540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5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398" grpId="0"/>
      <p:bldP spid="315399" grpId="0"/>
      <p:bldP spid="31540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17" descr="Chromium-Plated-Elbow"/>
          <p:cNvPicPr>
            <a:picLocks noChangeAspect="1" noChangeArrowheads="1"/>
          </p:cNvPicPr>
          <p:nvPr/>
        </p:nvPicPr>
        <p:blipFill>
          <a:blip r:embed="rId2" cstate="print"/>
          <a:srcRect t="8104" b="9610"/>
          <a:stretch>
            <a:fillRect/>
          </a:stretch>
        </p:blipFill>
        <p:spPr bwMode="auto">
          <a:xfrm>
            <a:off x="6702425" y="379413"/>
            <a:ext cx="2439988" cy="200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1393825" y="917575"/>
            <a:ext cx="4610100" cy="5222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defRPr/>
            </a:pPr>
            <a:r>
              <a:rPr lang="en-US" dirty="0">
                <a:latin typeface="+mj-lt"/>
              </a:rPr>
              <a:t>Fe</a:t>
            </a:r>
            <a:r>
              <a:rPr lang="en-US" baseline="30000" dirty="0">
                <a:latin typeface="+mj-lt"/>
              </a:rPr>
              <a:t>2+</a:t>
            </a:r>
            <a:r>
              <a:rPr lang="en-US" dirty="0">
                <a:latin typeface="+mj-lt"/>
              </a:rPr>
              <a:t>/Fe  </a:t>
            </a:r>
            <a:r>
              <a:rPr lang="en-US" dirty="0">
                <a:latin typeface="+mj-lt"/>
                <a:sym typeface="Wingdings" pitchFamily="2" charset="2"/>
              </a:rPr>
              <a:t>  </a:t>
            </a:r>
            <a:r>
              <a:rPr lang="en-US" dirty="0" err="1">
                <a:latin typeface="+mj-lt"/>
                <a:sym typeface="Wingdings" pitchFamily="2" charset="2"/>
              </a:rPr>
              <a:t>E</a:t>
            </a:r>
            <a:r>
              <a:rPr lang="en-US" baseline="30000" dirty="0" err="1">
                <a:latin typeface="+mj-lt"/>
                <a:sym typeface="Wingdings" pitchFamily="2" charset="2"/>
              </a:rPr>
              <a:t>o</a:t>
            </a:r>
            <a:r>
              <a:rPr lang="en-US" baseline="-25000" dirty="0" err="1">
                <a:latin typeface="+mj-lt"/>
                <a:sym typeface="Wingdings" pitchFamily="2" charset="2"/>
              </a:rPr>
              <a:t>red</a:t>
            </a:r>
            <a:r>
              <a:rPr lang="en-US" dirty="0">
                <a:latin typeface="+mj-lt"/>
                <a:sym typeface="Wingdings" pitchFamily="2" charset="2"/>
              </a:rPr>
              <a:t> = –0.44 V </a:t>
            </a: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1452563" y="1450975"/>
            <a:ext cx="4530725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defRPr/>
            </a:pPr>
            <a:r>
              <a:rPr lang="en-US" dirty="0">
                <a:latin typeface="+mj-lt"/>
              </a:rPr>
              <a:t>Cr</a:t>
            </a:r>
            <a:r>
              <a:rPr lang="en-US" baseline="30000" dirty="0">
                <a:latin typeface="+mj-lt"/>
              </a:rPr>
              <a:t>3+</a:t>
            </a:r>
            <a:r>
              <a:rPr lang="en-US" dirty="0">
                <a:latin typeface="+mj-lt"/>
              </a:rPr>
              <a:t>/Cr  </a:t>
            </a:r>
            <a:r>
              <a:rPr lang="en-US" dirty="0">
                <a:latin typeface="+mj-lt"/>
                <a:sym typeface="Wingdings" pitchFamily="2" charset="2"/>
              </a:rPr>
              <a:t>  </a:t>
            </a:r>
            <a:r>
              <a:rPr lang="en-US" dirty="0" err="1">
                <a:latin typeface="+mj-lt"/>
                <a:sym typeface="Wingdings" pitchFamily="2" charset="2"/>
              </a:rPr>
              <a:t>E</a:t>
            </a:r>
            <a:r>
              <a:rPr lang="en-US" baseline="30000" dirty="0" err="1">
                <a:latin typeface="+mj-lt"/>
                <a:sym typeface="Wingdings" pitchFamily="2" charset="2"/>
              </a:rPr>
              <a:t>o</a:t>
            </a:r>
            <a:r>
              <a:rPr lang="en-US" baseline="-25000" dirty="0" err="1">
                <a:latin typeface="+mj-lt"/>
                <a:sym typeface="Wingdings" pitchFamily="2" charset="2"/>
              </a:rPr>
              <a:t>red</a:t>
            </a:r>
            <a:r>
              <a:rPr lang="en-US" dirty="0">
                <a:latin typeface="+mj-lt"/>
                <a:sym typeface="Wingdings" pitchFamily="2" charset="2"/>
              </a:rPr>
              <a:t> = –0.74 V </a:t>
            </a: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415925" y="2222500"/>
            <a:ext cx="8220075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defRPr/>
            </a:pPr>
            <a:r>
              <a:rPr lang="en-US" dirty="0">
                <a:latin typeface="+mj-lt"/>
              </a:rPr>
              <a:t>For Cr to plate out on the Fe pipe, the equation is:</a:t>
            </a:r>
            <a:r>
              <a:rPr lang="en-US" dirty="0">
                <a:latin typeface="+mj-lt"/>
                <a:sym typeface="Wingdings" pitchFamily="2" charset="2"/>
              </a:rPr>
              <a:t> </a:t>
            </a: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1736725" y="2792413"/>
            <a:ext cx="5492750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defRPr/>
            </a:pPr>
            <a:r>
              <a:rPr lang="en-US" dirty="0">
                <a:solidFill>
                  <a:schemeClr val="tx1"/>
                </a:solidFill>
                <a:latin typeface="+mj-lt"/>
              </a:rPr>
              <a:t>2 Cr</a:t>
            </a:r>
            <a:r>
              <a:rPr lang="en-US" baseline="30000" dirty="0">
                <a:solidFill>
                  <a:schemeClr val="tx1"/>
                </a:solidFill>
                <a:latin typeface="+mj-lt"/>
              </a:rPr>
              <a:t>3+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 +  3 Fe  </a:t>
            </a:r>
            <a:r>
              <a:rPr lang="en-US" dirty="0">
                <a:solidFill>
                  <a:schemeClr val="tx1"/>
                </a:solidFill>
                <a:latin typeface="+mj-lt"/>
                <a:sym typeface="Wingdings" pitchFamily="2" charset="2"/>
              </a:rPr>
              <a:t>  3 Fe</a:t>
            </a:r>
            <a:r>
              <a:rPr lang="en-US" baseline="30000" dirty="0">
                <a:solidFill>
                  <a:schemeClr val="tx1"/>
                </a:solidFill>
                <a:latin typeface="+mj-lt"/>
                <a:sym typeface="Wingdings" pitchFamily="2" charset="2"/>
              </a:rPr>
              <a:t>2+</a:t>
            </a:r>
            <a:r>
              <a:rPr lang="en-US" dirty="0">
                <a:solidFill>
                  <a:schemeClr val="tx1"/>
                </a:solidFill>
                <a:latin typeface="+mj-lt"/>
                <a:sym typeface="Wingdings" pitchFamily="2" charset="2"/>
              </a:rPr>
              <a:t>  +  2 Cr</a:t>
            </a:r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1298575" y="3303588"/>
            <a:ext cx="6315075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defRPr/>
            </a:pPr>
            <a:r>
              <a:rPr lang="en-US" dirty="0">
                <a:latin typeface="+mj-lt"/>
              </a:rPr>
              <a:t>and </a:t>
            </a:r>
            <a:r>
              <a:rPr lang="en-US" dirty="0" err="1">
                <a:latin typeface="+mj-lt"/>
              </a:rPr>
              <a:t>E</a:t>
            </a:r>
            <a:r>
              <a:rPr lang="en-US" baseline="30000" dirty="0" err="1">
                <a:latin typeface="+mj-lt"/>
              </a:rPr>
              <a:t>o</a:t>
            </a:r>
            <a:r>
              <a:rPr lang="en-US" dirty="0">
                <a:latin typeface="+mj-lt"/>
              </a:rPr>
              <a:t> (for the galvanic cell) would be:</a:t>
            </a:r>
            <a:endParaRPr lang="en-US" dirty="0">
              <a:latin typeface="+mj-lt"/>
              <a:sym typeface="Wingdings" pitchFamily="2" charset="2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697288" y="4313238"/>
            <a:ext cx="5118100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defRPr/>
            </a:pPr>
            <a:r>
              <a:rPr lang="en-US" dirty="0">
                <a:solidFill>
                  <a:schemeClr val="tx1"/>
                </a:solidFill>
                <a:latin typeface="+mj-lt"/>
              </a:rPr>
              <a:t>= –0.74 V – –0.44 V = –0.30 V</a:t>
            </a:r>
            <a:r>
              <a:rPr lang="en-US" dirty="0">
                <a:solidFill>
                  <a:schemeClr val="tx1"/>
                </a:solidFill>
                <a:latin typeface="+mj-lt"/>
                <a:sym typeface="Wingdings" pitchFamily="2" charset="2"/>
              </a:rPr>
              <a:t> </a:t>
            </a: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835025" y="3814763"/>
            <a:ext cx="2965450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defRPr/>
            </a:pPr>
            <a:r>
              <a:rPr lang="en-US" dirty="0">
                <a:solidFill>
                  <a:schemeClr val="tx1"/>
                </a:solidFill>
                <a:latin typeface="+mj-lt"/>
              </a:rPr>
              <a:t>Cathode – Anode</a:t>
            </a:r>
            <a:endParaRPr lang="en-US" dirty="0">
              <a:solidFill>
                <a:schemeClr val="tx1"/>
              </a:solidFill>
              <a:latin typeface="+mj-lt"/>
              <a:sym typeface="Wingdings" pitchFamily="2" charset="2"/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204788" y="4854575"/>
            <a:ext cx="8755062" cy="1816100"/>
          </a:xfrm>
          <a:prstGeom prst="rect">
            <a:avLst/>
          </a:prstGeom>
          <a:solidFill>
            <a:schemeClr val="tx1"/>
          </a:solidFill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defRPr/>
            </a:pPr>
            <a:r>
              <a:rPr lang="en-US" dirty="0">
                <a:solidFill>
                  <a:schemeClr val="bg1"/>
                </a:solidFill>
                <a:latin typeface="+mj-lt"/>
              </a:rPr>
              <a:t>The </a:t>
            </a:r>
            <a:r>
              <a:rPr lang="en-US" dirty="0" err="1">
                <a:solidFill>
                  <a:schemeClr val="bg1"/>
                </a:solidFill>
                <a:latin typeface="+mj-lt"/>
              </a:rPr>
              <a:t>rxn</a:t>
            </a:r>
            <a:r>
              <a:rPr lang="en-US" dirty="0">
                <a:solidFill>
                  <a:schemeClr val="bg1"/>
                </a:solidFill>
                <a:latin typeface="+mj-lt"/>
              </a:rPr>
              <a:t> is </a:t>
            </a:r>
            <a:r>
              <a:rPr lang="en-US" dirty="0" err="1">
                <a:solidFill>
                  <a:schemeClr val="bg1"/>
                </a:solidFill>
                <a:latin typeface="+mj-lt"/>
              </a:rPr>
              <a:t>nonspontaneous</a:t>
            </a:r>
            <a:r>
              <a:rPr lang="en-US" dirty="0">
                <a:solidFill>
                  <a:schemeClr val="bg1"/>
                </a:solidFill>
                <a:latin typeface="+mj-lt"/>
              </a:rPr>
              <a:t> in the forward direction. A</a:t>
            </a:r>
          </a:p>
          <a:p>
            <a:pPr algn="l">
              <a:defRPr/>
            </a:pPr>
            <a:r>
              <a:rPr lang="en-US" dirty="0">
                <a:solidFill>
                  <a:schemeClr val="bg1"/>
                </a:solidFill>
                <a:latin typeface="+mj-lt"/>
              </a:rPr>
              <a:t>galvanic cell would run </a:t>
            </a:r>
            <a:r>
              <a:rPr lang="en-US" dirty="0">
                <a:solidFill>
                  <a:schemeClr val="bg1"/>
                </a:solidFill>
                <a:latin typeface="+mj-lt"/>
                <a:sym typeface="Wingdings" pitchFamily="2" charset="2"/>
              </a:rPr>
              <a:t>opposite the way we want. We</a:t>
            </a:r>
          </a:p>
          <a:p>
            <a:pPr algn="l">
              <a:defRPr/>
            </a:pPr>
            <a:r>
              <a:rPr lang="en-US" dirty="0">
                <a:solidFill>
                  <a:schemeClr val="bg1"/>
                </a:solidFill>
                <a:latin typeface="+mj-lt"/>
                <a:sym typeface="Wingdings" pitchFamily="2" charset="2"/>
              </a:rPr>
              <a:t>need to put an external “oomph” into the </a:t>
            </a:r>
            <a:r>
              <a:rPr lang="en-US" dirty="0" err="1">
                <a:solidFill>
                  <a:schemeClr val="bg1"/>
                </a:solidFill>
                <a:latin typeface="+mj-lt"/>
                <a:sym typeface="Wingdings" pitchFamily="2" charset="2"/>
              </a:rPr>
              <a:t>rxn</a:t>
            </a:r>
            <a:r>
              <a:rPr lang="en-US" dirty="0">
                <a:solidFill>
                  <a:schemeClr val="bg1"/>
                </a:solidFill>
                <a:latin typeface="+mj-lt"/>
                <a:sym typeface="Wingdings" pitchFamily="2" charset="2"/>
              </a:rPr>
              <a:t> to make</a:t>
            </a:r>
          </a:p>
          <a:p>
            <a:pPr algn="l">
              <a:defRPr/>
            </a:pPr>
            <a:r>
              <a:rPr lang="en-US" dirty="0">
                <a:solidFill>
                  <a:schemeClr val="bg1"/>
                </a:solidFill>
                <a:latin typeface="+mj-lt"/>
                <a:sym typeface="Wingdings" pitchFamily="2" charset="2"/>
              </a:rPr>
              <a:t>it go…which is the definition of an electrolytic cell.</a:t>
            </a: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3708400" y="3814763"/>
            <a:ext cx="3717925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defRPr/>
            </a:pPr>
            <a:r>
              <a:rPr lang="en-US" dirty="0">
                <a:solidFill>
                  <a:schemeClr val="tx1"/>
                </a:solidFill>
                <a:latin typeface="+mj-lt"/>
              </a:rPr>
              <a:t>= “Cr</a:t>
            </a:r>
            <a:r>
              <a:rPr lang="en-US" baseline="30000" dirty="0">
                <a:solidFill>
                  <a:schemeClr val="tx1"/>
                </a:solidFill>
                <a:latin typeface="+mj-lt"/>
              </a:rPr>
              <a:t>3+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/Cr”– “Fe</a:t>
            </a:r>
            <a:r>
              <a:rPr lang="en-US" baseline="30000" dirty="0">
                <a:solidFill>
                  <a:schemeClr val="tx1"/>
                </a:solidFill>
                <a:latin typeface="+mj-lt"/>
              </a:rPr>
              <a:t>2+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/Fe”</a:t>
            </a:r>
            <a:endParaRPr lang="en-US" dirty="0">
              <a:solidFill>
                <a:schemeClr val="tx1"/>
              </a:solidFill>
              <a:latin typeface="+mj-lt"/>
              <a:sym typeface="Wingdings" pitchFamily="2" charset="2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87313" y="133350"/>
            <a:ext cx="7446962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defRPr/>
            </a:pPr>
            <a:r>
              <a:rPr lang="en-US" dirty="0">
                <a:latin typeface="+mj-lt"/>
              </a:rPr>
              <a:t>Consider plating chromium onto an iron pipe: </a:t>
            </a:r>
            <a:endParaRPr lang="en-US" dirty="0">
              <a:latin typeface="+mj-lt"/>
              <a:sym typeface="Wingdings" pitchFamily="2" charset="2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970713" y="4310063"/>
            <a:ext cx="1746250" cy="487362"/>
          </a:xfrm>
          <a:prstGeom prst="rect">
            <a:avLst/>
          </a:prstGeom>
          <a:solidFill>
            <a:schemeClr val="bg1"/>
          </a:solidFill>
          <a:ln w="254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6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4" grpId="0"/>
      <p:bldP spid="25" grpId="0"/>
      <p:bldP spid="26" grpId="0" animBg="1"/>
      <p:bldP spid="27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ChangeArrowheads="1"/>
          </p:cNvSpPr>
          <p:nvPr/>
        </p:nvSpPr>
        <p:spPr bwMode="auto">
          <a:xfrm>
            <a:off x="1177925" y="2212975"/>
            <a:ext cx="2797175" cy="11128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279400" y="300038"/>
            <a:ext cx="61436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33CC"/>
                </a:solidFill>
              </a:rPr>
              <a:t>Identify the oxidant and the reductant.</a:t>
            </a:r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388938" y="1381125"/>
            <a:ext cx="8342312" cy="45720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>
                <a:solidFill>
                  <a:srgbClr val="FF33CC"/>
                </a:solidFill>
              </a:rPr>
              <a:t>2 H</a:t>
            </a:r>
            <a:r>
              <a:rPr lang="en-US" sz="2400" baseline="-25000">
                <a:solidFill>
                  <a:srgbClr val="FF33CC"/>
                </a:solidFill>
              </a:rPr>
              <a:t>2</a:t>
            </a:r>
            <a:r>
              <a:rPr lang="en-US" sz="2400">
                <a:solidFill>
                  <a:srgbClr val="FF33CC"/>
                </a:solidFill>
              </a:rPr>
              <a:t>O(l)  +  Al(s)  +  MnO</a:t>
            </a:r>
            <a:r>
              <a:rPr lang="en-US" sz="2400" baseline="-25000">
                <a:solidFill>
                  <a:srgbClr val="FF33CC"/>
                </a:solidFill>
              </a:rPr>
              <a:t>4</a:t>
            </a:r>
            <a:r>
              <a:rPr lang="en-US" sz="2400" baseline="30000">
                <a:solidFill>
                  <a:srgbClr val="FF33CC"/>
                </a:solidFill>
              </a:rPr>
              <a:t>–</a:t>
            </a:r>
            <a:r>
              <a:rPr lang="en-US" sz="2400">
                <a:solidFill>
                  <a:srgbClr val="FF33CC"/>
                </a:solidFill>
              </a:rPr>
              <a:t>(aq)  </a:t>
            </a:r>
            <a:r>
              <a:rPr lang="en-US" sz="2400">
                <a:solidFill>
                  <a:srgbClr val="FF33CC"/>
                </a:solidFill>
                <a:sym typeface="Wingdings" pitchFamily="2" charset="2"/>
              </a:rPr>
              <a:t></a:t>
            </a:r>
            <a:r>
              <a:rPr lang="en-US" sz="2400">
                <a:solidFill>
                  <a:srgbClr val="FF33CC"/>
                </a:solidFill>
              </a:rPr>
              <a:t>  </a:t>
            </a:r>
            <a:r>
              <a:rPr lang="en-US" sz="2400">
                <a:solidFill>
                  <a:srgbClr val="FF33CC"/>
                </a:solidFill>
                <a:sym typeface="Wingdings" pitchFamily="2" charset="2"/>
              </a:rPr>
              <a:t>Al(OH)</a:t>
            </a:r>
            <a:r>
              <a:rPr lang="en-US" sz="2400" baseline="-25000">
                <a:solidFill>
                  <a:srgbClr val="FF33CC"/>
                </a:solidFill>
                <a:sym typeface="Wingdings" pitchFamily="2" charset="2"/>
              </a:rPr>
              <a:t>4</a:t>
            </a:r>
            <a:r>
              <a:rPr lang="en-US" sz="2400" baseline="30000">
                <a:solidFill>
                  <a:srgbClr val="FF33CC"/>
                </a:solidFill>
                <a:sym typeface="Wingdings" pitchFamily="2" charset="2"/>
              </a:rPr>
              <a:t>–</a:t>
            </a:r>
            <a:r>
              <a:rPr lang="en-US" sz="2400">
                <a:solidFill>
                  <a:srgbClr val="FF33CC"/>
                </a:solidFill>
                <a:sym typeface="Wingdings" pitchFamily="2" charset="2"/>
              </a:rPr>
              <a:t>(aq)  +  MnO</a:t>
            </a:r>
            <a:r>
              <a:rPr lang="en-US" sz="2400" baseline="-25000">
                <a:solidFill>
                  <a:srgbClr val="FF33CC"/>
                </a:solidFill>
                <a:sym typeface="Wingdings" pitchFamily="2" charset="2"/>
              </a:rPr>
              <a:t>2</a:t>
            </a:r>
            <a:r>
              <a:rPr lang="en-US" sz="2400">
                <a:solidFill>
                  <a:srgbClr val="FF33CC"/>
                </a:solidFill>
                <a:sym typeface="Wingdings" pitchFamily="2" charset="2"/>
              </a:rPr>
              <a:t>(s)</a:t>
            </a:r>
          </a:p>
        </p:txBody>
      </p:sp>
      <p:sp>
        <p:nvSpPr>
          <p:cNvPr id="284680" name="Rectangle 8"/>
          <p:cNvSpPr>
            <a:spLocks noChangeArrowheads="1"/>
          </p:cNvSpPr>
          <p:nvPr/>
        </p:nvSpPr>
        <p:spPr bwMode="auto">
          <a:xfrm>
            <a:off x="2111375" y="99853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84683" name="Rectangle 11"/>
          <p:cNvSpPr>
            <a:spLocks noChangeArrowheads="1"/>
          </p:cNvSpPr>
          <p:nvPr/>
        </p:nvSpPr>
        <p:spPr bwMode="auto">
          <a:xfrm>
            <a:off x="3205163" y="998538"/>
            <a:ext cx="473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chemeClr val="tx1"/>
                </a:solidFill>
              </a:rPr>
              <a:t>7+</a:t>
            </a:r>
          </a:p>
        </p:txBody>
      </p:sp>
      <p:sp>
        <p:nvSpPr>
          <p:cNvPr id="284685" name="Rectangle 13"/>
          <p:cNvSpPr>
            <a:spLocks noChangeArrowheads="1"/>
          </p:cNvSpPr>
          <p:nvPr/>
        </p:nvSpPr>
        <p:spPr bwMode="auto">
          <a:xfrm>
            <a:off x="5213350" y="998538"/>
            <a:ext cx="473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chemeClr val="tx1"/>
                </a:solidFill>
              </a:rPr>
              <a:t>3+</a:t>
            </a:r>
          </a:p>
        </p:txBody>
      </p:sp>
      <p:sp>
        <p:nvSpPr>
          <p:cNvPr id="284687" name="Rectangle 15"/>
          <p:cNvSpPr>
            <a:spLocks noChangeArrowheads="1"/>
          </p:cNvSpPr>
          <p:nvPr/>
        </p:nvSpPr>
        <p:spPr bwMode="auto">
          <a:xfrm>
            <a:off x="7475538" y="998538"/>
            <a:ext cx="473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chemeClr val="tx1"/>
                </a:solidFill>
              </a:rPr>
              <a:t>4+</a:t>
            </a:r>
          </a:p>
        </p:txBody>
      </p:sp>
      <p:sp>
        <p:nvSpPr>
          <p:cNvPr id="284690" name="Rectangle 18"/>
          <p:cNvSpPr>
            <a:spLocks noChangeArrowheads="1"/>
          </p:cNvSpPr>
          <p:nvPr/>
        </p:nvSpPr>
        <p:spPr bwMode="auto">
          <a:xfrm>
            <a:off x="1262063" y="2225675"/>
            <a:ext cx="1530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oxidant: </a:t>
            </a:r>
          </a:p>
        </p:txBody>
      </p:sp>
      <p:sp>
        <p:nvSpPr>
          <p:cNvPr id="284691" name="Rectangle 19"/>
          <p:cNvSpPr>
            <a:spLocks noChangeArrowheads="1"/>
          </p:cNvSpPr>
          <p:nvPr/>
        </p:nvSpPr>
        <p:spPr bwMode="auto">
          <a:xfrm>
            <a:off x="1273175" y="2784475"/>
            <a:ext cx="1866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reductant: </a:t>
            </a:r>
          </a:p>
        </p:txBody>
      </p:sp>
      <p:sp>
        <p:nvSpPr>
          <p:cNvPr id="284692" name="Rectangle 20"/>
          <p:cNvSpPr>
            <a:spLocks noChangeArrowheads="1"/>
          </p:cNvSpPr>
          <p:nvPr/>
        </p:nvSpPr>
        <p:spPr bwMode="auto">
          <a:xfrm>
            <a:off x="2668588" y="2225675"/>
            <a:ext cx="1323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MnO</a:t>
            </a:r>
            <a:r>
              <a:rPr lang="en-US" baseline="-25000">
                <a:solidFill>
                  <a:schemeClr val="tx1"/>
                </a:solidFill>
              </a:rPr>
              <a:t>4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84693" name="Rectangle 21"/>
          <p:cNvSpPr>
            <a:spLocks noChangeArrowheads="1"/>
          </p:cNvSpPr>
          <p:nvPr/>
        </p:nvSpPr>
        <p:spPr bwMode="auto">
          <a:xfrm>
            <a:off x="3001963" y="2784475"/>
            <a:ext cx="5984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Al </a:t>
            </a:r>
          </a:p>
        </p:txBody>
      </p:sp>
      <p:pic>
        <p:nvPicPr>
          <p:cNvPr id="284695" name="Picture 23" descr="home-potassium-permanganate-in-water-fu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0475" y="2138363"/>
            <a:ext cx="2457450" cy="369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4697" name="Picture 25" descr="Aluminum_Powder_sm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6813" y="3517900"/>
            <a:ext cx="280035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4698" name="Rectangle 26"/>
          <p:cNvSpPr>
            <a:spLocks noChangeArrowheads="1"/>
          </p:cNvSpPr>
          <p:nvPr/>
        </p:nvSpPr>
        <p:spPr bwMode="auto">
          <a:xfrm>
            <a:off x="4987925" y="5929313"/>
            <a:ext cx="256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33CC"/>
                </a:solidFill>
              </a:rPr>
              <a:t>Permanganate ion</a:t>
            </a:r>
          </a:p>
          <a:p>
            <a:r>
              <a:rPr lang="en-US" sz="2000" b="1">
                <a:solidFill>
                  <a:srgbClr val="FF33CC"/>
                </a:solidFill>
              </a:rPr>
              <a:t>is a strong oxidizer.</a:t>
            </a:r>
          </a:p>
        </p:txBody>
      </p:sp>
      <p:sp>
        <p:nvSpPr>
          <p:cNvPr id="284699" name="Rectangle 27"/>
          <p:cNvSpPr>
            <a:spLocks noChangeArrowheads="1"/>
          </p:cNvSpPr>
          <p:nvPr/>
        </p:nvSpPr>
        <p:spPr bwMode="auto">
          <a:xfrm>
            <a:off x="863600" y="5927725"/>
            <a:ext cx="34131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bg2"/>
                </a:solidFill>
              </a:rPr>
              <a:t>Powdered aluminum will</a:t>
            </a:r>
          </a:p>
          <a:p>
            <a:r>
              <a:rPr lang="en-US" sz="2000" b="1">
                <a:solidFill>
                  <a:schemeClr val="bg2"/>
                </a:solidFill>
              </a:rPr>
              <a:t>speed up the reaction rate.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46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4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4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46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4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4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846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4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4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46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4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4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4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4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4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4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28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4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4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4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84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284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2846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28469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469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284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4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284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4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2846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28469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469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284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4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28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84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84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84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84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84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84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846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84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84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4" grpId="0" animBg="1"/>
      <p:bldP spid="284680" grpId="0"/>
      <p:bldP spid="284683" grpId="0"/>
      <p:bldP spid="284685" grpId="0"/>
      <p:bldP spid="284687" grpId="0"/>
      <p:bldP spid="284690" grpId="0"/>
      <p:bldP spid="284691" grpId="0"/>
      <p:bldP spid="284692" grpId="0"/>
      <p:bldP spid="284693" grpId="0"/>
      <p:bldP spid="284698" grpId="0"/>
      <p:bldP spid="2846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ChangeArrowheads="1"/>
          </p:cNvSpPr>
          <p:nvPr/>
        </p:nvSpPr>
        <p:spPr bwMode="auto">
          <a:xfrm>
            <a:off x="952500" y="325438"/>
            <a:ext cx="738663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1">
                <a:solidFill>
                  <a:srgbClr val="CC6600"/>
                </a:solidFill>
              </a:rPr>
              <a:t>Balancing Oxidation-Reduction Reactions</a:t>
            </a:r>
            <a:r>
              <a:rPr lang="en-US">
                <a:solidFill>
                  <a:srgbClr val="CC6600"/>
                </a:solidFill>
              </a:rPr>
              <a:t> </a:t>
            </a:r>
          </a:p>
        </p:txBody>
      </p:sp>
      <p:sp>
        <p:nvSpPr>
          <p:cNvPr id="285702" name="Rectangle 6"/>
          <p:cNvSpPr>
            <a:spLocks noChangeArrowheads="1"/>
          </p:cNvSpPr>
          <p:nvPr/>
        </p:nvSpPr>
        <p:spPr bwMode="auto">
          <a:xfrm>
            <a:off x="1174750" y="1022350"/>
            <a:ext cx="67945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FF9900"/>
                </a:solidFill>
              </a:rPr>
              <a:t>-- conserve mass  AND  conserve charge </a:t>
            </a:r>
          </a:p>
        </p:txBody>
      </p:sp>
      <p:sp>
        <p:nvSpPr>
          <p:cNvPr id="285703" name="Rectangle 7"/>
          <p:cNvSpPr>
            <a:spLocks noChangeArrowheads="1"/>
          </p:cNvSpPr>
          <p:nvPr/>
        </p:nvSpPr>
        <p:spPr bwMode="auto">
          <a:xfrm>
            <a:off x="357188" y="1712913"/>
            <a:ext cx="845978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u="sng">
                <a:solidFill>
                  <a:srgbClr val="FF9900"/>
                </a:solidFill>
              </a:rPr>
              <a:t>half-reaction</a:t>
            </a:r>
            <a:r>
              <a:rPr lang="en-US">
                <a:solidFill>
                  <a:srgbClr val="FF9900"/>
                </a:solidFill>
              </a:rPr>
              <a:t>: oxidation by itself, or reduction by itself</a:t>
            </a:r>
          </a:p>
        </p:txBody>
      </p:sp>
      <p:pic>
        <p:nvPicPr>
          <p:cNvPr id="285707" name="Picture 11" descr="127398829_2c97b0e83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3113" y="2697163"/>
            <a:ext cx="3403600" cy="340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5708" name="Rectangle 12"/>
          <p:cNvSpPr>
            <a:spLocks noChangeArrowheads="1"/>
          </p:cNvSpPr>
          <p:nvPr/>
        </p:nvSpPr>
        <p:spPr bwMode="auto">
          <a:xfrm>
            <a:off x="4649788" y="2593975"/>
            <a:ext cx="2930525" cy="8223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400">
                <a:solidFill>
                  <a:srgbClr val="CC6600"/>
                </a:solidFill>
              </a:rPr>
              <a:t>When iron rusts,</a:t>
            </a:r>
          </a:p>
          <a:p>
            <a:pPr algn="l"/>
            <a:r>
              <a:rPr lang="en-US" sz="2400">
                <a:solidFill>
                  <a:srgbClr val="CC6600"/>
                </a:solidFill>
              </a:rPr>
              <a:t>one half-reaction is: 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173663" y="3568700"/>
            <a:ext cx="3019425" cy="457200"/>
            <a:chOff x="3259" y="2248"/>
            <a:chExt cx="1902" cy="288"/>
          </a:xfrm>
        </p:grpSpPr>
        <p:sp>
          <p:nvSpPr>
            <p:cNvPr id="13325" name="Rectangle 13"/>
            <p:cNvSpPr>
              <a:spLocks noChangeArrowheads="1"/>
            </p:cNvSpPr>
            <p:nvPr/>
          </p:nvSpPr>
          <p:spPr bwMode="auto">
            <a:xfrm>
              <a:off x="3259" y="2248"/>
              <a:ext cx="1902" cy="288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sz="2400">
                  <a:solidFill>
                    <a:srgbClr val="CC6600"/>
                  </a:solidFill>
                </a:rPr>
                <a:t>Fe         Fe</a:t>
              </a:r>
              <a:r>
                <a:rPr lang="en-US" sz="2400" baseline="30000">
                  <a:solidFill>
                    <a:srgbClr val="CC6600"/>
                  </a:solidFill>
                </a:rPr>
                <a:t>3+</a:t>
              </a:r>
              <a:r>
                <a:rPr lang="en-US" sz="2400">
                  <a:solidFill>
                    <a:srgbClr val="CC6600"/>
                  </a:solidFill>
                </a:rPr>
                <a:t>  +  3 e</a:t>
              </a:r>
              <a:r>
                <a:rPr lang="en-US" sz="2400" baseline="30000">
                  <a:solidFill>
                    <a:srgbClr val="CC6600"/>
                  </a:solidFill>
                </a:rPr>
                <a:t>–</a:t>
              </a:r>
              <a:r>
                <a:rPr lang="en-US" sz="2400">
                  <a:solidFill>
                    <a:srgbClr val="CC6600"/>
                  </a:solidFill>
                </a:rPr>
                <a:t> </a:t>
              </a:r>
            </a:p>
          </p:txBody>
        </p:sp>
        <p:sp>
          <p:nvSpPr>
            <p:cNvPr id="13326" name="Line 14"/>
            <p:cNvSpPr>
              <a:spLocks noChangeShapeType="1"/>
            </p:cNvSpPr>
            <p:nvPr/>
          </p:nvSpPr>
          <p:spPr bwMode="auto">
            <a:xfrm>
              <a:off x="3611" y="2393"/>
              <a:ext cx="344" cy="0"/>
            </a:xfrm>
            <a:prstGeom prst="line">
              <a:avLst/>
            </a:prstGeom>
            <a:noFill/>
            <a:ln w="22225">
              <a:solidFill>
                <a:srgbClr val="CC6600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85711" name="Rectangle 15"/>
          <p:cNvSpPr>
            <a:spLocks noChangeArrowheads="1"/>
          </p:cNvSpPr>
          <p:nvPr/>
        </p:nvSpPr>
        <p:spPr bwMode="auto">
          <a:xfrm>
            <a:off x="5554663" y="4089400"/>
            <a:ext cx="1739900" cy="457200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400" b="1">
                <a:solidFill>
                  <a:srgbClr val="CC6600"/>
                </a:solidFill>
              </a:rPr>
              <a:t>(oxidation)</a:t>
            </a:r>
          </a:p>
        </p:txBody>
      </p:sp>
      <p:sp>
        <p:nvSpPr>
          <p:cNvPr id="285712" name="Rectangle 16"/>
          <p:cNvSpPr>
            <a:spLocks noChangeArrowheads="1"/>
          </p:cNvSpPr>
          <p:nvPr/>
        </p:nvSpPr>
        <p:spPr bwMode="auto">
          <a:xfrm>
            <a:off x="4649788" y="4800600"/>
            <a:ext cx="3944937" cy="82232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400">
                <a:solidFill>
                  <a:srgbClr val="CC6600"/>
                </a:solidFill>
              </a:rPr>
              <a:t>The </a:t>
            </a:r>
            <a:r>
              <a:rPr lang="en-US" sz="2400" b="1">
                <a:solidFill>
                  <a:srgbClr val="CC6600"/>
                </a:solidFill>
              </a:rPr>
              <a:t>reduction</a:t>
            </a:r>
            <a:r>
              <a:rPr lang="en-US" sz="2400">
                <a:solidFill>
                  <a:srgbClr val="CC6600"/>
                </a:solidFill>
              </a:rPr>
              <a:t> half-reaction</a:t>
            </a:r>
          </a:p>
          <a:p>
            <a:pPr algn="l"/>
            <a:r>
              <a:rPr lang="en-US" sz="2400">
                <a:solidFill>
                  <a:srgbClr val="CC6600"/>
                </a:solidFill>
              </a:rPr>
              <a:t>might be: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4951413" y="5719763"/>
            <a:ext cx="3157537" cy="457200"/>
            <a:chOff x="3119" y="3603"/>
            <a:chExt cx="1989" cy="288"/>
          </a:xfrm>
        </p:grpSpPr>
        <p:sp>
          <p:nvSpPr>
            <p:cNvPr id="13323" name="Rectangle 17"/>
            <p:cNvSpPr>
              <a:spLocks noChangeArrowheads="1"/>
            </p:cNvSpPr>
            <p:nvPr/>
          </p:nvSpPr>
          <p:spPr bwMode="auto">
            <a:xfrm>
              <a:off x="3119" y="3603"/>
              <a:ext cx="1989" cy="288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sz="2400">
                  <a:solidFill>
                    <a:srgbClr val="CC6600"/>
                  </a:solidFill>
                </a:rPr>
                <a:t>O</a:t>
              </a:r>
              <a:r>
                <a:rPr lang="en-US" sz="2400" baseline="-25000">
                  <a:solidFill>
                    <a:srgbClr val="CC6600"/>
                  </a:solidFill>
                </a:rPr>
                <a:t>2</a:t>
              </a:r>
              <a:r>
                <a:rPr lang="en-US" sz="2400">
                  <a:solidFill>
                    <a:srgbClr val="CC6600"/>
                  </a:solidFill>
                </a:rPr>
                <a:t>  +  4 e</a:t>
              </a:r>
              <a:r>
                <a:rPr lang="en-US" sz="2400" baseline="30000">
                  <a:solidFill>
                    <a:srgbClr val="CC6600"/>
                  </a:solidFill>
                </a:rPr>
                <a:t>–               </a:t>
              </a:r>
              <a:r>
                <a:rPr lang="en-US" sz="2400">
                  <a:solidFill>
                    <a:srgbClr val="CC6600"/>
                  </a:solidFill>
                </a:rPr>
                <a:t>2 O</a:t>
              </a:r>
              <a:r>
                <a:rPr lang="en-US" sz="2400" baseline="30000">
                  <a:solidFill>
                    <a:srgbClr val="CC6600"/>
                  </a:solidFill>
                </a:rPr>
                <a:t>2–</a:t>
              </a:r>
            </a:p>
          </p:txBody>
        </p:sp>
        <p:sp>
          <p:nvSpPr>
            <p:cNvPr id="13324" name="Line 18"/>
            <p:cNvSpPr>
              <a:spLocks noChangeShapeType="1"/>
            </p:cNvSpPr>
            <p:nvPr/>
          </p:nvSpPr>
          <p:spPr bwMode="auto">
            <a:xfrm>
              <a:off x="4153" y="3748"/>
              <a:ext cx="344" cy="0"/>
            </a:xfrm>
            <a:prstGeom prst="line">
              <a:avLst/>
            </a:prstGeom>
            <a:noFill/>
            <a:ln w="22225">
              <a:solidFill>
                <a:srgbClr val="CC6600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57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285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85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5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5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5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5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57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5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5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85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5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5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5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285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702" grpId="0"/>
      <p:bldP spid="285703" grpId="0"/>
      <p:bldP spid="285708" grpId="0"/>
      <p:bldP spid="285711" grpId="0"/>
      <p:bldP spid="2857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27"/>
          <p:cNvSpPr>
            <a:spLocks noChangeArrowheads="1"/>
          </p:cNvSpPr>
          <p:nvPr/>
        </p:nvSpPr>
        <p:spPr bwMode="auto">
          <a:xfrm>
            <a:off x="2524125" y="5304788"/>
            <a:ext cx="3746500" cy="71437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7772" name="Rectangle 28"/>
          <p:cNvSpPr>
            <a:spLocks noChangeArrowheads="1"/>
          </p:cNvSpPr>
          <p:nvPr/>
        </p:nvSpPr>
        <p:spPr bwMode="auto">
          <a:xfrm>
            <a:off x="2651125" y="1448750"/>
            <a:ext cx="5129213" cy="1135063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7771" name="Rectangle 27"/>
          <p:cNvSpPr>
            <a:spLocks noChangeArrowheads="1"/>
          </p:cNvSpPr>
          <p:nvPr/>
        </p:nvSpPr>
        <p:spPr bwMode="auto">
          <a:xfrm>
            <a:off x="981075" y="2780663"/>
            <a:ext cx="5927725" cy="1135062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7748" name="Rectangle 4"/>
          <p:cNvSpPr>
            <a:spLocks noChangeArrowheads="1"/>
          </p:cNvSpPr>
          <p:nvPr/>
        </p:nvSpPr>
        <p:spPr bwMode="auto">
          <a:xfrm>
            <a:off x="604838" y="4082413"/>
            <a:ext cx="7827962" cy="5238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1">
                <a:solidFill>
                  <a:schemeClr val="bg1"/>
                </a:solidFill>
                <a:latin typeface="Arial Narrow" pitchFamily="34" charset="0"/>
              </a:rPr>
              <a:t>The sum of the two half-rxns should be the overall rxn.</a:t>
            </a:r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300863" y="88882"/>
            <a:ext cx="8518679" cy="113877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dirty="0"/>
              <a:t>Write half-reactions for…</a:t>
            </a:r>
          </a:p>
          <a:p>
            <a:pPr algn="l"/>
            <a:endParaRPr lang="en-US" sz="1200" dirty="0"/>
          </a:p>
          <a:p>
            <a:pPr algn="l"/>
            <a:r>
              <a:rPr lang="en-US" dirty="0"/>
              <a:t>   Sn</a:t>
            </a:r>
            <a:r>
              <a:rPr lang="en-US" baseline="30000" dirty="0"/>
              <a:t>2+</a:t>
            </a:r>
            <a:r>
              <a:rPr lang="en-US" dirty="0"/>
              <a:t>(</a:t>
            </a:r>
            <a:r>
              <a:rPr lang="en-US" dirty="0" err="1"/>
              <a:t>aq</a:t>
            </a:r>
            <a:r>
              <a:rPr lang="en-US" dirty="0"/>
              <a:t>)  +  2 Fe</a:t>
            </a:r>
            <a:r>
              <a:rPr lang="en-US" baseline="30000" dirty="0"/>
              <a:t>3+</a:t>
            </a:r>
            <a:r>
              <a:rPr lang="en-US" dirty="0"/>
              <a:t>(</a:t>
            </a:r>
            <a:r>
              <a:rPr lang="en-US" dirty="0" err="1"/>
              <a:t>aq</a:t>
            </a:r>
            <a:r>
              <a:rPr lang="en-US" dirty="0"/>
              <a:t>) 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 </a:t>
            </a:r>
            <a:r>
              <a:rPr lang="en-US" dirty="0">
                <a:sym typeface="Wingdings" pitchFamily="2" charset="2"/>
              </a:rPr>
              <a:t>Sn</a:t>
            </a:r>
            <a:r>
              <a:rPr lang="en-US" baseline="30000" dirty="0">
                <a:sym typeface="Wingdings" pitchFamily="2" charset="2"/>
              </a:rPr>
              <a:t>4+</a:t>
            </a:r>
            <a:r>
              <a:rPr lang="en-US" dirty="0">
                <a:sym typeface="Wingdings" pitchFamily="2" charset="2"/>
              </a:rPr>
              <a:t>(</a:t>
            </a:r>
            <a:r>
              <a:rPr lang="en-US" dirty="0" err="1">
                <a:sym typeface="Wingdings" pitchFamily="2" charset="2"/>
              </a:rPr>
              <a:t>aq</a:t>
            </a:r>
            <a:r>
              <a:rPr lang="en-US" dirty="0">
                <a:sym typeface="Wingdings" pitchFamily="2" charset="2"/>
              </a:rPr>
              <a:t>)  +  2 Fe</a:t>
            </a:r>
            <a:r>
              <a:rPr lang="en-US" baseline="30000" dirty="0">
                <a:sym typeface="Wingdings" pitchFamily="2" charset="2"/>
              </a:rPr>
              <a:t>2+</a:t>
            </a:r>
            <a:r>
              <a:rPr lang="en-US" dirty="0">
                <a:sym typeface="Wingdings" pitchFamily="2" charset="2"/>
              </a:rPr>
              <a:t>(</a:t>
            </a:r>
            <a:r>
              <a:rPr lang="en-US" dirty="0" err="1">
                <a:sym typeface="Wingdings" pitchFamily="2" charset="2"/>
              </a:rPr>
              <a:t>aq</a:t>
            </a:r>
            <a:r>
              <a:rPr lang="en-US" dirty="0">
                <a:sym typeface="Wingdings" pitchFamily="2" charset="2"/>
              </a:rPr>
              <a:t>) 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779713" y="1559875"/>
            <a:ext cx="3762375" cy="519113"/>
            <a:chOff x="792" y="1202"/>
            <a:chExt cx="2370" cy="327"/>
          </a:xfrm>
        </p:grpSpPr>
        <p:sp>
          <p:nvSpPr>
            <p:cNvPr id="15395" name="Rectangle 7"/>
            <p:cNvSpPr>
              <a:spLocks noChangeArrowheads="1"/>
            </p:cNvSpPr>
            <p:nvPr/>
          </p:nvSpPr>
          <p:spPr bwMode="auto">
            <a:xfrm>
              <a:off x="792" y="1202"/>
              <a:ext cx="2370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Sn</a:t>
              </a:r>
              <a:r>
                <a:rPr lang="en-US" baseline="30000">
                  <a:solidFill>
                    <a:schemeClr val="tx1"/>
                  </a:solidFill>
                </a:rPr>
                <a:t>2+</a:t>
              </a:r>
              <a:r>
                <a:rPr lang="en-US">
                  <a:solidFill>
                    <a:schemeClr val="tx1"/>
                  </a:solidFill>
                </a:rPr>
                <a:t>(aq)         Sn</a:t>
              </a:r>
              <a:r>
                <a:rPr lang="en-US" baseline="30000">
                  <a:solidFill>
                    <a:schemeClr val="tx1"/>
                  </a:solidFill>
                </a:rPr>
                <a:t>4+</a:t>
              </a:r>
              <a:r>
                <a:rPr lang="en-US">
                  <a:solidFill>
                    <a:schemeClr val="tx1"/>
                  </a:solidFill>
                </a:rPr>
                <a:t>(aq)</a:t>
              </a:r>
            </a:p>
          </p:txBody>
        </p:sp>
        <p:sp>
          <p:nvSpPr>
            <p:cNvPr id="15396" name="Line 8"/>
            <p:cNvSpPr>
              <a:spLocks noChangeShapeType="1"/>
            </p:cNvSpPr>
            <p:nvPr/>
          </p:nvSpPr>
          <p:spPr bwMode="auto">
            <a:xfrm>
              <a:off x="1790" y="1374"/>
              <a:ext cx="344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87754" name="Rectangle 10"/>
          <p:cNvSpPr>
            <a:spLocks noChangeArrowheads="1"/>
          </p:cNvSpPr>
          <p:nvPr/>
        </p:nvSpPr>
        <p:spPr bwMode="auto">
          <a:xfrm>
            <a:off x="3605213" y="2017075"/>
            <a:ext cx="200501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1">
                <a:solidFill>
                  <a:schemeClr val="tx1"/>
                </a:solidFill>
              </a:rPr>
              <a:t>(oxidation)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2513013" y="2867975"/>
            <a:ext cx="4314825" cy="519113"/>
            <a:chOff x="1275" y="1715"/>
            <a:chExt cx="2718" cy="327"/>
          </a:xfrm>
        </p:grpSpPr>
        <p:sp>
          <p:nvSpPr>
            <p:cNvPr id="15393" name="Rectangle 11"/>
            <p:cNvSpPr>
              <a:spLocks noChangeArrowheads="1"/>
            </p:cNvSpPr>
            <p:nvPr/>
          </p:nvSpPr>
          <p:spPr bwMode="auto">
            <a:xfrm>
              <a:off x="1275" y="1715"/>
              <a:ext cx="2718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   Fe</a:t>
              </a:r>
              <a:r>
                <a:rPr lang="en-US" baseline="30000">
                  <a:solidFill>
                    <a:schemeClr val="tx1"/>
                  </a:solidFill>
                </a:rPr>
                <a:t>3+</a:t>
              </a:r>
              <a:r>
                <a:rPr lang="en-US">
                  <a:solidFill>
                    <a:schemeClr val="tx1"/>
                  </a:solidFill>
                </a:rPr>
                <a:t>(aq)            Fe</a:t>
              </a:r>
              <a:r>
                <a:rPr lang="en-US" baseline="30000">
                  <a:solidFill>
                    <a:schemeClr val="tx1"/>
                  </a:solidFill>
                </a:rPr>
                <a:t>2+</a:t>
              </a:r>
              <a:r>
                <a:rPr lang="en-US">
                  <a:solidFill>
                    <a:schemeClr val="tx1"/>
                  </a:solidFill>
                </a:rPr>
                <a:t>(aq)</a:t>
              </a:r>
            </a:p>
          </p:txBody>
        </p:sp>
        <p:sp>
          <p:nvSpPr>
            <p:cNvPr id="15394" name="Line 12"/>
            <p:cNvSpPr>
              <a:spLocks noChangeShapeType="1"/>
            </p:cNvSpPr>
            <p:nvPr/>
          </p:nvSpPr>
          <p:spPr bwMode="auto">
            <a:xfrm>
              <a:off x="2443" y="1887"/>
              <a:ext cx="344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87757" name="Rectangle 13"/>
          <p:cNvSpPr>
            <a:spLocks noChangeArrowheads="1"/>
          </p:cNvSpPr>
          <p:nvPr/>
        </p:nvSpPr>
        <p:spPr bwMode="auto">
          <a:xfrm>
            <a:off x="3608388" y="3347400"/>
            <a:ext cx="20447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b="1">
                <a:solidFill>
                  <a:schemeClr val="tx1"/>
                </a:solidFill>
              </a:rPr>
              <a:t>(reduction)</a:t>
            </a:r>
          </a:p>
        </p:txBody>
      </p:sp>
      <p:sp>
        <p:nvSpPr>
          <p:cNvPr id="287758" name="Rectangle 14"/>
          <p:cNvSpPr>
            <a:spLocks noChangeArrowheads="1"/>
          </p:cNvSpPr>
          <p:nvPr/>
        </p:nvSpPr>
        <p:spPr bwMode="auto">
          <a:xfrm>
            <a:off x="6515100" y="1570988"/>
            <a:ext cx="12192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+  2 e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87759" name="Rectangle 15"/>
          <p:cNvSpPr>
            <a:spLocks noChangeArrowheads="1"/>
          </p:cNvSpPr>
          <p:nvPr/>
        </p:nvSpPr>
        <p:spPr bwMode="auto">
          <a:xfrm>
            <a:off x="1412875" y="2867975"/>
            <a:ext cx="922338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e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 +</a:t>
            </a:r>
          </a:p>
        </p:txBody>
      </p:sp>
      <p:sp>
        <p:nvSpPr>
          <p:cNvPr id="287760" name="Rectangle 16"/>
          <p:cNvSpPr>
            <a:spLocks noChangeArrowheads="1"/>
          </p:cNvSpPr>
          <p:nvPr/>
        </p:nvSpPr>
        <p:spPr bwMode="auto">
          <a:xfrm>
            <a:off x="4999038" y="2867975"/>
            <a:ext cx="382587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87761" name="Rectangle 17"/>
          <p:cNvSpPr>
            <a:spLocks noChangeArrowheads="1"/>
          </p:cNvSpPr>
          <p:nvPr/>
        </p:nvSpPr>
        <p:spPr bwMode="auto">
          <a:xfrm>
            <a:off x="2522538" y="2867975"/>
            <a:ext cx="382587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87762" name="Rectangle 18"/>
          <p:cNvSpPr>
            <a:spLocks noChangeArrowheads="1"/>
          </p:cNvSpPr>
          <p:nvPr/>
        </p:nvSpPr>
        <p:spPr bwMode="auto">
          <a:xfrm>
            <a:off x="1106488" y="2867975"/>
            <a:ext cx="382587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87769" name="Line 25"/>
          <p:cNvSpPr>
            <a:spLocks noChangeShapeType="1"/>
          </p:cNvSpPr>
          <p:nvPr/>
        </p:nvSpPr>
        <p:spPr bwMode="auto">
          <a:xfrm>
            <a:off x="1103313" y="3012438"/>
            <a:ext cx="858837" cy="27940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7770" name="Line 26"/>
          <p:cNvSpPr>
            <a:spLocks noChangeShapeType="1"/>
          </p:cNvSpPr>
          <p:nvPr/>
        </p:nvSpPr>
        <p:spPr bwMode="auto">
          <a:xfrm>
            <a:off x="6869113" y="1702750"/>
            <a:ext cx="858837" cy="27940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668338" y="4707888"/>
            <a:ext cx="7662862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In line notation, this reaction would be written: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2557463" y="5403213"/>
            <a:ext cx="3787775" cy="534987"/>
            <a:chOff x="2450297" y="5545777"/>
            <a:chExt cx="3788217" cy="534389"/>
          </a:xfrm>
        </p:grpSpPr>
        <p:sp>
          <p:nvSpPr>
            <p:cNvPr id="15388" name="Rectangle 5"/>
            <p:cNvSpPr>
              <a:spLocks noChangeArrowheads="1"/>
            </p:cNvSpPr>
            <p:nvPr/>
          </p:nvSpPr>
          <p:spPr bwMode="auto">
            <a:xfrm>
              <a:off x="2450297" y="5550472"/>
              <a:ext cx="3788217" cy="523220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>
                  <a:solidFill>
                    <a:schemeClr val="tx1"/>
                  </a:solidFill>
                </a:rPr>
                <a:t>Sn</a:t>
              </a:r>
              <a:r>
                <a:rPr lang="en-US" baseline="30000">
                  <a:solidFill>
                    <a:schemeClr val="tx1"/>
                  </a:solidFill>
                </a:rPr>
                <a:t>2+</a:t>
              </a:r>
              <a:r>
                <a:rPr lang="en-US">
                  <a:solidFill>
                    <a:schemeClr val="tx1"/>
                  </a:solidFill>
                </a:rPr>
                <a:t>  Sn</a:t>
              </a:r>
              <a:r>
                <a:rPr lang="en-US" baseline="30000">
                  <a:solidFill>
                    <a:schemeClr val="tx1"/>
                  </a:solidFill>
                </a:rPr>
                <a:t>4+</a:t>
              </a:r>
              <a:r>
                <a:rPr lang="en-US">
                  <a:solidFill>
                    <a:schemeClr val="tx1"/>
                  </a:solidFill>
                </a:rPr>
                <a:t>    Fe</a:t>
              </a:r>
              <a:r>
                <a:rPr lang="en-US" baseline="30000">
                  <a:solidFill>
                    <a:schemeClr val="tx1"/>
                  </a:solidFill>
                </a:rPr>
                <a:t>3+</a:t>
              </a:r>
              <a:r>
                <a:rPr lang="en-US">
                  <a:solidFill>
                    <a:schemeClr val="tx1"/>
                  </a:solidFill>
                </a:rPr>
                <a:t>  Fe</a:t>
              </a:r>
              <a:r>
                <a:rPr lang="en-US" baseline="30000">
                  <a:solidFill>
                    <a:schemeClr val="tx1"/>
                  </a:solidFill>
                </a:rPr>
                <a:t>2+</a:t>
              </a:r>
            </a:p>
          </p:txBody>
        </p:sp>
        <p:cxnSp>
          <p:nvCxnSpPr>
            <p:cNvPr id="15389" name="Straight Connector 24"/>
            <p:cNvCxnSpPr>
              <a:cxnSpLocks noChangeShapeType="1"/>
            </p:cNvCxnSpPr>
            <p:nvPr/>
          </p:nvCxnSpPr>
          <p:spPr bwMode="auto">
            <a:xfrm rot="5400000" flipH="1" flipV="1">
              <a:off x="3069774" y="5812972"/>
              <a:ext cx="534389" cy="0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390" name="Straight Connector 25"/>
            <p:cNvCxnSpPr>
              <a:cxnSpLocks noChangeShapeType="1"/>
            </p:cNvCxnSpPr>
            <p:nvPr/>
          </p:nvCxnSpPr>
          <p:spPr bwMode="auto">
            <a:xfrm rot="5400000" flipH="1" flipV="1">
              <a:off x="5029203" y="5812972"/>
              <a:ext cx="534389" cy="0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391" name="Straight Connector 26"/>
            <p:cNvCxnSpPr>
              <a:cxnSpLocks noChangeShapeType="1"/>
            </p:cNvCxnSpPr>
            <p:nvPr/>
          </p:nvCxnSpPr>
          <p:spPr bwMode="auto">
            <a:xfrm rot="5400000" flipH="1" flipV="1">
              <a:off x="3972301" y="5812972"/>
              <a:ext cx="534389" cy="0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392" name="Straight Connector 27"/>
            <p:cNvCxnSpPr>
              <a:cxnSpLocks noChangeShapeType="1"/>
            </p:cNvCxnSpPr>
            <p:nvPr/>
          </p:nvCxnSpPr>
          <p:spPr bwMode="auto">
            <a:xfrm rot="5400000" flipH="1" flipV="1">
              <a:off x="4102930" y="5812972"/>
              <a:ext cx="534389" cy="0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312284" y="6139245"/>
            <a:ext cx="8609536" cy="534987"/>
            <a:chOff x="443385" y="6139543"/>
            <a:chExt cx="8606736" cy="534389"/>
          </a:xfrm>
        </p:grpSpPr>
        <p:sp>
          <p:nvSpPr>
            <p:cNvPr id="15385" name="Rectangle 5"/>
            <p:cNvSpPr>
              <a:spLocks noChangeArrowheads="1"/>
            </p:cNvSpPr>
            <p:nvPr/>
          </p:nvSpPr>
          <p:spPr bwMode="auto">
            <a:xfrm>
              <a:off x="443385" y="6144531"/>
              <a:ext cx="8606736" cy="522635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dirty="0" smtClean="0">
                  <a:solidFill>
                    <a:schemeClr val="tx1"/>
                  </a:solidFill>
                </a:rPr>
                <a:t>anode (oxidation) to L of    , cathode (reduction) on R</a:t>
              </a:r>
              <a:endParaRPr lang="en-US" baseline="30000" dirty="0">
                <a:solidFill>
                  <a:schemeClr val="tx1"/>
                </a:solidFill>
              </a:endParaRPr>
            </a:p>
          </p:txBody>
        </p:sp>
        <p:cxnSp>
          <p:nvCxnSpPr>
            <p:cNvPr id="15386" name="Straight Connector 30"/>
            <p:cNvCxnSpPr>
              <a:cxnSpLocks noChangeShapeType="1"/>
            </p:cNvCxnSpPr>
            <p:nvPr/>
          </p:nvCxnSpPr>
          <p:spPr bwMode="auto">
            <a:xfrm rot="5400000" flipH="1" flipV="1">
              <a:off x="4209381" y="6406738"/>
              <a:ext cx="534389" cy="0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387" name="Straight Connector 31"/>
            <p:cNvCxnSpPr>
              <a:cxnSpLocks noChangeShapeType="1"/>
            </p:cNvCxnSpPr>
            <p:nvPr/>
          </p:nvCxnSpPr>
          <p:spPr bwMode="auto">
            <a:xfrm rot="5400000" flipH="1" flipV="1">
              <a:off x="4340011" y="6406738"/>
              <a:ext cx="534389" cy="0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</p:spPr>
        </p:cxnSp>
      </p:grpSp>
      <p:cxnSp>
        <p:nvCxnSpPr>
          <p:cNvPr id="38" name="Straight Connector 37"/>
          <p:cNvCxnSpPr/>
          <p:nvPr/>
        </p:nvCxnSpPr>
        <p:spPr bwMode="auto">
          <a:xfrm>
            <a:off x="1140032" y="5201394"/>
            <a:ext cx="1920240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391887" y="6638308"/>
            <a:ext cx="1005840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4821383" y="6638308"/>
            <a:ext cx="1188720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877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7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7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7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7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7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7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7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87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2877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2877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7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287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287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2877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2877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7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287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287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2877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2877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7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287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287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770" decel="100000"/>
                                        <p:tgtEl>
                                          <p:spTgt spid="2877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770" decel="100000"/>
                                        <p:tgtEl>
                                          <p:spTgt spid="2877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7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287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287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2877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2877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2877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287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2877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287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87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877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877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87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287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287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2000"/>
                                        <p:tgtEl>
                                          <p:spTgt spid="2877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/>
                                        <p:tgtEl>
                                          <p:spTgt spid="287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/>
                                        <p:tgtEl>
                                          <p:spTgt spid="287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2877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2000"/>
                                        <p:tgtEl>
                                          <p:spTgt spid="2877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/>
                                        <p:tgtEl>
                                          <p:spTgt spid="287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/>
                                        <p:tgtEl>
                                          <p:spTgt spid="287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287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287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287772" grpId="0" animBg="1"/>
      <p:bldP spid="287771" grpId="0" animBg="1"/>
      <p:bldP spid="287748" grpId="0" animBg="1"/>
      <p:bldP spid="287754" grpId="0"/>
      <p:bldP spid="287757" grpId="0"/>
      <p:bldP spid="287758" grpId="0"/>
      <p:bldP spid="287759" grpId="0"/>
      <p:bldP spid="287760" grpId="0"/>
      <p:bldP spid="287761" grpId="0"/>
      <p:bldP spid="287762" grpId="0"/>
      <p:bldP spid="287769" grpId="0" animBg="1"/>
      <p:bldP spid="287769" grpId="1" animBg="1"/>
      <p:bldP spid="287770" grpId="0" animBg="1"/>
      <p:bldP spid="287770" grpId="1" animBg="1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152400" y="180975"/>
            <a:ext cx="8810625" cy="519113"/>
          </a:xfrm>
          <a:prstGeom prst="rect">
            <a:avLst/>
          </a:prstGeom>
          <a:solidFill>
            <a:schemeClr val="tx2"/>
          </a:solidFill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 i="1">
                <a:latin typeface="Arial Narrow" pitchFamily="34" charset="0"/>
              </a:rPr>
              <a:t>Steps in Balancing Equations by the Method of Half-Reactions</a:t>
            </a:r>
          </a:p>
        </p:txBody>
      </p:sp>
      <p:sp>
        <p:nvSpPr>
          <p:cNvPr id="286726" name="Rectangle 6"/>
          <p:cNvSpPr>
            <a:spLocks noChangeArrowheads="1"/>
          </p:cNvSpPr>
          <p:nvPr/>
        </p:nvSpPr>
        <p:spPr bwMode="auto">
          <a:xfrm>
            <a:off x="604838" y="989013"/>
            <a:ext cx="77882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1. Break overall equation into </a:t>
            </a:r>
            <a:r>
              <a:rPr lang="en-US" u="sng"/>
              <a:t>two</a:t>
            </a:r>
            <a:r>
              <a:rPr lang="en-US"/>
              <a:t> half-reactions.</a:t>
            </a:r>
          </a:p>
        </p:txBody>
      </p:sp>
      <p:sp>
        <p:nvSpPr>
          <p:cNvPr id="286728" name="Rectangle 8"/>
          <p:cNvSpPr>
            <a:spLocks noChangeArrowheads="1"/>
          </p:cNvSpPr>
          <p:nvPr/>
        </p:nvSpPr>
        <p:spPr bwMode="auto">
          <a:xfrm>
            <a:off x="641350" y="1536700"/>
            <a:ext cx="6278563" cy="5222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2. a. Balance everything but H and O. </a:t>
            </a:r>
          </a:p>
        </p:txBody>
      </p:sp>
      <p:sp>
        <p:nvSpPr>
          <p:cNvPr id="286729" name="Rectangle 9"/>
          <p:cNvSpPr>
            <a:spLocks noChangeArrowheads="1"/>
          </p:cNvSpPr>
          <p:nvPr/>
        </p:nvSpPr>
        <p:spPr bwMode="auto">
          <a:xfrm>
            <a:off x="1011238" y="2117725"/>
            <a:ext cx="6673850" cy="5222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b. Balance O by adding H</a:t>
            </a:r>
            <a:r>
              <a:rPr lang="en-US" baseline="-25000"/>
              <a:t>2</a:t>
            </a:r>
            <a:r>
              <a:rPr lang="en-US"/>
              <a:t>O as needed. </a:t>
            </a:r>
          </a:p>
        </p:txBody>
      </p:sp>
      <p:sp>
        <p:nvSpPr>
          <p:cNvPr id="286730" name="Rectangle 10"/>
          <p:cNvSpPr>
            <a:spLocks noChangeArrowheads="1"/>
          </p:cNvSpPr>
          <p:nvPr/>
        </p:nvSpPr>
        <p:spPr bwMode="auto">
          <a:xfrm>
            <a:off x="1006475" y="2700338"/>
            <a:ext cx="6183313" cy="9556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c. Balance H by adding H</a:t>
            </a:r>
            <a:r>
              <a:rPr lang="en-US" baseline="30000"/>
              <a:t>+</a:t>
            </a:r>
            <a:r>
              <a:rPr lang="en-US"/>
              <a:t> as needed</a:t>
            </a:r>
          </a:p>
          <a:p>
            <a:pPr algn="l"/>
            <a:r>
              <a:rPr lang="en-US"/>
              <a:t>    (assuming acidic solution). </a:t>
            </a:r>
          </a:p>
        </p:txBody>
      </p:sp>
      <p:sp>
        <p:nvSpPr>
          <p:cNvPr id="286731" name="Rectangle 11"/>
          <p:cNvSpPr>
            <a:spLocks noChangeArrowheads="1"/>
          </p:cNvSpPr>
          <p:nvPr/>
        </p:nvSpPr>
        <p:spPr bwMode="auto">
          <a:xfrm>
            <a:off x="990600" y="3643313"/>
            <a:ext cx="3616325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d. Add e</a:t>
            </a:r>
            <a:r>
              <a:rPr lang="en-US" baseline="30000"/>
              <a:t>–</a:t>
            </a:r>
            <a:r>
              <a:rPr lang="en-US"/>
              <a:t> as needed. </a:t>
            </a:r>
          </a:p>
        </p:txBody>
      </p:sp>
      <p:sp>
        <p:nvSpPr>
          <p:cNvPr id="286732" name="Rectangle 12"/>
          <p:cNvSpPr>
            <a:spLocks noChangeArrowheads="1"/>
          </p:cNvSpPr>
          <p:nvPr/>
        </p:nvSpPr>
        <p:spPr bwMode="auto">
          <a:xfrm>
            <a:off x="474663" y="5735638"/>
            <a:ext cx="8337550" cy="9556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*4. BASIC SOLN ONLY: Add enough OH</a:t>
            </a:r>
            <a:r>
              <a:rPr lang="en-US" baseline="30000"/>
              <a:t>–</a:t>
            </a:r>
            <a:r>
              <a:rPr lang="en-US"/>
              <a:t> to cancel</a:t>
            </a:r>
            <a:endParaRPr lang="en-US" baseline="30000"/>
          </a:p>
          <a:p>
            <a:pPr algn="l"/>
            <a:r>
              <a:rPr lang="en-US"/>
              <a:t>				  any H</a:t>
            </a:r>
            <a:r>
              <a:rPr lang="en-US" baseline="30000"/>
              <a:t>+</a:t>
            </a:r>
            <a:r>
              <a:rPr lang="en-US"/>
              <a:t>. Simplify again.</a:t>
            </a:r>
          </a:p>
        </p:txBody>
      </p:sp>
      <p:sp>
        <p:nvSpPr>
          <p:cNvPr id="286733" name="Rectangle 13"/>
          <p:cNvSpPr>
            <a:spLocks noChangeArrowheads="1"/>
          </p:cNvSpPr>
          <p:nvPr/>
        </p:nvSpPr>
        <p:spPr bwMode="auto">
          <a:xfrm>
            <a:off x="1003300" y="4171950"/>
            <a:ext cx="7023100" cy="9556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e. Multiply each half-reaction by integers to</a:t>
            </a:r>
          </a:p>
          <a:p>
            <a:pPr algn="l"/>
            <a:r>
              <a:rPr lang="en-US"/>
              <a:t>    cancel e</a:t>
            </a:r>
            <a:r>
              <a:rPr lang="en-US" baseline="30000"/>
              <a:t>–</a:t>
            </a:r>
            <a:r>
              <a:rPr lang="en-US"/>
              <a:t>. 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09600" y="5110163"/>
            <a:ext cx="6794500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3. Add the two half-reactions and simplify.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3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3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3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6" grpId="0"/>
      <p:bldP spid="286728" grpId="0"/>
      <p:bldP spid="286729" grpId="0"/>
      <p:bldP spid="286730" grpId="0"/>
      <p:bldP spid="286731" grpId="0"/>
      <p:bldP spid="286732" grpId="0"/>
      <p:bldP spid="286733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804" name="Rectangle 36"/>
          <p:cNvSpPr>
            <a:spLocks noChangeArrowheads="1"/>
          </p:cNvSpPr>
          <p:nvPr/>
        </p:nvSpPr>
        <p:spPr bwMode="auto">
          <a:xfrm>
            <a:off x="558800" y="4820025"/>
            <a:ext cx="8118475" cy="646113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261938" y="182563"/>
            <a:ext cx="3589337" cy="13731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Balance this reaction,</a:t>
            </a:r>
          </a:p>
          <a:p>
            <a:pPr algn="l"/>
            <a:r>
              <a:rPr lang="en-US"/>
              <a:t>which takes place in</a:t>
            </a:r>
          </a:p>
          <a:p>
            <a:pPr algn="l"/>
            <a:r>
              <a:rPr lang="en-US"/>
              <a:t>acidic solution.</a:t>
            </a:r>
            <a:endParaRPr lang="en-US">
              <a:sym typeface="Wingdings" pitchFamily="2" charset="2"/>
            </a:endParaRPr>
          </a:p>
        </p:txBody>
      </p:sp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2054225" y="1741488"/>
            <a:ext cx="4938713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Cr</a:t>
            </a:r>
            <a:r>
              <a:rPr lang="en-US" baseline="-25000"/>
              <a:t>2</a:t>
            </a:r>
            <a:r>
              <a:rPr lang="en-US"/>
              <a:t>O</a:t>
            </a:r>
            <a:r>
              <a:rPr lang="en-US" baseline="-25000"/>
              <a:t>7</a:t>
            </a:r>
            <a:r>
              <a:rPr lang="en-US" baseline="30000"/>
              <a:t>2–</a:t>
            </a:r>
            <a:r>
              <a:rPr lang="en-US"/>
              <a:t>  +  Cl</a:t>
            </a:r>
            <a:r>
              <a:rPr lang="en-US" baseline="30000"/>
              <a:t>–</a:t>
            </a:r>
            <a:r>
              <a:rPr lang="en-US"/>
              <a:t> 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 </a:t>
            </a:r>
            <a:r>
              <a:rPr lang="en-US">
                <a:sym typeface="Wingdings" pitchFamily="2" charset="2"/>
              </a:rPr>
              <a:t>Cr</a:t>
            </a:r>
            <a:r>
              <a:rPr lang="en-US" baseline="30000">
                <a:sym typeface="Wingdings" pitchFamily="2" charset="2"/>
              </a:rPr>
              <a:t>3+</a:t>
            </a:r>
            <a:r>
              <a:rPr lang="en-US">
                <a:sym typeface="Wingdings" pitchFamily="2" charset="2"/>
              </a:rPr>
              <a:t>  +  Cl</a:t>
            </a:r>
            <a:r>
              <a:rPr lang="en-US" baseline="-25000">
                <a:sym typeface="Wingdings" pitchFamily="2" charset="2"/>
              </a:rPr>
              <a:t>2</a:t>
            </a:r>
            <a:endParaRPr lang="en-US">
              <a:sym typeface="Wingdings" pitchFamily="2" charset="2"/>
            </a:endParaRPr>
          </a:p>
        </p:txBody>
      </p:sp>
      <p:sp>
        <p:nvSpPr>
          <p:cNvPr id="288775" name="Rectangle 7"/>
          <p:cNvSpPr>
            <a:spLocks noChangeArrowheads="1"/>
          </p:cNvSpPr>
          <p:nvPr/>
        </p:nvSpPr>
        <p:spPr bwMode="auto">
          <a:xfrm>
            <a:off x="3162300" y="2683013"/>
            <a:ext cx="316388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Cr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7</a:t>
            </a:r>
            <a:r>
              <a:rPr lang="en-US" baseline="30000">
                <a:solidFill>
                  <a:schemeClr val="tx1"/>
                </a:solidFill>
              </a:rPr>
              <a:t>2–</a:t>
            </a:r>
            <a:r>
              <a:rPr lang="en-US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>
                <a:solidFill>
                  <a:schemeClr val="tx1"/>
                </a:solidFill>
              </a:rPr>
              <a:t>     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Cr</a:t>
            </a:r>
            <a:r>
              <a:rPr lang="en-US" baseline="30000">
                <a:solidFill>
                  <a:schemeClr val="tx1"/>
                </a:solidFill>
                <a:sym typeface="Wingdings" pitchFamily="2" charset="2"/>
              </a:rPr>
              <a:t>3+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8776" name="Rectangle 8"/>
          <p:cNvSpPr>
            <a:spLocks noChangeArrowheads="1"/>
          </p:cNvSpPr>
          <p:nvPr/>
        </p:nvSpPr>
        <p:spPr bwMode="auto">
          <a:xfrm>
            <a:off x="3895725" y="3795650"/>
            <a:ext cx="2163763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Cl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>
                <a:solidFill>
                  <a:schemeClr val="tx1"/>
                </a:solidFill>
              </a:rPr>
              <a:t>    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Cl</a:t>
            </a:r>
            <a:r>
              <a:rPr lang="en-US" baseline="-25000">
                <a:solidFill>
                  <a:schemeClr val="tx1"/>
                </a:solidFill>
                <a:sym typeface="Wingdings" pitchFamily="2" charset="2"/>
              </a:rPr>
              <a:t>2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8777" name="Rectangle 9"/>
          <p:cNvSpPr>
            <a:spLocks noChangeArrowheads="1"/>
          </p:cNvSpPr>
          <p:nvPr/>
        </p:nvSpPr>
        <p:spPr bwMode="auto">
          <a:xfrm>
            <a:off x="3573463" y="3795650"/>
            <a:ext cx="382587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8778" name="Rectangle 10"/>
          <p:cNvSpPr>
            <a:spLocks noChangeArrowheads="1"/>
          </p:cNvSpPr>
          <p:nvPr/>
        </p:nvSpPr>
        <p:spPr bwMode="auto">
          <a:xfrm>
            <a:off x="5203825" y="2683013"/>
            <a:ext cx="38258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8779" name="Rectangle 11"/>
          <p:cNvSpPr>
            <a:spLocks noChangeArrowheads="1"/>
          </p:cNvSpPr>
          <p:nvPr/>
        </p:nvSpPr>
        <p:spPr bwMode="auto">
          <a:xfrm>
            <a:off x="6313488" y="2683013"/>
            <a:ext cx="155416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+  7 H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O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8780" name="Rectangle 12"/>
          <p:cNvSpPr>
            <a:spLocks noChangeArrowheads="1"/>
          </p:cNvSpPr>
          <p:nvPr/>
        </p:nvSpPr>
        <p:spPr bwMode="auto">
          <a:xfrm>
            <a:off x="1608138" y="2683013"/>
            <a:ext cx="148272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14 H</a:t>
            </a:r>
            <a:r>
              <a:rPr lang="en-US" baseline="30000">
                <a:solidFill>
                  <a:schemeClr val="tx1"/>
                </a:solidFill>
              </a:rPr>
              <a:t>+</a:t>
            </a:r>
            <a:r>
              <a:rPr lang="en-US">
                <a:solidFill>
                  <a:schemeClr val="tx1"/>
                </a:solidFill>
              </a:rPr>
              <a:t>  +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8781" name="Rectangle 13"/>
          <p:cNvSpPr>
            <a:spLocks noChangeArrowheads="1"/>
          </p:cNvSpPr>
          <p:nvPr/>
        </p:nvSpPr>
        <p:spPr bwMode="auto">
          <a:xfrm>
            <a:off x="6035675" y="3795650"/>
            <a:ext cx="121920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+  2 e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endParaRPr lang="en-US" baseline="3000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8782" name="Rectangle 14"/>
          <p:cNvSpPr>
            <a:spLocks noChangeArrowheads="1"/>
          </p:cNvSpPr>
          <p:nvPr/>
        </p:nvSpPr>
        <p:spPr bwMode="auto">
          <a:xfrm>
            <a:off x="354013" y="2683013"/>
            <a:ext cx="121920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6 e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 +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3362325" y="3382900"/>
            <a:ext cx="560388" cy="925513"/>
            <a:chOff x="1663" y="2304"/>
            <a:chExt cx="353" cy="583"/>
          </a:xfrm>
        </p:grpSpPr>
        <p:sp>
          <p:nvSpPr>
            <p:cNvPr id="16418" name="Line 17"/>
            <p:cNvSpPr>
              <a:spLocks noChangeShapeType="1"/>
            </p:cNvSpPr>
            <p:nvPr/>
          </p:nvSpPr>
          <p:spPr bwMode="auto">
            <a:xfrm flipH="1" flipV="1">
              <a:off x="1834" y="2578"/>
              <a:ext cx="182" cy="309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419" name="Rectangle 19"/>
            <p:cNvSpPr>
              <a:spLocks noChangeArrowheads="1"/>
            </p:cNvSpPr>
            <p:nvPr/>
          </p:nvSpPr>
          <p:spPr bwMode="auto">
            <a:xfrm>
              <a:off x="1663" y="2304"/>
              <a:ext cx="241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  <a:sym typeface="Wingdings" pitchFamily="2" charset="2"/>
                </a:rPr>
                <a:t>6</a:t>
              </a: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6253163" y="3382900"/>
            <a:ext cx="538162" cy="925513"/>
            <a:chOff x="4121" y="2304"/>
            <a:chExt cx="339" cy="583"/>
          </a:xfrm>
        </p:grpSpPr>
        <p:sp>
          <p:nvSpPr>
            <p:cNvPr id="16416" name="Line 18"/>
            <p:cNvSpPr>
              <a:spLocks noChangeShapeType="1"/>
            </p:cNvSpPr>
            <p:nvPr/>
          </p:nvSpPr>
          <p:spPr bwMode="auto">
            <a:xfrm flipH="1" flipV="1">
              <a:off x="4278" y="2578"/>
              <a:ext cx="182" cy="309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417" name="Rectangle 20"/>
            <p:cNvSpPr>
              <a:spLocks noChangeArrowheads="1"/>
            </p:cNvSpPr>
            <p:nvPr/>
          </p:nvSpPr>
          <p:spPr bwMode="auto">
            <a:xfrm>
              <a:off x="4121" y="2304"/>
              <a:ext cx="241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  <a:sym typeface="Wingdings" pitchFamily="2" charset="2"/>
                </a:rPr>
                <a:t>6</a:t>
              </a:r>
            </a:p>
          </p:txBody>
        </p:sp>
      </p:grpSp>
      <p:sp>
        <p:nvSpPr>
          <p:cNvPr id="288789" name="Rectangle 21"/>
          <p:cNvSpPr>
            <a:spLocks noChangeArrowheads="1"/>
          </p:cNvSpPr>
          <p:nvPr/>
        </p:nvSpPr>
        <p:spPr bwMode="auto">
          <a:xfrm>
            <a:off x="5113338" y="3794063"/>
            <a:ext cx="38258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sym typeface="Wingdings" pitchFamily="2" charset="2"/>
              </a:rPr>
              <a:t>3</a:t>
            </a:r>
          </a:p>
        </p:txBody>
      </p:sp>
      <p:sp>
        <p:nvSpPr>
          <p:cNvPr id="288790" name="Line 22"/>
          <p:cNvSpPr>
            <a:spLocks noChangeShapeType="1"/>
          </p:cNvSpPr>
          <p:nvPr/>
        </p:nvSpPr>
        <p:spPr bwMode="auto">
          <a:xfrm>
            <a:off x="368300" y="4666038"/>
            <a:ext cx="84296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8791" name="Rectangle 23"/>
          <p:cNvSpPr>
            <a:spLocks noChangeArrowheads="1"/>
          </p:cNvSpPr>
          <p:nvPr/>
        </p:nvSpPr>
        <p:spPr bwMode="auto">
          <a:xfrm>
            <a:off x="550863" y="4910513"/>
            <a:ext cx="1392237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14 H</a:t>
            </a:r>
            <a:r>
              <a:rPr lang="en-US" baseline="30000">
                <a:solidFill>
                  <a:schemeClr val="tx1"/>
                </a:solidFill>
              </a:rPr>
              <a:t>+</a:t>
            </a:r>
            <a:r>
              <a:rPr lang="en-US">
                <a:solidFill>
                  <a:schemeClr val="tx1"/>
                </a:solidFill>
              </a:rPr>
              <a:t> +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23863" y="2714763"/>
            <a:ext cx="525462" cy="446087"/>
            <a:chOff x="1629" y="3561"/>
            <a:chExt cx="331" cy="281"/>
          </a:xfrm>
        </p:grpSpPr>
        <p:sp>
          <p:nvSpPr>
            <p:cNvPr id="16414" name="Line 24"/>
            <p:cNvSpPr>
              <a:spLocks noChangeShapeType="1"/>
            </p:cNvSpPr>
            <p:nvPr/>
          </p:nvSpPr>
          <p:spPr bwMode="auto">
            <a:xfrm>
              <a:off x="1630" y="3561"/>
              <a:ext cx="330" cy="281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415" name="Line 25"/>
            <p:cNvSpPr>
              <a:spLocks noChangeShapeType="1"/>
            </p:cNvSpPr>
            <p:nvPr/>
          </p:nvSpPr>
          <p:spPr bwMode="auto">
            <a:xfrm flipH="1">
              <a:off x="1629" y="3561"/>
              <a:ext cx="330" cy="281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6445250" y="3716275"/>
            <a:ext cx="525463" cy="446088"/>
            <a:chOff x="1629" y="3561"/>
            <a:chExt cx="331" cy="281"/>
          </a:xfrm>
        </p:grpSpPr>
        <p:sp>
          <p:nvSpPr>
            <p:cNvPr id="16412" name="Line 28"/>
            <p:cNvSpPr>
              <a:spLocks noChangeShapeType="1"/>
            </p:cNvSpPr>
            <p:nvPr/>
          </p:nvSpPr>
          <p:spPr bwMode="auto">
            <a:xfrm>
              <a:off x="1630" y="3561"/>
              <a:ext cx="330" cy="281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413" name="Line 29"/>
            <p:cNvSpPr>
              <a:spLocks noChangeShapeType="1"/>
            </p:cNvSpPr>
            <p:nvPr/>
          </p:nvSpPr>
          <p:spPr bwMode="auto">
            <a:xfrm flipH="1">
              <a:off x="1629" y="3561"/>
              <a:ext cx="330" cy="281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88798" name="Rectangle 30"/>
          <p:cNvSpPr>
            <a:spLocks noChangeArrowheads="1"/>
          </p:cNvSpPr>
          <p:nvPr/>
        </p:nvSpPr>
        <p:spPr bwMode="auto">
          <a:xfrm>
            <a:off x="1849438" y="4910513"/>
            <a:ext cx="1684337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Cr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O</a:t>
            </a:r>
            <a:r>
              <a:rPr lang="en-US" baseline="-25000">
                <a:solidFill>
                  <a:schemeClr val="tx1"/>
                </a:solidFill>
              </a:rPr>
              <a:t>7</a:t>
            </a:r>
            <a:r>
              <a:rPr lang="en-US" baseline="30000">
                <a:solidFill>
                  <a:schemeClr val="tx1"/>
                </a:solidFill>
              </a:rPr>
              <a:t>2–</a:t>
            </a:r>
            <a:r>
              <a:rPr lang="en-US">
                <a:solidFill>
                  <a:schemeClr val="tx1"/>
                </a:solidFill>
              </a:rPr>
              <a:t> +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8799" name="Rectangle 31"/>
          <p:cNvSpPr>
            <a:spLocks noChangeArrowheads="1"/>
          </p:cNvSpPr>
          <p:nvPr/>
        </p:nvSpPr>
        <p:spPr bwMode="auto">
          <a:xfrm>
            <a:off x="3468688" y="4910513"/>
            <a:ext cx="1155700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6 Cl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 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8800" name="Line 32"/>
          <p:cNvSpPr>
            <a:spLocks noChangeShapeType="1"/>
          </p:cNvSpPr>
          <p:nvPr/>
        </p:nvSpPr>
        <p:spPr bwMode="auto">
          <a:xfrm flipV="1">
            <a:off x="4505325" y="5181975"/>
            <a:ext cx="366713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8801" name="Rectangle 33"/>
          <p:cNvSpPr>
            <a:spLocks noChangeArrowheads="1"/>
          </p:cNvSpPr>
          <p:nvPr/>
        </p:nvSpPr>
        <p:spPr bwMode="auto">
          <a:xfrm>
            <a:off x="4927600" y="4916863"/>
            <a:ext cx="1446213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2 Cr</a:t>
            </a:r>
            <a:r>
              <a:rPr lang="en-US" baseline="30000">
                <a:solidFill>
                  <a:schemeClr val="tx1"/>
                </a:solidFill>
              </a:rPr>
              <a:t>3+</a:t>
            </a:r>
            <a:r>
              <a:rPr lang="en-US">
                <a:solidFill>
                  <a:schemeClr val="tx1"/>
                </a:solidFill>
              </a:rPr>
              <a:t> +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8802" name="Rectangle 34"/>
          <p:cNvSpPr>
            <a:spLocks noChangeArrowheads="1"/>
          </p:cNvSpPr>
          <p:nvPr/>
        </p:nvSpPr>
        <p:spPr bwMode="auto">
          <a:xfrm>
            <a:off x="6307138" y="4916863"/>
            <a:ext cx="1466850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7 H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O +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8803" name="Rectangle 35"/>
          <p:cNvSpPr>
            <a:spLocks noChangeArrowheads="1"/>
          </p:cNvSpPr>
          <p:nvPr/>
        </p:nvSpPr>
        <p:spPr bwMode="auto">
          <a:xfrm>
            <a:off x="7702550" y="4916863"/>
            <a:ext cx="957263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3 Cl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87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8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8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87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8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8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87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8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8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87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8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8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8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8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28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87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8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8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87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8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8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88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8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8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87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8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8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000"/>
                                        <p:tgtEl>
                                          <p:spTgt spid="28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887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88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88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887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88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88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887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88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88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2" dur="1000"/>
                                        <p:tgtEl>
                                          <p:spTgt spid="28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88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88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7" dur="1000"/>
                                        <p:tgtEl>
                                          <p:spTgt spid="288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88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88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4" dur="1000"/>
                                        <p:tgtEl>
                                          <p:spTgt spid="288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88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88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1" dur="1000"/>
                                        <p:tgtEl>
                                          <p:spTgt spid="28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288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804" grpId="0" animBg="1"/>
      <p:bldP spid="288775" grpId="0"/>
      <p:bldP spid="288776" grpId="0"/>
      <p:bldP spid="288777" grpId="0"/>
      <p:bldP spid="288778" grpId="0"/>
      <p:bldP spid="288779" grpId="0"/>
      <p:bldP spid="288780" grpId="0"/>
      <p:bldP spid="288781" grpId="0"/>
      <p:bldP spid="288782" grpId="0"/>
      <p:bldP spid="288789" grpId="0"/>
      <p:bldP spid="288790" grpId="0" animBg="1"/>
      <p:bldP spid="288791" grpId="0"/>
      <p:bldP spid="288798" grpId="0"/>
      <p:bldP spid="288799" grpId="0"/>
      <p:bldP spid="288800" grpId="0" animBg="1"/>
      <p:bldP spid="288801" grpId="0"/>
      <p:bldP spid="288802" grpId="0"/>
      <p:bldP spid="28880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ChangeArrowheads="1"/>
          </p:cNvSpPr>
          <p:nvPr/>
        </p:nvSpPr>
        <p:spPr bwMode="auto">
          <a:xfrm>
            <a:off x="1905000" y="1576388"/>
            <a:ext cx="5789613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/>
              <a:t>CN</a:t>
            </a:r>
            <a:r>
              <a:rPr lang="en-US" baseline="30000"/>
              <a:t>–</a:t>
            </a:r>
            <a:r>
              <a:rPr lang="en-US"/>
              <a:t>  +  MnO</a:t>
            </a:r>
            <a:r>
              <a:rPr lang="en-US" baseline="-25000"/>
              <a:t>4</a:t>
            </a:r>
            <a:r>
              <a:rPr lang="en-US" baseline="30000"/>
              <a:t>–</a:t>
            </a:r>
            <a:r>
              <a:rPr lang="en-US"/>
              <a:t> 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 </a:t>
            </a:r>
            <a:r>
              <a:rPr lang="en-US">
                <a:sym typeface="Wingdings" pitchFamily="2" charset="2"/>
              </a:rPr>
              <a:t>CNO</a:t>
            </a:r>
            <a:r>
              <a:rPr lang="en-US" baseline="30000">
                <a:sym typeface="Wingdings" pitchFamily="2" charset="2"/>
              </a:rPr>
              <a:t>–</a:t>
            </a:r>
            <a:r>
              <a:rPr lang="en-US">
                <a:sym typeface="Wingdings" pitchFamily="2" charset="2"/>
              </a:rPr>
              <a:t>  +  MnO</a:t>
            </a:r>
            <a:r>
              <a:rPr lang="en-US" baseline="-25000">
                <a:sym typeface="Wingdings" pitchFamily="2" charset="2"/>
              </a:rPr>
              <a:t>2</a:t>
            </a:r>
            <a:r>
              <a:rPr lang="en-US">
                <a:sym typeface="Wingdings" pitchFamily="2" charset="2"/>
              </a:rPr>
              <a:t> </a:t>
            </a:r>
          </a:p>
        </p:txBody>
      </p:sp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214438" y="177225"/>
            <a:ext cx="3589337" cy="13731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dirty="0"/>
              <a:t>Balance this reaction,</a:t>
            </a:r>
          </a:p>
          <a:p>
            <a:pPr algn="l"/>
            <a:r>
              <a:rPr lang="en-US" dirty="0"/>
              <a:t>which takes place in</a:t>
            </a:r>
          </a:p>
          <a:p>
            <a:pPr algn="l"/>
            <a:r>
              <a:rPr lang="en-US" dirty="0"/>
              <a:t>basic solution.</a:t>
            </a:r>
            <a:endParaRPr lang="en-US" dirty="0">
              <a:sym typeface="Wingdings" pitchFamily="2" charset="2"/>
            </a:endParaRPr>
          </a:p>
        </p:txBody>
      </p:sp>
      <p:sp>
        <p:nvSpPr>
          <p:cNvPr id="289799" name="Rectangle 7"/>
          <p:cNvSpPr>
            <a:spLocks noChangeArrowheads="1"/>
          </p:cNvSpPr>
          <p:nvPr/>
        </p:nvSpPr>
        <p:spPr bwMode="auto">
          <a:xfrm>
            <a:off x="239713" y="5465425"/>
            <a:ext cx="8677275" cy="61277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9800" name="Rectangle 8"/>
          <p:cNvSpPr>
            <a:spLocks noChangeArrowheads="1"/>
          </p:cNvSpPr>
          <p:nvPr/>
        </p:nvSpPr>
        <p:spPr bwMode="auto">
          <a:xfrm>
            <a:off x="3541713" y="2392363"/>
            <a:ext cx="279558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CN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>
                <a:solidFill>
                  <a:schemeClr val="tx1"/>
                </a:solidFill>
              </a:rPr>
              <a:t>    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CNO</a:t>
            </a:r>
            <a:r>
              <a:rPr lang="en-US" baseline="30000">
                <a:solidFill>
                  <a:schemeClr val="tx1"/>
                </a:solidFill>
                <a:sym typeface="Wingdings" pitchFamily="2" charset="2"/>
              </a:rPr>
              <a:t>–</a:t>
            </a:r>
          </a:p>
        </p:txBody>
      </p:sp>
      <p:sp>
        <p:nvSpPr>
          <p:cNvPr id="289801" name="Rectangle 9"/>
          <p:cNvSpPr>
            <a:spLocks noChangeArrowheads="1"/>
          </p:cNvSpPr>
          <p:nvPr/>
        </p:nvSpPr>
        <p:spPr bwMode="auto">
          <a:xfrm>
            <a:off x="3130550" y="3387525"/>
            <a:ext cx="3168650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MnO</a:t>
            </a:r>
            <a:r>
              <a:rPr lang="en-US" baseline="-25000">
                <a:solidFill>
                  <a:schemeClr val="tx1"/>
                </a:solidFill>
              </a:rPr>
              <a:t>4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>
                <a:solidFill>
                  <a:schemeClr val="tx1"/>
                </a:solidFill>
              </a:rPr>
              <a:t>     MnO</a:t>
            </a:r>
            <a:r>
              <a:rPr lang="en-US" baseline="-25000">
                <a:solidFill>
                  <a:schemeClr val="tx1"/>
                </a:solidFill>
                <a:sym typeface="Wingdings" pitchFamily="2" charset="2"/>
              </a:rPr>
              <a:t>2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9802" name="Rectangle 10"/>
          <p:cNvSpPr>
            <a:spLocks noChangeArrowheads="1"/>
          </p:cNvSpPr>
          <p:nvPr/>
        </p:nvSpPr>
        <p:spPr bwMode="auto">
          <a:xfrm>
            <a:off x="1658938" y="3387525"/>
            <a:ext cx="118586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4 H</a:t>
            </a:r>
            <a:r>
              <a:rPr lang="en-US" baseline="30000">
                <a:solidFill>
                  <a:schemeClr val="tx1"/>
                </a:solidFill>
              </a:rPr>
              <a:t>+</a:t>
            </a:r>
            <a:r>
              <a:rPr lang="en-US">
                <a:solidFill>
                  <a:schemeClr val="tx1"/>
                </a:solidFill>
              </a:rPr>
              <a:t> +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9804" name="Rectangle 12"/>
          <p:cNvSpPr>
            <a:spLocks noChangeArrowheads="1"/>
          </p:cNvSpPr>
          <p:nvPr/>
        </p:nvSpPr>
        <p:spPr bwMode="auto">
          <a:xfrm>
            <a:off x="6335713" y="2392363"/>
            <a:ext cx="1185862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+ 2 H</a:t>
            </a:r>
            <a:r>
              <a:rPr lang="en-US" baseline="30000">
                <a:solidFill>
                  <a:schemeClr val="tx1"/>
                </a:solidFill>
              </a:rPr>
              <a:t>+</a:t>
            </a:r>
            <a:endParaRPr lang="en-US" baseline="3000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9805" name="Rectangle 13"/>
          <p:cNvSpPr>
            <a:spLocks noChangeArrowheads="1"/>
          </p:cNvSpPr>
          <p:nvPr/>
        </p:nvSpPr>
        <p:spPr bwMode="auto">
          <a:xfrm>
            <a:off x="2046288" y="2392363"/>
            <a:ext cx="11588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H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O +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9806" name="Rectangle 14"/>
          <p:cNvSpPr>
            <a:spLocks noChangeArrowheads="1"/>
          </p:cNvSpPr>
          <p:nvPr/>
        </p:nvSpPr>
        <p:spPr bwMode="auto">
          <a:xfrm>
            <a:off x="560388" y="3387525"/>
            <a:ext cx="112077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3 e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+</a:t>
            </a:r>
            <a:endParaRPr lang="en-US" baseline="3000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9807" name="Rectangle 15"/>
          <p:cNvSpPr>
            <a:spLocks noChangeArrowheads="1"/>
          </p:cNvSpPr>
          <p:nvPr/>
        </p:nvSpPr>
        <p:spPr bwMode="auto">
          <a:xfrm>
            <a:off x="7496175" y="2392363"/>
            <a:ext cx="11207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+ 2 e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54013" y="2974775"/>
            <a:ext cx="560387" cy="925513"/>
            <a:chOff x="1663" y="2304"/>
            <a:chExt cx="353" cy="583"/>
          </a:xfrm>
        </p:grpSpPr>
        <p:sp>
          <p:nvSpPr>
            <p:cNvPr id="17477" name="Line 19"/>
            <p:cNvSpPr>
              <a:spLocks noChangeShapeType="1"/>
            </p:cNvSpPr>
            <p:nvPr/>
          </p:nvSpPr>
          <p:spPr bwMode="auto">
            <a:xfrm flipH="1" flipV="1">
              <a:off x="1834" y="2578"/>
              <a:ext cx="182" cy="309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478" name="Rectangle 20"/>
            <p:cNvSpPr>
              <a:spLocks noChangeArrowheads="1"/>
            </p:cNvSpPr>
            <p:nvPr/>
          </p:nvSpPr>
          <p:spPr bwMode="auto">
            <a:xfrm>
              <a:off x="1663" y="2304"/>
              <a:ext cx="241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  <a:sym typeface="Wingdings" pitchFamily="2" charset="2"/>
                </a:rPr>
                <a:t>6</a:t>
              </a:r>
            </a:p>
          </p:txBody>
        </p:sp>
      </p:grpSp>
      <p:sp>
        <p:nvSpPr>
          <p:cNvPr id="289816" name="Rectangle 24"/>
          <p:cNvSpPr>
            <a:spLocks noChangeArrowheads="1"/>
          </p:cNvSpPr>
          <p:nvPr/>
        </p:nvSpPr>
        <p:spPr bwMode="auto">
          <a:xfrm>
            <a:off x="6264275" y="3385938"/>
            <a:ext cx="145573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sym typeface="Wingdings" pitchFamily="2" charset="2"/>
              </a:rPr>
              <a:t>+ 2 H</a:t>
            </a:r>
            <a:r>
              <a:rPr lang="en-US" baseline="-25000">
                <a:solidFill>
                  <a:schemeClr val="tx1"/>
                </a:solidFill>
                <a:sym typeface="Wingdings" pitchFamily="2" charset="2"/>
              </a:rPr>
              <a:t>2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O</a:t>
            </a:r>
          </a:p>
        </p:txBody>
      </p:sp>
      <p:sp>
        <p:nvSpPr>
          <p:cNvPr id="289817" name="Line 25"/>
          <p:cNvSpPr>
            <a:spLocks noChangeShapeType="1"/>
          </p:cNvSpPr>
          <p:nvPr/>
        </p:nvSpPr>
        <p:spPr bwMode="auto">
          <a:xfrm>
            <a:off x="368300" y="4106650"/>
            <a:ext cx="84296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479425" y="3166863"/>
            <a:ext cx="525463" cy="446087"/>
            <a:chOff x="1629" y="3561"/>
            <a:chExt cx="331" cy="281"/>
          </a:xfrm>
        </p:grpSpPr>
        <p:sp>
          <p:nvSpPr>
            <p:cNvPr id="17475" name="Line 28"/>
            <p:cNvSpPr>
              <a:spLocks noChangeShapeType="1"/>
            </p:cNvSpPr>
            <p:nvPr/>
          </p:nvSpPr>
          <p:spPr bwMode="auto">
            <a:xfrm>
              <a:off x="1630" y="3561"/>
              <a:ext cx="330" cy="281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5" name="Line 29"/>
            <p:cNvSpPr>
              <a:spLocks noChangeShapeType="1"/>
            </p:cNvSpPr>
            <p:nvPr/>
          </p:nvSpPr>
          <p:spPr bwMode="auto">
            <a:xfrm flipH="1">
              <a:off x="1629" y="3561"/>
              <a:ext cx="330" cy="281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7737475" y="2120900"/>
            <a:ext cx="525463" cy="446088"/>
            <a:chOff x="1629" y="3561"/>
            <a:chExt cx="331" cy="281"/>
          </a:xfrm>
        </p:grpSpPr>
        <p:sp>
          <p:nvSpPr>
            <p:cNvPr id="17473" name="Line 31"/>
            <p:cNvSpPr>
              <a:spLocks noChangeShapeType="1"/>
            </p:cNvSpPr>
            <p:nvPr/>
          </p:nvSpPr>
          <p:spPr bwMode="auto">
            <a:xfrm>
              <a:off x="1630" y="3561"/>
              <a:ext cx="330" cy="281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6" name="Line 32"/>
            <p:cNvSpPr>
              <a:spLocks noChangeShapeType="1"/>
            </p:cNvSpPr>
            <p:nvPr/>
          </p:nvSpPr>
          <p:spPr bwMode="auto">
            <a:xfrm flipH="1">
              <a:off x="1629" y="3561"/>
              <a:ext cx="330" cy="281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89826" name="Rectangle 34"/>
          <p:cNvSpPr>
            <a:spLocks noChangeArrowheads="1"/>
          </p:cNvSpPr>
          <p:nvPr/>
        </p:nvSpPr>
        <p:spPr bwMode="auto">
          <a:xfrm>
            <a:off x="396875" y="4258925"/>
            <a:ext cx="3498850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3 CN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+ 2 MnO</a:t>
            </a:r>
            <a:r>
              <a:rPr lang="en-US" baseline="-25000">
                <a:solidFill>
                  <a:schemeClr val="tx1"/>
                </a:solidFill>
              </a:rPr>
              <a:t>4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+  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17476" name="Rectangle 41"/>
          <p:cNvSpPr>
            <a:spLocks noChangeArrowheads="1"/>
          </p:cNvSpPr>
          <p:nvPr/>
        </p:nvSpPr>
        <p:spPr bwMode="auto">
          <a:xfrm>
            <a:off x="4997450" y="4266863"/>
            <a:ext cx="855663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sym typeface="Wingdings" pitchFamily="2" charset="2"/>
              </a:rPr>
              <a:t>H</a:t>
            </a:r>
            <a:r>
              <a:rPr lang="en-US" baseline="-25000">
                <a:solidFill>
                  <a:schemeClr val="tx1"/>
                </a:solidFill>
                <a:sym typeface="Wingdings" pitchFamily="2" charset="2"/>
              </a:rPr>
              <a:t>2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O</a:t>
            </a:r>
          </a:p>
        </p:txBody>
      </p:sp>
      <p:sp>
        <p:nvSpPr>
          <p:cNvPr id="289834" name="Rectangle 42"/>
          <p:cNvSpPr>
            <a:spLocks noChangeArrowheads="1"/>
          </p:cNvSpPr>
          <p:nvPr/>
        </p:nvSpPr>
        <p:spPr bwMode="auto">
          <a:xfrm>
            <a:off x="3068638" y="4678025"/>
            <a:ext cx="1465262" cy="5222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sym typeface="Wingdings" pitchFamily="2" charset="2"/>
              </a:rPr>
              <a:t>+ 2 OH</a:t>
            </a:r>
            <a:r>
              <a:rPr lang="en-US" baseline="30000">
                <a:solidFill>
                  <a:schemeClr val="tx1"/>
                </a:solidFill>
                <a:sym typeface="Wingdings" pitchFamily="2" charset="2"/>
              </a:rPr>
              <a:t>–</a:t>
            </a:r>
          </a:p>
        </p:txBody>
      </p:sp>
      <p:sp>
        <p:nvSpPr>
          <p:cNvPr id="17474" name="Rectangle 46"/>
          <p:cNvSpPr>
            <a:spLocks noChangeArrowheads="1"/>
          </p:cNvSpPr>
          <p:nvPr/>
        </p:nvSpPr>
        <p:spPr bwMode="auto">
          <a:xfrm>
            <a:off x="4414838" y="4266863"/>
            <a:ext cx="534987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sym typeface="Wingdings" pitchFamily="2" charset="2"/>
              </a:rPr>
              <a:t></a:t>
            </a:r>
          </a:p>
        </p:txBody>
      </p:sp>
      <p:sp>
        <p:nvSpPr>
          <p:cNvPr id="289840" name="Rectangle 48"/>
          <p:cNvSpPr>
            <a:spLocks noChangeArrowheads="1"/>
          </p:cNvSpPr>
          <p:nvPr/>
        </p:nvSpPr>
        <p:spPr bwMode="auto">
          <a:xfrm>
            <a:off x="3540125" y="4266863"/>
            <a:ext cx="882650" cy="522287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2 H</a:t>
            </a:r>
            <a:r>
              <a:rPr lang="en-US" baseline="30000">
                <a:solidFill>
                  <a:schemeClr val="tx1"/>
                </a:solidFill>
              </a:rPr>
              <a:t>+</a:t>
            </a:r>
            <a:endParaRPr lang="en-US" baseline="30000">
              <a:solidFill>
                <a:schemeClr val="tx1"/>
              </a:solidFill>
              <a:sym typeface="Wingdings" pitchFamily="2" charset="2"/>
            </a:endParaRPr>
          </a:p>
        </p:txBody>
      </p:sp>
      <p:grpSp>
        <p:nvGrpSpPr>
          <p:cNvPr id="5" name="Group 76"/>
          <p:cNvGrpSpPr>
            <a:grpSpLocks/>
          </p:cNvGrpSpPr>
          <p:nvPr/>
        </p:nvGrpSpPr>
        <p:grpSpPr bwMode="auto">
          <a:xfrm>
            <a:off x="1443038" y="2911275"/>
            <a:ext cx="565150" cy="957263"/>
            <a:chOff x="1443631" y="3593437"/>
            <a:chExt cx="564963" cy="957780"/>
          </a:xfrm>
        </p:grpSpPr>
        <p:sp>
          <p:nvSpPr>
            <p:cNvPr id="17471" name="Line 40"/>
            <p:cNvSpPr>
              <a:spLocks noChangeShapeType="1"/>
            </p:cNvSpPr>
            <p:nvPr/>
          </p:nvSpPr>
          <p:spPr bwMode="auto">
            <a:xfrm flipH="1" flipV="1">
              <a:off x="1719669" y="4060679"/>
              <a:ext cx="288925" cy="490538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472" name="Rectangle 49"/>
            <p:cNvSpPr>
              <a:spLocks noChangeArrowheads="1"/>
            </p:cNvSpPr>
            <p:nvPr/>
          </p:nvSpPr>
          <p:spPr bwMode="auto">
            <a:xfrm>
              <a:off x="1443631" y="3593437"/>
              <a:ext cx="409575" cy="579438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chemeClr val="tx1"/>
                  </a:solidFill>
                </a:rPr>
                <a:t>8</a:t>
              </a:r>
              <a:endParaRPr lang="en-US" sz="3200">
                <a:solidFill>
                  <a:schemeClr val="tx1"/>
                </a:solidFill>
                <a:sym typeface="Wingdings" pitchFamily="2" charset="2"/>
              </a:endParaRPr>
            </a:p>
          </p:txBody>
        </p:sp>
      </p:grpSp>
      <p:sp>
        <p:nvSpPr>
          <p:cNvPr id="289842" name="Rectangle 50"/>
          <p:cNvSpPr>
            <a:spLocks noChangeArrowheads="1"/>
          </p:cNvSpPr>
          <p:nvPr/>
        </p:nvSpPr>
        <p:spPr bwMode="auto">
          <a:xfrm>
            <a:off x="2846388" y="3387525"/>
            <a:ext cx="382587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9843" name="Rectangle 51"/>
          <p:cNvSpPr>
            <a:spLocks noChangeArrowheads="1"/>
          </p:cNvSpPr>
          <p:nvPr/>
        </p:nvSpPr>
        <p:spPr bwMode="auto">
          <a:xfrm>
            <a:off x="4932363" y="3387525"/>
            <a:ext cx="382587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6364288" y="2974775"/>
            <a:ext cx="560387" cy="925513"/>
            <a:chOff x="1663" y="2304"/>
            <a:chExt cx="353" cy="583"/>
          </a:xfrm>
        </p:grpSpPr>
        <p:sp>
          <p:nvSpPr>
            <p:cNvPr id="17469" name="Line 54"/>
            <p:cNvSpPr>
              <a:spLocks noChangeShapeType="1"/>
            </p:cNvSpPr>
            <p:nvPr/>
          </p:nvSpPr>
          <p:spPr bwMode="auto">
            <a:xfrm flipH="1" flipV="1">
              <a:off x="1834" y="2578"/>
              <a:ext cx="182" cy="309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470" name="Rectangle 55"/>
            <p:cNvSpPr>
              <a:spLocks noChangeArrowheads="1"/>
            </p:cNvSpPr>
            <p:nvPr/>
          </p:nvSpPr>
          <p:spPr bwMode="auto">
            <a:xfrm>
              <a:off x="1663" y="2304"/>
              <a:ext cx="241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  <a:sym typeface="Wingdings" pitchFamily="2" charset="2"/>
                </a:rPr>
                <a:t>4</a:t>
              </a:r>
            </a:p>
          </p:txBody>
        </p:sp>
      </p:grpSp>
      <p:grpSp>
        <p:nvGrpSpPr>
          <p:cNvPr id="7" name="Group 56"/>
          <p:cNvGrpSpPr>
            <a:grpSpLocks/>
          </p:cNvGrpSpPr>
          <p:nvPr/>
        </p:nvGrpSpPr>
        <p:grpSpPr bwMode="auto">
          <a:xfrm>
            <a:off x="7569200" y="1957388"/>
            <a:ext cx="560388" cy="925512"/>
            <a:chOff x="1663" y="2304"/>
            <a:chExt cx="353" cy="583"/>
          </a:xfrm>
        </p:grpSpPr>
        <p:sp>
          <p:nvSpPr>
            <p:cNvPr id="17467" name="Line 57"/>
            <p:cNvSpPr>
              <a:spLocks noChangeShapeType="1"/>
            </p:cNvSpPr>
            <p:nvPr/>
          </p:nvSpPr>
          <p:spPr bwMode="auto">
            <a:xfrm flipH="1" flipV="1">
              <a:off x="1834" y="2578"/>
              <a:ext cx="182" cy="309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468" name="Rectangle 58"/>
            <p:cNvSpPr>
              <a:spLocks noChangeArrowheads="1"/>
            </p:cNvSpPr>
            <p:nvPr/>
          </p:nvSpPr>
          <p:spPr bwMode="auto">
            <a:xfrm>
              <a:off x="1663" y="2304"/>
              <a:ext cx="241" cy="327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  <a:sym typeface="Wingdings" pitchFamily="2" charset="2"/>
                </a:rPr>
                <a:t>6</a:t>
              </a:r>
            </a:p>
          </p:txBody>
        </p:sp>
      </p:grpSp>
      <p:grpSp>
        <p:nvGrpSpPr>
          <p:cNvPr id="8" name="Group 77"/>
          <p:cNvGrpSpPr>
            <a:grpSpLocks/>
          </p:cNvGrpSpPr>
          <p:nvPr/>
        </p:nvGrpSpPr>
        <p:grpSpPr bwMode="auto">
          <a:xfrm>
            <a:off x="6376988" y="1930400"/>
            <a:ext cx="590550" cy="962025"/>
            <a:chOff x="6376988" y="2270125"/>
            <a:chExt cx="590764" cy="962025"/>
          </a:xfrm>
        </p:grpSpPr>
        <p:sp>
          <p:nvSpPr>
            <p:cNvPr id="17465" name="Line 45"/>
            <p:cNvSpPr>
              <a:spLocks noChangeShapeType="1"/>
            </p:cNvSpPr>
            <p:nvPr/>
          </p:nvSpPr>
          <p:spPr bwMode="auto">
            <a:xfrm flipH="1" flipV="1">
              <a:off x="6678827" y="2741613"/>
              <a:ext cx="288925" cy="49053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466" name="Rectangle 59"/>
            <p:cNvSpPr>
              <a:spLocks noChangeArrowheads="1"/>
            </p:cNvSpPr>
            <p:nvPr/>
          </p:nvSpPr>
          <p:spPr bwMode="auto">
            <a:xfrm>
              <a:off x="6376988" y="2270125"/>
              <a:ext cx="409575" cy="579438"/>
            </a:xfrm>
            <a:prstGeom prst="rect">
              <a:avLst/>
            </a:prstGeom>
            <a:noFill/>
            <a:ln w="222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chemeClr val="tx1"/>
                  </a:solidFill>
                </a:rPr>
                <a:t>6</a:t>
              </a:r>
              <a:endParaRPr lang="en-US" sz="3200">
                <a:solidFill>
                  <a:schemeClr val="tx1"/>
                </a:solidFill>
                <a:sym typeface="Wingdings" pitchFamily="2" charset="2"/>
              </a:endParaRPr>
            </a:p>
          </p:txBody>
        </p:sp>
      </p:grpSp>
      <p:sp>
        <p:nvSpPr>
          <p:cNvPr id="289852" name="Rectangle 60"/>
          <p:cNvSpPr>
            <a:spLocks noChangeArrowheads="1"/>
          </p:cNvSpPr>
          <p:nvPr/>
        </p:nvSpPr>
        <p:spPr bwMode="auto">
          <a:xfrm>
            <a:off x="4932363" y="2392363"/>
            <a:ext cx="38258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3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9853" name="Rectangle 61"/>
          <p:cNvSpPr>
            <a:spLocks noChangeArrowheads="1"/>
          </p:cNvSpPr>
          <p:nvPr/>
        </p:nvSpPr>
        <p:spPr bwMode="auto">
          <a:xfrm>
            <a:off x="3249613" y="2392363"/>
            <a:ext cx="382587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3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9854" name="Rectangle 62"/>
          <p:cNvSpPr>
            <a:spLocks noChangeArrowheads="1"/>
          </p:cNvSpPr>
          <p:nvPr/>
        </p:nvSpPr>
        <p:spPr bwMode="auto">
          <a:xfrm>
            <a:off x="1778000" y="2392363"/>
            <a:ext cx="382588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3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grpSp>
        <p:nvGrpSpPr>
          <p:cNvPr id="9" name="Group 70"/>
          <p:cNvGrpSpPr>
            <a:grpSpLocks/>
          </p:cNvGrpSpPr>
          <p:nvPr/>
        </p:nvGrpSpPr>
        <p:grpSpPr bwMode="auto">
          <a:xfrm>
            <a:off x="6557963" y="3177975"/>
            <a:ext cx="758825" cy="592138"/>
            <a:chOff x="3238" y="280"/>
            <a:chExt cx="478" cy="373"/>
          </a:xfrm>
        </p:grpSpPr>
        <p:sp>
          <p:nvSpPr>
            <p:cNvPr id="17463" name="Line 66"/>
            <p:cNvSpPr>
              <a:spLocks noChangeShapeType="1"/>
            </p:cNvSpPr>
            <p:nvPr/>
          </p:nvSpPr>
          <p:spPr bwMode="auto">
            <a:xfrm>
              <a:off x="3238" y="330"/>
              <a:ext cx="408" cy="323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464" name="Line 67"/>
            <p:cNvSpPr>
              <a:spLocks noChangeShapeType="1"/>
            </p:cNvSpPr>
            <p:nvPr/>
          </p:nvSpPr>
          <p:spPr bwMode="auto">
            <a:xfrm>
              <a:off x="3308" y="280"/>
              <a:ext cx="408" cy="323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0" name="Group 74"/>
          <p:cNvGrpSpPr>
            <a:grpSpLocks/>
          </p:cNvGrpSpPr>
          <p:nvPr/>
        </p:nvGrpSpPr>
        <p:grpSpPr bwMode="auto">
          <a:xfrm flipH="1">
            <a:off x="5046663" y="4262100"/>
            <a:ext cx="758825" cy="592138"/>
            <a:chOff x="4060" y="280"/>
            <a:chExt cx="478" cy="373"/>
          </a:xfrm>
        </p:grpSpPr>
        <p:sp>
          <p:nvSpPr>
            <p:cNvPr id="17461" name="Line 68"/>
            <p:cNvSpPr>
              <a:spLocks noChangeShapeType="1"/>
            </p:cNvSpPr>
            <p:nvPr/>
          </p:nvSpPr>
          <p:spPr bwMode="auto">
            <a:xfrm>
              <a:off x="4060" y="330"/>
              <a:ext cx="408" cy="323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462" name="Line 69"/>
            <p:cNvSpPr>
              <a:spLocks noChangeShapeType="1"/>
            </p:cNvSpPr>
            <p:nvPr/>
          </p:nvSpPr>
          <p:spPr bwMode="auto">
            <a:xfrm>
              <a:off x="4130" y="280"/>
              <a:ext cx="408" cy="323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1" name="Group 71"/>
          <p:cNvGrpSpPr>
            <a:grpSpLocks/>
          </p:cNvGrpSpPr>
          <p:nvPr/>
        </p:nvGrpSpPr>
        <p:grpSpPr bwMode="auto">
          <a:xfrm>
            <a:off x="1954213" y="2379663"/>
            <a:ext cx="758825" cy="592137"/>
            <a:chOff x="3238" y="280"/>
            <a:chExt cx="478" cy="373"/>
          </a:xfrm>
        </p:grpSpPr>
        <p:sp>
          <p:nvSpPr>
            <p:cNvPr id="17459" name="Line 72"/>
            <p:cNvSpPr>
              <a:spLocks noChangeShapeType="1"/>
            </p:cNvSpPr>
            <p:nvPr/>
          </p:nvSpPr>
          <p:spPr bwMode="auto">
            <a:xfrm>
              <a:off x="3238" y="330"/>
              <a:ext cx="408" cy="323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460" name="Line 73"/>
            <p:cNvSpPr>
              <a:spLocks noChangeShapeType="1"/>
            </p:cNvSpPr>
            <p:nvPr/>
          </p:nvSpPr>
          <p:spPr bwMode="auto">
            <a:xfrm>
              <a:off x="3308" y="280"/>
              <a:ext cx="408" cy="323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2" name="Group 75"/>
          <p:cNvGrpSpPr>
            <a:grpSpLocks/>
          </p:cNvGrpSpPr>
          <p:nvPr/>
        </p:nvGrpSpPr>
        <p:grpSpPr bwMode="auto">
          <a:xfrm flipH="1">
            <a:off x="6480175" y="2271713"/>
            <a:ext cx="758825" cy="592137"/>
            <a:chOff x="4060" y="280"/>
            <a:chExt cx="478" cy="373"/>
          </a:xfrm>
        </p:grpSpPr>
        <p:sp>
          <p:nvSpPr>
            <p:cNvPr id="17457" name="Line 76"/>
            <p:cNvSpPr>
              <a:spLocks noChangeShapeType="1"/>
            </p:cNvSpPr>
            <p:nvPr/>
          </p:nvSpPr>
          <p:spPr bwMode="auto">
            <a:xfrm>
              <a:off x="4060" y="330"/>
              <a:ext cx="408" cy="323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458" name="Line 77"/>
            <p:cNvSpPr>
              <a:spLocks noChangeShapeType="1"/>
            </p:cNvSpPr>
            <p:nvPr/>
          </p:nvSpPr>
          <p:spPr bwMode="auto">
            <a:xfrm>
              <a:off x="4130" y="280"/>
              <a:ext cx="408" cy="323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3" name="Group 78"/>
          <p:cNvGrpSpPr>
            <a:grpSpLocks/>
          </p:cNvGrpSpPr>
          <p:nvPr/>
        </p:nvGrpSpPr>
        <p:grpSpPr bwMode="auto">
          <a:xfrm flipH="1">
            <a:off x="1525588" y="3230363"/>
            <a:ext cx="758825" cy="592137"/>
            <a:chOff x="4060" y="280"/>
            <a:chExt cx="478" cy="373"/>
          </a:xfrm>
        </p:grpSpPr>
        <p:sp>
          <p:nvSpPr>
            <p:cNvPr id="17455" name="Line 79"/>
            <p:cNvSpPr>
              <a:spLocks noChangeShapeType="1"/>
            </p:cNvSpPr>
            <p:nvPr/>
          </p:nvSpPr>
          <p:spPr bwMode="auto">
            <a:xfrm>
              <a:off x="4060" y="330"/>
              <a:ext cx="408" cy="323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456" name="Line 80"/>
            <p:cNvSpPr>
              <a:spLocks noChangeShapeType="1"/>
            </p:cNvSpPr>
            <p:nvPr/>
          </p:nvSpPr>
          <p:spPr bwMode="auto">
            <a:xfrm>
              <a:off x="4130" y="280"/>
              <a:ext cx="408" cy="323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79" name="Rectangle 34"/>
          <p:cNvSpPr>
            <a:spLocks noChangeArrowheads="1"/>
          </p:cNvSpPr>
          <p:nvPr/>
        </p:nvSpPr>
        <p:spPr bwMode="auto">
          <a:xfrm>
            <a:off x="5746750" y="4258925"/>
            <a:ext cx="3346450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+ 3 CNO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+ 2 MnO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80" name="Rectangle 42"/>
          <p:cNvSpPr>
            <a:spLocks noChangeArrowheads="1"/>
          </p:cNvSpPr>
          <p:nvPr/>
        </p:nvSpPr>
        <p:spPr bwMode="auto">
          <a:xfrm>
            <a:off x="5354638" y="4678025"/>
            <a:ext cx="1465262" cy="522288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sym typeface="Wingdings" pitchFamily="2" charset="2"/>
              </a:rPr>
              <a:t>+ 2 OH</a:t>
            </a:r>
            <a:r>
              <a:rPr lang="en-US" baseline="30000">
                <a:solidFill>
                  <a:schemeClr val="tx1"/>
                </a:solidFill>
                <a:sym typeface="Wingdings" pitchFamily="2" charset="2"/>
              </a:rPr>
              <a:t>–</a:t>
            </a:r>
          </a:p>
        </p:txBody>
      </p:sp>
      <p:sp>
        <p:nvSpPr>
          <p:cNvPr id="81" name="Line 25"/>
          <p:cNvSpPr>
            <a:spLocks noChangeShapeType="1"/>
          </p:cNvSpPr>
          <p:nvPr/>
        </p:nvSpPr>
        <p:spPr bwMode="auto">
          <a:xfrm>
            <a:off x="368300" y="5238413"/>
            <a:ext cx="84296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2" name="Rectangle 34"/>
          <p:cNvSpPr>
            <a:spLocks noChangeArrowheads="1"/>
          </p:cNvSpPr>
          <p:nvPr/>
        </p:nvSpPr>
        <p:spPr bwMode="auto">
          <a:xfrm>
            <a:off x="239713" y="5524163"/>
            <a:ext cx="4621212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3 CN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+ 2 MnO</a:t>
            </a:r>
            <a:r>
              <a:rPr lang="en-US" baseline="-25000">
                <a:solidFill>
                  <a:schemeClr val="tx1"/>
                </a:solidFill>
              </a:rPr>
              <a:t>4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+ H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O </a:t>
            </a:r>
            <a:r>
              <a:rPr lang="en-US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>
                <a:solidFill>
                  <a:schemeClr val="tx1"/>
                </a:solidFill>
              </a:rPr>
              <a:t>  </a:t>
            </a:r>
            <a:endParaRPr lang="en-US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83" name="Rectangle 34"/>
          <p:cNvSpPr>
            <a:spLocks noChangeArrowheads="1"/>
          </p:cNvSpPr>
          <p:nvPr/>
        </p:nvSpPr>
        <p:spPr bwMode="auto">
          <a:xfrm>
            <a:off x="4478338" y="5524163"/>
            <a:ext cx="4416425" cy="523875"/>
          </a:xfrm>
          <a:prstGeom prst="rect">
            <a:avLst/>
          </a:prstGeom>
          <a:noFill/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3 CNO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r>
              <a:rPr lang="en-US">
                <a:solidFill>
                  <a:schemeClr val="tx1"/>
                </a:solidFill>
              </a:rPr>
              <a:t> + 2 MnO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 + 2 OH</a:t>
            </a:r>
            <a:r>
              <a:rPr lang="en-US" baseline="30000">
                <a:solidFill>
                  <a:schemeClr val="tx1"/>
                </a:solidFill>
              </a:rPr>
              <a:t>–</a:t>
            </a:r>
            <a:endParaRPr lang="en-US" baseline="3000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89818" name="Rectangle 26"/>
          <p:cNvSpPr>
            <a:spLocks noChangeArrowheads="1"/>
          </p:cNvSpPr>
          <p:nvPr/>
        </p:nvSpPr>
        <p:spPr bwMode="auto">
          <a:xfrm rot="-2795624">
            <a:off x="3355976" y="4439900"/>
            <a:ext cx="1155700" cy="523875"/>
          </a:xfrm>
          <a:prstGeom prst="rect">
            <a:avLst/>
          </a:prstGeom>
          <a:solidFill>
            <a:schemeClr val="tx1"/>
          </a:solidFill>
          <a:ln w="222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2 H</a:t>
            </a:r>
            <a:r>
              <a:rPr lang="en-US" b="1" baseline="-25000">
                <a:solidFill>
                  <a:schemeClr val="bg1"/>
                </a:solidFill>
              </a:rPr>
              <a:t>2</a:t>
            </a:r>
            <a:r>
              <a:rPr lang="en-US" b="1">
                <a:solidFill>
                  <a:schemeClr val="bg1"/>
                </a:solidFill>
              </a:rPr>
              <a:t>O</a:t>
            </a:r>
            <a:endParaRPr lang="en-US" b="1">
              <a:solidFill>
                <a:schemeClr val="bg1"/>
              </a:solidFill>
              <a:sym typeface="Wingdings" pitchFamily="2" charset="2"/>
            </a:endParaRPr>
          </a:p>
        </p:txBody>
      </p:sp>
      <p:grpSp>
        <p:nvGrpSpPr>
          <p:cNvPr id="14" name="Group 81"/>
          <p:cNvGrpSpPr>
            <a:grpSpLocks/>
          </p:cNvGrpSpPr>
          <p:nvPr/>
        </p:nvGrpSpPr>
        <p:grpSpPr bwMode="auto">
          <a:xfrm flipH="1">
            <a:off x="3532188" y="4406563"/>
            <a:ext cx="758825" cy="592137"/>
            <a:chOff x="4060" y="280"/>
            <a:chExt cx="478" cy="373"/>
          </a:xfrm>
        </p:grpSpPr>
        <p:sp>
          <p:nvSpPr>
            <p:cNvPr id="17453" name="Line 82"/>
            <p:cNvSpPr>
              <a:spLocks noChangeShapeType="1"/>
            </p:cNvSpPr>
            <p:nvPr/>
          </p:nvSpPr>
          <p:spPr bwMode="auto">
            <a:xfrm>
              <a:off x="4060" y="330"/>
              <a:ext cx="408" cy="323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454" name="Line 83"/>
            <p:cNvSpPr>
              <a:spLocks noChangeShapeType="1"/>
            </p:cNvSpPr>
            <p:nvPr/>
          </p:nvSpPr>
          <p:spPr bwMode="auto">
            <a:xfrm>
              <a:off x="4130" y="280"/>
              <a:ext cx="408" cy="323"/>
            </a:xfrm>
            <a:prstGeom prst="line">
              <a:avLst/>
            </a:prstGeom>
            <a:noFill/>
            <a:ln w="22225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98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9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9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98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9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9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98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9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9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98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9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9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98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9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9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98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9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9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98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9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9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98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9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9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2000"/>
                                        <p:tgtEl>
                                          <p:spTgt spid="28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2000" fill="hold"/>
                                        <p:tgtEl>
                                          <p:spTgt spid="17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2000" fill="hold"/>
                                        <p:tgtEl>
                                          <p:spTgt spid="17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2000" fill="hold"/>
                                        <p:tgtEl>
                                          <p:spTgt spid="17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2000" fill="hold"/>
                                        <p:tgtEl>
                                          <p:spTgt spid="17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2000" fill="hold"/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2000" fill="hold"/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2000" fill="hold"/>
                                        <p:tgtEl>
                                          <p:spTgt spid="289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2000" fill="hold"/>
                                        <p:tgtEl>
                                          <p:spTgt spid="289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2898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289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289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0" fill="hold"/>
                                        <p:tgtEl>
                                          <p:spTgt spid="289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0" fill="hold"/>
                                        <p:tgtEl>
                                          <p:spTgt spid="289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5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4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0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1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2000"/>
                            </p:stCondLst>
                            <p:childTnLst>
                              <p:par>
                                <p:cTn id="2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2000"/>
                                        <p:tgtEl>
                                          <p:spTgt spid="289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9" grpId="0" animBg="1"/>
      <p:bldP spid="289800" grpId="0"/>
      <p:bldP spid="289801" grpId="0"/>
      <p:bldP spid="289802" grpId="0"/>
      <p:bldP spid="289804" grpId="0"/>
      <p:bldP spid="289805" grpId="0"/>
      <p:bldP spid="289806" grpId="0"/>
      <p:bldP spid="289807" grpId="0"/>
      <p:bldP spid="289816" grpId="0"/>
      <p:bldP spid="289817" grpId="0" animBg="1"/>
      <p:bldP spid="289826" grpId="0"/>
      <p:bldP spid="17476" grpId="0"/>
      <p:bldP spid="289834" grpId="0"/>
      <p:bldP spid="17474" grpId="0"/>
      <p:bldP spid="289840" grpId="0"/>
      <p:bldP spid="289842" grpId="0"/>
      <p:bldP spid="289843" grpId="0"/>
      <p:bldP spid="289852" grpId="0"/>
      <p:bldP spid="289853" grpId="0"/>
      <p:bldP spid="289854" grpId="0"/>
      <p:bldP spid="79" grpId="0"/>
      <p:bldP spid="80" grpId="0"/>
      <p:bldP spid="81" grpId="0" animBg="1"/>
      <p:bldP spid="82" grpId="0"/>
      <p:bldP spid="83" grpId="0"/>
      <p:bldP spid="289818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10939</TotalTime>
  <Words>2490</Words>
  <Application>Microsoft Office PowerPoint</Application>
  <PresentationFormat>On-screen Show (4:3)</PresentationFormat>
  <Paragraphs>525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Arial Narrow</vt:lpstr>
      <vt:lpstr>Copperplate Gothic Bold</vt:lpstr>
      <vt:lpstr>Symbol</vt:lpstr>
      <vt:lpstr>Times New Roman</vt:lpstr>
      <vt:lpstr>Wingdings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Bergmann, John</dc:creator>
  <cp:lastModifiedBy>Green, Michael</cp:lastModifiedBy>
  <cp:revision>307</cp:revision>
  <dcterms:created xsi:type="dcterms:W3CDTF">2007-10-19T23:57:29Z</dcterms:created>
  <dcterms:modified xsi:type="dcterms:W3CDTF">2018-04-20T18:36:41Z</dcterms:modified>
</cp:coreProperties>
</file>