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2"/>
  </p:sldMasterIdLst>
  <p:notesMasterIdLst>
    <p:notesMasterId r:id="rId29"/>
  </p:notesMasterIdLst>
  <p:handoutMasterIdLst>
    <p:handoutMasterId r:id="rId30"/>
  </p:handoutMasterIdLst>
  <p:sldIdLst>
    <p:sldId id="256" r:id="rId3"/>
    <p:sldId id="262" r:id="rId4"/>
    <p:sldId id="318" r:id="rId5"/>
    <p:sldId id="263" r:id="rId6"/>
    <p:sldId id="261" r:id="rId7"/>
    <p:sldId id="264" r:id="rId8"/>
    <p:sldId id="297" r:id="rId9"/>
    <p:sldId id="322" r:id="rId10"/>
    <p:sldId id="265" r:id="rId11"/>
    <p:sldId id="286" r:id="rId12"/>
    <p:sldId id="323" r:id="rId13"/>
    <p:sldId id="319" r:id="rId14"/>
    <p:sldId id="279" r:id="rId15"/>
    <p:sldId id="298" r:id="rId16"/>
    <p:sldId id="267" r:id="rId17"/>
    <p:sldId id="324" r:id="rId18"/>
    <p:sldId id="275" r:id="rId19"/>
    <p:sldId id="290" r:id="rId20"/>
    <p:sldId id="320" r:id="rId21"/>
    <p:sldId id="278" r:id="rId22"/>
    <p:sldId id="325" r:id="rId23"/>
    <p:sldId id="326" r:id="rId24"/>
    <p:sldId id="280" r:id="rId25"/>
    <p:sldId id="299" r:id="rId26"/>
    <p:sldId id="281" r:id="rId27"/>
    <p:sldId id="284" r:id="rId28"/>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3492"/>
    <a:srgbClr val="FF3399"/>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838" autoAdjust="0"/>
    <p:restoredTop sz="94660"/>
  </p:normalViewPr>
  <p:slideViewPr>
    <p:cSldViewPr>
      <p:cViewPr varScale="1">
        <p:scale>
          <a:sx n="87" d="100"/>
          <a:sy n="87" d="100"/>
        </p:scale>
        <p:origin x="1920" y="78"/>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heme" Target="theme/theme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13" tIns="46557" rIns="93113" bIns="46557"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13" tIns="46557" rIns="93113" bIns="46557" rtlCol="0"/>
          <a:lstStyle>
            <a:lvl1pPr algn="r" fontAlgn="auto">
              <a:spcBef>
                <a:spcPts val="0"/>
              </a:spcBef>
              <a:spcAft>
                <a:spcPts val="0"/>
              </a:spcAft>
              <a:defRPr sz="1200">
                <a:latin typeface="+mn-lt"/>
              </a:defRPr>
            </a:lvl1pPr>
          </a:lstStyle>
          <a:p>
            <a:pPr>
              <a:defRPr/>
            </a:pPr>
            <a:fld id="{85578517-7AB7-4EC0-8F25-2A40C0F375EB}" type="datetimeFigureOut">
              <a:rPr lang="en-US"/>
              <a:pPr>
                <a:defRPr/>
              </a:pPr>
              <a:t>8/14/2015</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13" tIns="46557" rIns="93113" bIns="46557" rtlCol="0" anchor="b"/>
          <a:lstStyle>
            <a:lvl1pPr algn="l" fontAlgn="auto">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13" tIns="46557" rIns="93113" bIns="46557" rtlCol="0" anchor="b"/>
          <a:lstStyle>
            <a:lvl1pPr algn="r" fontAlgn="auto">
              <a:spcBef>
                <a:spcPts val="0"/>
              </a:spcBef>
              <a:spcAft>
                <a:spcPts val="0"/>
              </a:spcAft>
              <a:defRPr sz="1200">
                <a:latin typeface="+mn-lt"/>
              </a:defRPr>
            </a:lvl1pPr>
          </a:lstStyle>
          <a:p>
            <a:pPr>
              <a:defRPr/>
            </a:pPr>
            <a:fld id="{4EE96F65-09ED-4614-87EB-70C644DAF9B1}" type="slidenum">
              <a:rPr lang="en-US"/>
              <a:pPr>
                <a:defRPr/>
              </a:pPr>
              <a:t>‹#›</a:t>
            </a:fld>
            <a:endParaRPr lang="en-US" dirty="0"/>
          </a:p>
        </p:txBody>
      </p:sp>
    </p:spTree>
    <p:extLst>
      <p:ext uri="{BB962C8B-B14F-4D97-AF65-F5344CB8AC3E}">
        <p14:creationId xmlns:p14="http://schemas.microsoft.com/office/powerpoint/2010/main" val="3176384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13" tIns="46557" rIns="93113" bIns="46557" rtlCol="0"/>
          <a:lstStyle>
            <a:lvl1pPr algn="l" fontAlgn="auto">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13" tIns="46557" rIns="93113" bIns="46557" rtlCol="0"/>
          <a:lstStyle>
            <a:lvl1pPr algn="r" fontAlgn="auto">
              <a:spcBef>
                <a:spcPts val="0"/>
              </a:spcBef>
              <a:spcAft>
                <a:spcPts val="0"/>
              </a:spcAft>
              <a:defRPr sz="1200">
                <a:latin typeface="+mn-lt"/>
              </a:defRPr>
            </a:lvl1pPr>
          </a:lstStyle>
          <a:p>
            <a:pPr>
              <a:defRPr/>
            </a:pPr>
            <a:fld id="{8BEEC6E0-9E2A-4F01-AC29-2879FFBAE154}" type="datetimeFigureOut">
              <a:rPr lang="en-US"/>
              <a:pPr>
                <a:defRPr/>
              </a:pPr>
              <a:t>8/14/2015</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13" tIns="46557" rIns="93113" bIns="46557"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13" tIns="46557" rIns="93113" bIns="46557"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968"/>
            <a:ext cx="3037840" cy="464820"/>
          </a:xfrm>
          <a:prstGeom prst="rect">
            <a:avLst/>
          </a:prstGeom>
        </p:spPr>
        <p:txBody>
          <a:bodyPr vert="horz" lIns="93113" tIns="46557" rIns="93113" bIns="46557" rtlCol="0" anchor="b"/>
          <a:lstStyle>
            <a:lvl1pPr algn="l" fontAlgn="auto">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3113" tIns="46557" rIns="93113" bIns="46557" rtlCol="0" anchor="b"/>
          <a:lstStyle>
            <a:lvl1pPr algn="r" fontAlgn="auto">
              <a:spcBef>
                <a:spcPts val="0"/>
              </a:spcBef>
              <a:spcAft>
                <a:spcPts val="0"/>
              </a:spcAft>
              <a:defRPr sz="1200">
                <a:latin typeface="+mn-lt"/>
              </a:defRPr>
            </a:lvl1pPr>
          </a:lstStyle>
          <a:p>
            <a:pPr>
              <a:defRPr/>
            </a:pPr>
            <a:fld id="{4C9E2C02-338D-4A9A-B01A-39ED5A76AD77}" type="slidenum">
              <a:rPr lang="en-US"/>
              <a:pPr>
                <a:defRPr/>
              </a:pPr>
              <a:t>‹#›</a:t>
            </a:fld>
            <a:endParaRPr lang="en-US" dirty="0"/>
          </a:p>
        </p:txBody>
      </p:sp>
    </p:spTree>
    <p:extLst>
      <p:ext uri="{BB962C8B-B14F-4D97-AF65-F5344CB8AC3E}">
        <p14:creationId xmlns:p14="http://schemas.microsoft.com/office/powerpoint/2010/main" val="2247811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a:t>
            </a:fld>
            <a:endParaRPr lang="en-US" dirty="0"/>
          </a:p>
        </p:txBody>
      </p:sp>
    </p:spTree>
    <p:extLst>
      <p:ext uri="{BB962C8B-B14F-4D97-AF65-F5344CB8AC3E}">
        <p14:creationId xmlns:p14="http://schemas.microsoft.com/office/powerpoint/2010/main" val="22395207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10</a:t>
            </a:fld>
            <a:endParaRPr lang="en-US" dirty="0"/>
          </a:p>
        </p:txBody>
      </p:sp>
    </p:spTree>
    <p:extLst>
      <p:ext uri="{BB962C8B-B14F-4D97-AF65-F5344CB8AC3E}">
        <p14:creationId xmlns:p14="http://schemas.microsoft.com/office/powerpoint/2010/main" val="27786815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11</a:t>
            </a:fld>
            <a:endParaRPr lang="en-US" dirty="0"/>
          </a:p>
        </p:txBody>
      </p:sp>
    </p:spTree>
    <p:extLst>
      <p:ext uri="{BB962C8B-B14F-4D97-AF65-F5344CB8AC3E}">
        <p14:creationId xmlns:p14="http://schemas.microsoft.com/office/powerpoint/2010/main" val="55414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12</a:t>
            </a:fld>
            <a:endParaRPr lang="en-US" dirty="0"/>
          </a:p>
        </p:txBody>
      </p:sp>
    </p:spTree>
    <p:extLst>
      <p:ext uri="{BB962C8B-B14F-4D97-AF65-F5344CB8AC3E}">
        <p14:creationId xmlns:p14="http://schemas.microsoft.com/office/powerpoint/2010/main" val="15501163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13</a:t>
            </a:fld>
            <a:endParaRPr lang="en-US" dirty="0"/>
          </a:p>
        </p:txBody>
      </p:sp>
    </p:spTree>
    <p:extLst>
      <p:ext uri="{BB962C8B-B14F-4D97-AF65-F5344CB8AC3E}">
        <p14:creationId xmlns:p14="http://schemas.microsoft.com/office/powerpoint/2010/main" val="33429313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14</a:t>
            </a:fld>
            <a:endParaRPr lang="en-US" dirty="0"/>
          </a:p>
        </p:txBody>
      </p:sp>
    </p:spTree>
    <p:extLst>
      <p:ext uri="{BB962C8B-B14F-4D97-AF65-F5344CB8AC3E}">
        <p14:creationId xmlns:p14="http://schemas.microsoft.com/office/powerpoint/2010/main" val="26944129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15</a:t>
            </a:fld>
            <a:endParaRPr lang="en-US" dirty="0"/>
          </a:p>
        </p:txBody>
      </p:sp>
    </p:spTree>
    <p:extLst>
      <p:ext uri="{BB962C8B-B14F-4D97-AF65-F5344CB8AC3E}">
        <p14:creationId xmlns:p14="http://schemas.microsoft.com/office/powerpoint/2010/main" val="28361428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16</a:t>
            </a:fld>
            <a:endParaRPr lang="en-US" dirty="0"/>
          </a:p>
        </p:txBody>
      </p:sp>
    </p:spTree>
    <p:extLst>
      <p:ext uri="{BB962C8B-B14F-4D97-AF65-F5344CB8AC3E}">
        <p14:creationId xmlns:p14="http://schemas.microsoft.com/office/powerpoint/2010/main" val="21283822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17</a:t>
            </a:fld>
            <a:endParaRPr lang="en-US" dirty="0"/>
          </a:p>
        </p:txBody>
      </p:sp>
    </p:spTree>
    <p:extLst>
      <p:ext uri="{BB962C8B-B14F-4D97-AF65-F5344CB8AC3E}">
        <p14:creationId xmlns:p14="http://schemas.microsoft.com/office/powerpoint/2010/main" val="32735315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18</a:t>
            </a:fld>
            <a:endParaRPr lang="en-US" dirty="0"/>
          </a:p>
        </p:txBody>
      </p:sp>
    </p:spTree>
    <p:extLst>
      <p:ext uri="{BB962C8B-B14F-4D97-AF65-F5344CB8AC3E}">
        <p14:creationId xmlns:p14="http://schemas.microsoft.com/office/powerpoint/2010/main" val="408209272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19</a:t>
            </a:fld>
            <a:endParaRPr lang="en-US" dirty="0"/>
          </a:p>
        </p:txBody>
      </p:sp>
    </p:spTree>
    <p:extLst>
      <p:ext uri="{BB962C8B-B14F-4D97-AF65-F5344CB8AC3E}">
        <p14:creationId xmlns:p14="http://schemas.microsoft.com/office/powerpoint/2010/main" val="10600617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2</a:t>
            </a:fld>
            <a:endParaRPr lang="en-US" dirty="0"/>
          </a:p>
        </p:txBody>
      </p:sp>
    </p:spTree>
    <p:extLst>
      <p:ext uri="{BB962C8B-B14F-4D97-AF65-F5344CB8AC3E}">
        <p14:creationId xmlns:p14="http://schemas.microsoft.com/office/powerpoint/2010/main" val="28672105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20</a:t>
            </a:fld>
            <a:endParaRPr lang="en-US" dirty="0"/>
          </a:p>
        </p:txBody>
      </p:sp>
    </p:spTree>
    <p:extLst>
      <p:ext uri="{BB962C8B-B14F-4D97-AF65-F5344CB8AC3E}">
        <p14:creationId xmlns:p14="http://schemas.microsoft.com/office/powerpoint/2010/main" val="421786316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21</a:t>
            </a:fld>
            <a:endParaRPr lang="en-US" dirty="0"/>
          </a:p>
        </p:txBody>
      </p:sp>
    </p:spTree>
    <p:extLst>
      <p:ext uri="{BB962C8B-B14F-4D97-AF65-F5344CB8AC3E}">
        <p14:creationId xmlns:p14="http://schemas.microsoft.com/office/powerpoint/2010/main" val="7322008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22</a:t>
            </a:fld>
            <a:endParaRPr lang="en-US" dirty="0"/>
          </a:p>
        </p:txBody>
      </p:sp>
    </p:spTree>
    <p:extLst>
      <p:ext uri="{BB962C8B-B14F-4D97-AF65-F5344CB8AC3E}">
        <p14:creationId xmlns:p14="http://schemas.microsoft.com/office/powerpoint/2010/main" val="326278855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23</a:t>
            </a:fld>
            <a:endParaRPr lang="en-US" dirty="0"/>
          </a:p>
        </p:txBody>
      </p:sp>
    </p:spTree>
    <p:extLst>
      <p:ext uri="{BB962C8B-B14F-4D97-AF65-F5344CB8AC3E}">
        <p14:creationId xmlns:p14="http://schemas.microsoft.com/office/powerpoint/2010/main" val="27411049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24</a:t>
            </a:fld>
            <a:endParaRPr lang="en-US" dirty="0"/>
          </a:p>
        </p:txBody>
      </p:sp>
    </p:spTree>
    <p:extLst>
      <p:ext uri="{BB962C8B-B14F-4D97-AF65-F5344CB8AC3E}">
        <p14:creationId xmlns:p14="http://schemas.microsoft.com/office/powerpoint/2010/main" val="32953564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25</a:t>
            </a:fld>
            <a:endParaRPr lang="en-US" dirty="0"/>
          </a:p>
        </p:txBody>
      </p:sp>
    </p:spTree>
    <p:extLst>
      <p:ext uri="{BB962C8B-B14F-4D97-AF65-F5344CB8AC3E}">
        <p14:creationId xmlns:p14="http://schemas.microsoft.com/office/powerpoint/2010/main" val="31609820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26</a:t>
            </a:fld>
            <a:endParaRPr lang="en-US" dirty="0"/>
          </a:p>
        </p:txBody>
      </p:sp>
    </p:spTree>
    <p:extLst>
      <p:ext uri="{BB962C8B-B14F-4D97-AF65-F5344CB8AC3E}">
        <p14:creationId xmlns:p14="http://schemas.microsoft.com/office/powerpoint/2010/main" val="2386356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3</a:t>
            </a:fld>
            <a:endParaRPr lang="en-US" dirty="0"/>
          </a:p>
        </p:txBody>
      </p:sp>
    </p:spTree>
    <p:extLst>
      <p:ext uri="{BB962C8B-B14F-4D97-AF65-F5344CB8AC3E}">
        <p14:creationId xmlns:p14="http://schemas.microsoft.com/office/powerpoint/2010/main" val="2224162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4</a:t>
            </a:fld>
            <a:endParaRPr lang="en-US" dirty="0"/>
          </a:p>
        </p:txBody>
      </p:sp>
    </p:spTree>
    <p:extLst>
      <p:ext uri="{BB962C8B-B14F-4D97-AF65-F5344CB8AC3E}">
        <p14:creationId xmlns:p14="http://schemas.microsoft.com/office/powerpoint/2010/main" val="24528815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5</a:t>
            </a:fld>
            <a:endParaRPr lang="en-US" dirty="0"/>
          </a:p>
        </p:txBody>
      </p:sp>
    </p:spTree>
    <p:extLst>
      <p:ext uri="{BB962C8B-B14F-4D97-AF65-F5344CB8AC3E}">
        <p14:creationId xmlns:p14="http://schemas.microsoft.com/office/powerpoint/2010/main" val="9242489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6</a:t>
            </a:fld>
            <a:endParaRPr lang="en-US" dirty="0"/>
          </a:p>
        </p:txBody>
      </p:sp>
    </p:spTree>
    <p:extLst>
      <p:ext uri="{BB962C8B-B14F-4D97-AF65-F5344CB8AC3E}">
        <p14:creationId xmlns:p14="http://schemas.microsoft.com/office/powerpoint/2010/main" val="37483692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7</a:t>
            </a:fld>
            <a:endParaRPr lang="en-US" dirty="0"/>
          </a:p>
        </p:txBody>
      </p:sp>
    </p:spTree>
    <p:extLst>
      <p:ext uri="{BB962C8B-B14F-4D97-AF65-F5344CB8AC3E}">
        <p14:creationId xmlns:p14="http://schemas.microsoft.com/office/powerpoint/2010/main" val="15956399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8</a:t>
            </a:fld>
            <a:endParaRPr lang="en-US" dirty="0"/>
          </a:p>
        </p:txBody>
      </p:sp>
    </p:spTree>
    <p:extLst>
      <p:ext uri="{BB962C8B-B14F-4D97-AF65-F5344CB8AC3E}">
        <p14:creationId xmlns:p14="http://schemas.microsoft.com/office/powerpoint/2010/main" val="9173794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C9E2C02-338D-4A9A-B01A-39ED5A76AD77}" type="slidenum">
              <a:rPr lang="en-US" smtClean="0"/>
              <a:pPr>
                <a:defRPr/>
              </a:pPr>
              <a:t>9</a:t>
            </a:fld>
            <a:endParaRPr lang="en-US" dirty="0"/>
          </a:p>
        </p:txBody>
      </p:sp>
    </p:spTree>
    <p:extLst>
      <p:ext uri="{BB962C8B-B14F-4D97-AF65-F5344CB8AC3E}">
        <p14:creationId xmlns:p14="http://schemas.microsoft.com/office/powerpoint/2010/main" val="13947535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257800"/>
            <a:ext cx="7772400" cy="517526"/>
          </a:xfrm>
        </p:spPr>
        <p:txBody>
          <a:bodyPr/>
          <a:lstStyle>
            <a:lvl1pPr algn="ctr">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5775325"/>
            <a:ext cx="6400800" cy="457200"/>
          </a:xfrm>
        </p:spPr>
        <p:txBody>
          <a:bodyPr/>
          <a:lstStyle>
            <a:lvl1pPr marL="0" indent="0" algn="ctr">
              <a:buNone/>
              <a:defRPr b="1">
                <a:solidFill>
                  <a:schemeClr val="tx1"/>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B379B58-3B16-4C80-BECB-18A214631C2F}" type="datetimeFigureOut">
              <a:rPr lang="en-US" smtClean="0"/>
              <a:pPr>
                <a:defRPr/>
              </a:pPr>
              <a:t>8/14/2015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22BB963-96EC-4BD2-A7C7-0C8882072514}" type="slidenum">
              <a:rPr lang="en-US" smtClean="0"/>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C824AE0-EB54-407F-9A6B-0305FCA3C4D2}" type="datetimeFigureOut">
              <a:rPr lang="en-US" smtClean="0"/>
              <a:pPr>
                <a:defRPr/>
              </a:pPr>
              <a:t>8/14/2015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E5B9B23-0B21-4460-859C-EECD7E4BB3E1}"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F29FBA-9236-401B-BF54-506290E73462}" type="datetimeFigureOut">
              <a:rPr lang="en-US" smtClean="0"/>
              <a:pPr>
                <a:defRPr/>
              </a:pPr>
              <a:t>8/14/2015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2D86B441-DF00-499C-8FC1-24CFC0546C08}" type="slidenum">
              <a:rPr lang="en-US" smtClean="0"/>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7772400" cy="11430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685800" y="1981200"/>
            <a:ext cx="7772400" cy="4114800"/>
          </a:xfrm>
        </p:spPr>
        <p:txBody>
          <a:bodyPr/>
          <a:lstStyle/>
          <a:p>
            <a:r>
              <a:rPr lang="en-US" dirty="0" smtClean="0"/>
              <a:t>Click icon to add SmartArt graphic</a:t>
            </a:r>
            <a:endParaRPr lang="en-US" dirty="0"/>
          </a:p>
        </p:txBody>
      </p:sp>
      <p:sp>
        <p:nvSpPr>
          <p:cNvPr id="4" name="Date Placeholder 3"/>
          <p:cNvSpPr>
            <a:spLocks noGrp="1"/>
          </p:cNvSpPr>
          <p:nvPr>
            <p:ph type="dt" sz="half" idx="10"/>
          </p:nvPr>
        </p:nvSpPr>
        <p:spPr>
          <a:xfrm>
            <a:off x="685800" y="6248400"/>
            <a:ext cx="1905000" cy="457200"/>
          </a:xfrm>
        </p:spPr>
        <p:txBody>
          <a:bodyPr/>
          <a:lstStyle>
            <a:lvl1pPr>
              <a:defRPr/>
            </a:lvl1pPr>
          </a:lstStyle>
          <a:p>
            <a:endParaRPr lang="en-US" altLang="en-US" dirty="0"/>
          </a:p>
        </p:txBody>
      </p:sp>
      <p:sp>
        <p:nvSpPr>
          <p:cNvPr id="5" name="Footer Placeholder 4"/>
          <p:cNvSpPr>
            <a:spLocks noGrp="1"/>
          </p:cNvSpPr>
          <p:nvPr>
            <p:ph type="ftr" sz="quarter" idx="11"/>
          </p:nvPr>
        </p:nvSpPr>
        <p:spPr>
          <a:xfrm>
            <a:off x="3124200" y="6248400"/>
            <a:ext cx="2895600" cy="457200"/>
          </a:xfrm>
        </p:spPr>
        <p:txBody>
          <a:bodyPr/>
          <a:lstStyle>
            <a:lvl1pPr>
              <a:defRPr/>
            </a:lvl1pPr>
          </a:lstStyle>
          <a:p>
            <a:endParaRPr lang="en-US" altLang="en-US" dirty="0"/>
          </a:p>
        </p:txBody>
      </p:sp>
      <p:sp>
        <p:nvSpPr>
          <p:cNvPr id="6" name="Slide Number Placeholder 5"/>
          <p:cNvSpPr>
            <a:spLocks noGrp="1"/>
          </p:cNvSpPr>
          <p:nvPr>
            <p:ph type="sldNum" sz="quarter" idx="12"/>
          </p:nvPr>
        </p:nvSpPr>
        <p:spPr>
          <a:xfrm>
            <a:off x="6553200" y="6248400"/>
            <a:ext cx="1905000" cy="457200"/>
          </a:xfrm>
        </p:spPr>
        <p:txBody>
          <a:bodyPr/>
          <a:lstStyle>
            <a:lvl1pPr>
              <a:defRPr/>
            </a:lvl1pPr>
          </a:lstStyle>
          <a:p>
            <a:fld id="{9738F95F-D7CF-4091-8973-DFBA19BF50E2}" type="slidenum">
              <a:rPr lang="en-US" altLang="en-US" smtClean="0"/>
              <a:pPr/>
              <a:t>‹#›</a:t>
            </a:fld>
            <a:endParaRPr lang="en-US"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0853FEE-11CA-4F83-BBA5-0BDBE2C86A34}" type="datetimeFigureOut">
              <a:rPr lang="en-US" smtClean="0"/>
              <a:pPr>
                <a:defRPr/>
              </a:pPr>
              <a:t>8/14/2015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37C9A5C-DA27-45CC-A42F-5F303A13B87E}"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6213965-51CB-4ADA-8D53-FA7973D6A857}" type="datetimeFigureOut">
              <a:rPr lang="en-US" smtClean="0"/>
              <a:pPr>
                <a:defRPr/>
              </a:pPr>
              <a:t>8/14/2015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732E80C-E1EB-4141-876E-F8CB085C5E97}" type="slidenum">
              <a:rPr lang="en-US" smtClean="0"/>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5BFFBE6-D675-448E-9C6E-F4F8F8F29409}" type="datetimeFigureOut">
              <a:rPr lang="en-US" smtClean="0"/>
              <a:pPr>
                <a:defRPr/>
              </a:pPr>
              <a:t>8/14/2015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72373124-FCE5-4C7A-86CF-9427B131AC30}"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BBC2E80-5B9B-4A18-9980-3D627ABA6FA0}" type="datetimeFigureOut">
              <a:rPr lang="en-US" smtClean="0"/>
              <a:pPr>
                <a:defRPr/>
              </a:pPr>
              <a:t>8/14/2015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C2645DE-11F3-4667-B19E-D322C79B209C}"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D579B44-5C67-4656-B031-072FB91F2EEB}" type="datetimeFigureOut">
              <a:rPr lang="en-US" smtClean="0"/>
              <a:pPr>
                <a:defRPr/>
              </a:pPr>
              <a:t>8/14/2015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E5C37800-A683-4C02-82C7-7F26D98E797E}"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7A8820B-32B5-4858-8713-1433B6C73B5F}" type="datetimeFigureOut">
              <a:rPr lang="en-US" smtClean="0"/>
              <a:pPr>
                <a:defRPr/>
              </a:pPr>
              <a:t>8/14/2015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38018D6A-028A-4FE2-A0B8-6A6E7B1500B5}"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3BE0AA8-455E-4C3A-A81B-947FEFBD156F}" type="datetimeFigureOut">
              <a:rPr lang="en-US" smtClean="0"/>
              <a:pPr>
                <a:defRPr/>
              </a:pPr>
              <a:t>8/14/2015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461E23F1-82CE-4F6C-8778-917C7E2ED447}" type="slidenum">
              <a:rPr lang="en-US" smtClean="0"/>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623B4E4-0584-4D5D-B35A-3AF6245387E9}" type="datetimeFigureOut">
              <a:rPr lang="en-US" smtClean="0"/>
              <a:pPr>
                <a:defRPr/>
              </a:pPr>
              <a:t>8/14/2015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EB45B8A1-BC95-43A9-9480-A998F558BC0E}" type="slidenum">
              <a:rPr lang="en-US" smtClean="0"/>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05724057-BBC1-41B8-A379-FF8559A41A11}" type="datetimeFigureOut">
              <a:rPr lang="en-US" smtClean="0"/>
              <a:pPr>
                <a:defRPr/>
              </a:pPr>
              <a:t>8/14/2015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7149837B-8B28-40C9-B4CF-6752CEC7F3BE}"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Lst>
  <p:txStyles>
    <p:titleStyle>
      <a:lvl1pPr algn="l" rtl="0" eaLnBrk="1" fontAlgn="base" hangingPunct="1">
        <a:spcBef>
          <a:spcPct val="0"/>
        </a:spcBef>
        <a:spcAft>
          <a:spcPct val="0"/>
        </a:spcAft>
        <a:defRPr sz="3600" b="1" kern="1200">
          <a:solidFill>
            <a:schemeClr val="tx1"/>
          </a:solidFill>
          <a:latin typeface="Tahoma" pitchFamily="34" charset="0"/>
          <a:ea typeface="+mj-ea"/>
          <a:cs typeface="Tahoma" pitchFamily="34" charset="0"/>
        </a:defRPr>
      </a:lvl1pPr>
      <a:lvl2pPr algn="l" rtl="0" eaLnBrk="1" fontAlgn="base" hangingPunct="1">
        <a:spcBef>
          <a:spcPct val="0"/>
        </a:spcBef>
        <a:spcAft>
          <a:spcPct val="0"/>
        </a:spcAft>
        <a:defRPr sz="3600" b="1">
          <a:solidFill>
            <a:schemeClr val="tx1"/>
          </a:solidFill>
          <a:latin typeface="Tahoma" pitchFamily="34" charset="0"/>
          <a:cs typeface="Tahoma" pitchFamily="34" charset="0"/>
        </a:defRPr>
      </a:lvl2pPr>
      <a:lvl3pPr algn="l" rtl="0" eaLnBrk="1" fontAlgn="base" hangingPunct="1">
        <a:spcBef>
          <a:spcPct val="0"/>
        </a:spcBef>
        <a:spcAft>
          <a:spcPct val="0"/>
        </a:spcAft>
        <a:defRPr sz="3600" b="1">
          <a:solidFill>
            <a:schemeClr val="tx1"/>
          </a:solidFill>
          <a:latin typeface="Tahoma" pitchFamily="34" charset="0"/>
          <a:cs typeface="Tahoma" pitchFamily="34" charset="0"/>
        </a:defRPr>
      </a:lvl3pPr>
      <a:lvl4pPr algn="l" rtl="0" eaLnBrk="1" fontAlgn="base" hangingPunct="1">
        <a:spcBef>
          <a:spcPct val="0"/>
        </a:spcBef>
        <a:spcAft>
          <a:spcPct val="0"/>
        </a:spcAft>
        <a:defRPr sz="3600" b="1">
          <a:solidFill>
            <a:schemeClr val="tx1"/>
          </a:solidFill>
          <a:latin typeface="Tahoma" pitchFamily="34" charset="0"/>
          <a:cs typeface="Tahoma" pitchFamily="34" charset="0"/>
        </a:defRPr>
      </a:lvl4pPr>
      <a:lvl5pPr algn="l" rtl="0" eaLnBrk="1" fontAlgn="base" hangingPunct="1">
        <a:spcBef>
          <a:spcPct val="0"/>
        </a:spcBef>
        <a:spcAft>
          <a:spcPct val="0"/>
        </a:spcAft>
        <a:defRPr sz="3600" b="1">
          <a:solidFill>
            <a:schemeClr val="tx1"/>
          </a:solidFill>
          <a:latin typeface="Tahoma" pitchFamily="34" charset="0"/>
          <a:cs typeface="Tahoma" pitchFamily="34" charset="0"/>
        </a:defRPr>
      </a:lvl5pPr>
      <a:lvl6pPr marL="457200" algn="l" rtl="0" eaLnBrk="1" fontAlgn="base" hangingPunct="1">
        <a:spcBef>
          <a:spcPct val="0"/>
        </a:spcBef>
        <a:spcAft>
          <a:spcPct val="0"/>
        </a:spcAft>
        <a:defRPr sz="3600" b="1">
          <a:solidFill>
            <a:schemeClr val="tx1"/>
          </a:solidFill>
          <a:latin typeface="Tahoma" pitchFamily="34" charset="0"/>
          <a:cs typeface="Tahoma" pitchFamily="34" charset="0"/>
        </a:defRPr>
      </a:lvl6pPr>
      <a:lvl7pPr marL="914400" algn="l" rtl="0" eaLnBrk="1" fontAlgn="base" hangingPunct="1">
        <a:spcBef>
          <a:spcPct val="0"/>
        </a:spcBef>
        <a:spcAft>
          <a:spcPct val="0"/>
        </a:spcAft>
        <a:defRPr sz="3600" b="1">
          <a:solidFill>
            <a:schemeClr val="tx1"/>
          </a:solidFill>
          <a:latin typeface="Tahoma" pitchFamily="34" charset="0"/>
          <a:cs typeface="Tahoma" pitchFamily="34" charset="0"/>
        </a:defRPr>
      </a:lvl7pPr>
      <a:lvl8pPr marL="1371600" algn="l" rtl="0" eaLnBrk="1" fontAlgn="base" hangingPunct="1">
        <a:spcBef>
          <a:spcPct val="0"/>
        </a:spcBef>
        <a:spcAft>
          <a:spcPct val="0"/>
        </a:spcAft>
        <a:defRPr sz="3600" b="1">
          <a:solidFill>
            <a:schemeClr val="tx1"/>
          </a:solidFill>
          <a:latin typeface="Tahoma" pitchFamily="34" charset="0"/>
          <a:cs typeface="Tahoma" pitchFamily="34" charset="0"/>
        </a:defRPr>
      </a:lvl8pPr>
      <a:lvl9pPr marL="1828800" algn="l" rtl="0" eaLnBrk="1" fontAlgn="base" hangingPunct="1">
        <a:spcBef>
          <a:spcPct val="0"/>
        </a:spcBef>
        <a:spcAft>
          <a:spcPct val="0"/>
        </a:spcAft>
        <a:defRPr sz="3600" b="1">
          <a:solidFill>
            <a:schemeClr val="tx1"/>
          </a:solidFill>
          <a:latin typeface="Tahoma" pitchFamily="34" charset="0"/>
          <a:cs typeface="Tahoma" pitchFamily="34" charset="0"/>
        </a:defRPr>
      </a:lvl9pPr>
    </p:titleStyle>
    <p:bodyStyle>
      <a:lvl1pPr marL="342900" indent="-3429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2.xml"/><Relationship Id="rId1" Type="http://schemas.openxmlformats.org/officeDocument/2006/relationships/vmlDrawing" Target="../drawings/vmlDrawing1.vml"/><Relationship Id="rId5" Type="http://schemas.openxmlformats.org/officeDocument/2006/relationships/image" Target="../media/image4.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5502275"/>
            <a:ext cx="7772400" cy="593725"/>
          </a:xfrm>
        </p:spPr>
        <p:txBody>
          <a:bodyPr rtlCol="0">
            <a:normAutofit fontScale="90000"/>
          </a:bodyPr>
          <a:lstStyle/>
          <a:p>
            <a:pPr eaLnBrk="1" fontAlgn="auto" hangingPunct="1">
              <a:spcAft>
                <a:spcPts val="0"/>
              </a:spcAft>
              <a:defRPr/>
            </a:pPr>
            <a:r>
              <a:rPr lang="en-US" dirty="0" smtClean="0"/>
              <a:t>School Internal Accounts</a:t>
            </a:r>
            <a:endParaRPr lang="en-US" dirty="0"/>
          </a:p>
        </p:txBody>
      </p:sp>
      <p:sp>
        <p:nvSpPr>
          <p:cNvPr id="3075" name="Subtitle 2"/>
          <p:cNvSpPr>
            <a:spLocks noGrp="1"/>
          </p:cNvSpPr>
          <p:nvPr>
            <p:ph type="subTitle" idx="1"/>
          </p:nvPr>
        </p:nvSpPr>
        <p:spPr>
          <a:xfrm>
            <a:off x="1600200" y="6080125"/>
            <a:ext cx="6400800" cy="457200"/>
          </a:xfrm>
        </p:spPr>
        <p:txBody>
          <a:bodyPr/>
          <a:lstStyle/>
          <a:p>
            <a:pPr eaLnBrk="1" hangingPunct="1"/>
            <a:r>
              <a:rPr lang="en-US" dirty="0" smtClean="0">
                <a:latin typeface="Arial" charset="0"/>
                <a:cs typeface="Arial" charset="0"/>
              </a:rPr>
              <a:t>Leon County Schools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pPr algn="ctr"/>
            <a:r>
              <a:rPr lang="en-US" dirty="0" smtClean="0"/>
              <a:t>Miscellaneous Cash Receipts Info</a:t>
            </a:r>
            <a:endParaRPr lang="en-US" dirty="0"/>
          </a:p>
        </p:txBody>
      </p:sp>
      <p:sp>
        <p:nvSpPr>
          <p:cNvPr id="3" name="Content Placeholder 2"/>
          <p:cNvSpPr>
            <a:spLocks noGrp="1"/>
          </p:cNvSpPr>
          <p:nvPr>
            <p:ph idx="1"/>
          </p:nvPr>
        </p:nvSpPr>
        <p:spPr>
          <a:xfrm>
            <a:off x="2743200" y="990600"/>
            <a:ext cx="6019800" cy="5867400"/>
          </a:xfrm>
        </p:spPr>
        <p:txBody>
          <a:bodyPr/>
          <a:lstStyle/>
          <a:p>
            <a:pPr>
              <a:buFont typeface="Wingdings" pitchFamily="2" charset="2"/>
              <a:buChar char="q"/>
            </a:pPr>
            <a:r>
              <a:rPr lang="en-US" dirty="0" smtClean="0"/>
              <a:t>Donations</a:t>
            </a:r>
          </a:p>
          <a:p>
            <a:pPr marL="742950" lvl="2" indent="-342900">
              <a:buFont typeface="Wingdings" pitchFamily="2" charset="2"/>
              <a:buChar char="ü"/>
            </a:pPr>
            <a:r>
              <a:rPr lang="en-US" dirty="0" smtClean="0"/>
              <a:t>A donation </a:t>
            </a:r>
            <a:r>
              <a:rPr lang="en-US" dirty="0" smtClean="0"/>
              <a:t>Letter must accompany all </a:t>
            </a:r>
            <a:r>
              <a:rPr lang="en-US" dirty="0" smtClean="0"/>
              <a:t>donations.</a:t>
            </a:r>
            <a:endParaRPr lang="en-US" dirty="0" smtClean="0"/>
          </a:p>
          <a:p>
            <a:pPr marL="742950" lvl="2" indent="-342900">
              <a:buFont typeface="Wingdings" pitchFamily="2" charset="2"/>
              <a:buChar char="ü"/>
            </a:pPr>
            <a:r>
              <a:rPr lang="en-US" dirty="0" smtClean="0"/>
              <a:t>If donation letter cannot be obtained, funds must be used for the general welfare of the entire student body.</a:t>
            </a:r>
          </a:p>
          <a:p>
            <a:pPr>
              <a:buFont typeface="Wingdings" pitchFamily="2" charset="2"/>
              <a:buChar char="q"/>
            </a:pPr>
            <a:endParaRPr lang="en-US" sz="1000" dirty="0" smtClean="0"/>
          </a:p>
          <a:p>
            <a:pPr>
              <a:buFont typeface="Wingdings" pitchFamily="2" charset="2"/>
              <a:buChar char="q"/>
            </a:pPr>
            <a:r>
              <a:rPr lang="en-US" dirty="0" smtClean="0"/>
              <a:t>Student Fees</a:t>
            </a:r>
          </a:p>
          <a:p>
            <a:pPr marL="742950" lvl="2" indent="-342900">
              <a:buFont typeface="Wingdings" pitchFamily="2" charset="2"/>
              <a:buChar char="ü"/>
            </a:pPr>
            <a:r>
              <a:rPr lang="en-US" dirty="0" smtClean="0"/>
              <a:t>Fees must be used </a:t>
            </a:r>
            <a:r>
              <a:rPr lang="en-US" dirty="0" smtClean="0"/>
              <a:t>for items given to the student or for </a:t>
            </a:r>
            <a:r>
              <a:rPr lang="en-US" dirty="0" smtClean="0"/>
              <a:t>items consumed by the student paying the fee.  </a:t>
            </a:r>
            <a:endParaRPr lang="en-US" dirty="0" smtClean="0"/>
          </a:p>
          <a:p>
            <a:pPr marL="742950" lvl="2" indent="-342900">
              <a:buFont typeface="Wingdings" pitchFamily="2" charset="2"/>
              <a:buChar char="ü"/>
            </a:pPr>
            <a:r>
              <a:rPr lang="en-US" dirty="0" smtClean="0"/>
              <a:t>Accounts should have zero </a:t>
            </a:r>
            <a:r>
              <a:rPr lang="en-US" dirty="0" smtClean="0"/>
              <a:t>balances </a:t>
            </a:r>
            <a:r>
              <a:rPr lang="en-US" dirty="0" smtClean="0"/>
              <a:t>at </a:t>
            </a:r>
            <a:r>
              <a:rPr lang="en-US" dirty="0" smtClean="0"/>
              <a:t>the end </a:t>
            </a:r>
            <a:r>
              <a:rPr lang="en-US" dirty="0" smtClean="0"/>
              <a:t>of </a:t>
            </a:r>
            <a:r>
              <a:rPr lang="en-US" dirty="0" smtClean="0"/>
              <a:t>the year.</a:t>
            </a:r>
            <a:endParaRPr lang="en-US" dirty="0" smtClean="0"/>
          </a:p>
          <a:p>
            <a:pPr marL="742950" lvl="2" indent="-342900">
              <a:buFont typeface="Wingdings" pitchFamily="2" charset="2"/>
              <a:buChar char="ü"/>
            </a:pPr>
            <a:r>
              <a:rPr lang="en-US" dirty="0" smtClean="0"/>
              <a:t>Funds may be spent only on the student who paid the </a:t>
            </a:r>
            <a:r>
              <a:rPr lang="en-US" dirty="0" smtClean="0"/>
              <a:t>fee.</a:t>
            </a:r>
            <a:endParaRPr lang="en-US" dirty="0" smtClean="0"/>
          </a:p>
          <a:p>
            <a:pPr marL="742950" lvl="2" indent="-342900">
              <a:buFont typeface="Wingdings" pitchFamily="2" charset="2"/>
              <a:buChar char="ü"/>
            </a:pPr>
            <a:r>
              <a:rPr lang="en-US" dirty="0" smtClean="0"/>
              <a:t>Fees cannot </a:t>
            </a:r>
            <a:r>
              <a:rPr lang="en-US" dirty="0" smtClean="0"/>
              <a:t>be used to purchase items deemed to be the responsibility of the District.</a:t>
            </a:r>
          </a:p>
          <a:p>
            <a:pPr>
              <a:buFont typeface="Wingdings" pitchFamily="2" charset="2"/>
              <a:buChar char="q"/>
            </a:pPr>
            <a:endParaRPr lang="en-US" sz="1000" dirty="0" smtClean="0"/>
          </a:p>
          <a:p>
            <a:endParaRPr lang="en-US" dirty="0" smtClean="0"/>
          </a:p>
          <a:p>
            <a:endParaRPr lang="en-US" sz="1000" dirty="0" smtClean="0"/>
          </a:p>
          <a:p>
            <a:pPr>
              <a:buNone/>
            </a:pPr>
            <a:endParaRPr lang="en-US" sz="1900" dirty="0" smtClean="0"/>
          </a:p>
          <a:p>
            <a:endParaRPr lang="en-US" dirty="0" smtClean="0"/>
          </a:p>
          <a:p>
            <a:endParaRPr lang="en-US" dirty="0" smtClean="0"/>
          </a:p>
          <a:p>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95400"/>
          </a:xfrm>
        </p:spPr>
        <p:txBody>
          <a:bodyPr/>
          <a:lstStyle/>
          <a:p>
            <a:pPr algn="ctr"/>
            <a:r>
              <a:rPr lang="en-US" dirty="0" smtClean="0"/>
              <a:t>Miscellaneous Cash Receipts Info</a:t>
            </a:r>
            <a:endParaRPr lang="en-US" dirty="0"/>
          </a:p>
        </p:txBody>
      </p:sp>
      <p:sp>
        <p:nvSpPr>
          <p:cNvPr id="3" name="Content Placeholder 2"/>
          <p:cNvSpPr>
            <a:spLocks noGrp="1"/>
          </p:cNvSpPr>
          <p:nvPr>
            <p:ph idx="1"/>
          </p:nvPr>
        </p:nvSpPr>
        <p:spPr>
          <a:xfrm>
            <a:off x="2743200" y="990600"/>
            <a:ext cx="6019800" cy="5867400"/>
          </a:xfrm>
        </p:spPr>
        <p:txBody>
          <a:bodyPr/>
          <a:lstStyle/>
          <a:p>
            <a:pPr>
              <a:buFont typeface="Wingdings" pitchFamily="2" charset="2"/>
              <a:buChar char="q"/>
            </a:pPr>
            <a:endParaRPr lang="en-US" sz="1000" dirty="0" smtClean="0"/>
          </a:p>
          <a:p>
            <a:pPr>
              <a:buFont typeface="Wingdings" pitchFamily="2" charset="2"/>
              <a:buChar char="q"/>
            </a:pPr>
            <a:r>
              <a:rPr lang="en-US" dirty="0" smtClean="0"/>
              <a:t>Locker Fees</a:t>
            </a:r>
          </a:p>
          <a:p>
            <a:pPr marL="742950" lvl="2" indent="-342900">
              <a:buFont typeface="Wingdings" pitchFamily="2" charset="2"/>
              <a:buChar char="ü"/>
            </a:pPr>
            <a:r>
              <a:rPr lang="en-US" dirty="0" smtClean="0"/>
              <a:t>These fees can only be used for locks, repairs and  </a:t>
            </a:r>
            <a:r>
              <a:rPr lang="en-US" dirty="0" smtClean="0"/>
              <a:t>maintenance of </a:t>
            </a:r>
            <a:r>
              <a:rPr lang="en-US" dirty="0" smtClean="0"/>
              <a:t>lockers.</a:t>
            </a:r>
            <a:endParaRPr lang="en-US" dirty="0" smtClean="0"/>
          </a:p>
          <a:p>
            <a:pPr>
              <a:buFont typeface="Wingdings" pitchFamily="2" charset="2"/>
              <a:buChar char="q"/>
            </a:pPr>
            <a:endParaRPr lang="en-US" sz="1000" dirty="0" smtClean="0"/>
          </a:p>
          <a:p>
            <a:pPr>
              <a:buFont typeface="Wingdings" pitchFamily="2" charset="2"/>
              <a:buChar char="q"/>
            </a:pPr>
            <a:r>
              <a:rPr lang="en-US" dirty="0" smtClean="0"/>
              <a:t>Parking Fees</a:t>
            </a:r>
          </a:p>
          <a:p>
            <a:pPr marL="742950" lvl="2" indent="-342900">
              <a:buFont typeface="Wingdings" pitchFamily="2" charset="2"/>
              <a:buChar char="ü"/>
            </a:pPr>
            <a:r>
              <a:rPr lang="en-US" dirty="0" smtClean="0"/>
              <a:t>These fees can only be used for equipment </a:t>
            </a:r>
            <a:r>
              <a:rPr lang="en-US" dirty="0" smtClean="0"/>
              <a:t>or services </a:t>
            </a:r>
            <a:r>
              <a:rPr lang="en-US" dirty="0" smtClean="0"/>
              <a:t>related </a:t>
            </a:r>
            <a:r>
              <a:rPr lang="en-US" dirty="0" smtClean="0"/>
              <a:t>to management of the parking spaces in the student parking lot.</a:t>
            </a:r>
          </a:p>
          <a:p>
            <a:pPr marL="742950" lvl="2" indent="-342900">
              <a:buFont typeface="Wingdings" pitchFamily="2" charset="2"/>
              <a:buChar char="ü"/>
            </a:pPr>
            <a:endParaRPr lang="en-US" sz="1000" dirty="0" smtClean="0"/>
          </a:p>
          <a:p>
            <a:pPr marL="342900" lvl="1" indent="-342900">
              <a:buFont typeface="Wingdings" pitchFamily="2" charset="2"/>
              <a:buChar char="q"/>
            </a:pPr>
            <a:r>
              <a:rPr lang="en-US" dirty="0" smtClean="0"/>
              <a:t>Athletics</a:t>
            </a:r>
          </a:p>
          <a:p>
            <a:pPr marL="742950" lvl="2" indent="-342900">
              <a:buFont typeface="Wingdings" pitchFamily="2" charset="2"/>
              <a:buChar char="ü"/>
            </a:pPr>
            <a:r>
              <a:rPr lang="en-US" dirty="0" smtClean="0"/>
              <a:t>Ticket Seller Report</a:t>
            </a:r>
          </a:p>
          <a:p>
            <a:pPr marL="742950" lvl="2" indent="-342900">
              <a:buFont typeface="Wingdings" pitchFamily="2" charset="2"/>
              <a:buChar char="ü"/>
            </a:pPr>
            <a:r>
              <a:rPr lang="en-US" dirty="0" smtClean="0"/>
              <a:t>Ticket Inventory</a:t>
            </a:r>
          </a:p>
          <a:p>
            <a:pPr marL="742950" lvl="2" indent="-342900">
              <a:buFont typeface="Wingdings" pitchFamily="2" charset="2"/>
              <a:buChar char="ü"/>
            </a:pPr>
            <a:r>
              <a:rPr lang="en-US" dirty="0" smtClean="0"/>
              <a:t>Concessions Inventory Report</a:t>
            </a:r>
          </a:p>
          <a:p>
            <a:pPr marL="742950" lvl="2" indent="-342900">
              <a:buFont typeface="Wingdings" pitchFamily="2" charset="2"/>
              <a:buChar char="ü"/>
            </a:pPr>
            <a:r>
              <a:rPr lang="en-US" dirty="0" smtClean="0"/>
              <a:t>Change Fund</a:t>
            </a:r>
          </a:p>
          <a:p>
            <a:pPr marL="742950" lvl="2" indent="-342900">
              <a:buFont typeface="Wingdings" pitchFamily="2" charset="2"/>
              <a:buChar char="ü"/>
            </a:pPr>
            <a:r>
              <a:rPr lang="en-US" dirty="0" smtClean="0"/>
              <a:t>Log of Complimentary Athletic Purchases</a:t>
            </a:r>
            <a:endParaRPr lang="en-US" dirty="0" smtClean="0"/>
          </a:p>
          <a:p>
            <a:endParaRPr lang="en-US" dirty="0" smtClean="0"/>
          </a:p>
          <a:p>
            <a:endParaRPr lang="en-US" sz="1000" dirty="0" smtClean="0"/>
          </a:p>
          <a:p>
            <a:pPr>
              <a:buNone/>
            </a:pPr>
            <a:endParaRPr lang="en-US" sz="1900"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10633291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1" end="11"/>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pPr algn="ctr"/>
            <a:r>
              <a:rPr lang="en-US" dirty="0" smtClean="0"/>
              <a:t>Miscellaneous Cash Receipts Info</a:t>
            </a:r>
            <a:endParaRPr lang="en-US" dirty="0"/>
          </a:p>
        </p:txBody>
      </p:sp>
      <p:sp>
        <p:nvSpPr>
          <p:cNvPr id="3" name="Content Placeholder 2"/>
          <p:cNvSpPr>
            <a:spLocks noGrp="1"/>
          </p:cNvSpPr>
          <p:nvPr>
            <p:ph idx="1"/>
          </p:nvPr>
        </p:nvSpPr>
        <p:spPr>
          <a:xfrm>
            <a:off x="2133600" y="1143000"/>
            <a:ext cx="6400800" cy="5715000"/>
          </a:xfrm>
        </p:spPr>
        <p:txBody>
          <a:bodyPr/>
          <a:lstStyle/>
          <a:p>
            <a:pPr>
              <a:buFont typeface="Wingdings" pitchFamily="2" charset="2"/>
              <a:buChar char="q"/>
            </a:pPr>
            <a:r>
              <a:rPr lang="en-US" dirty="0" smtClean="0"/>
              <a:t> Fundraising</a:t>
            </a:r>
          </a:p>
          <a:p>
            <a:pPr lvl="1">
              <a:buFont typeface="Wingdings" pitchFamily="2" charset="2"/>
              <a:buChar char="ü"/>
            </a:pPr>
            <a:r>
              <a:rPr lang="en-US" dirty="0" smtClean="0"/>
              <a:t>Prior Approval</a:t>
            </a:r>
          </a:p>
          <a:p>
            <a:pPr lvl="1">
              <a:buFont typeface="Wingdings" pitchFamily="2" charset="2"/>
              <a:buChar char="ü"/>
            </a:pPr>
            <a:r>
              <a:rPr lang="en-US" dirty="0" smtClean="0"/>
              <a:t>Activity Request Form</a:t>
            </a:r>
          </a:p>
          <a:p>
            <a:pPr lvl="1">
              <a:buFont typeface="Wingdings" pitchFamily="2" charset="2"/>
              <a:buChar char="ü"/>
            </a:pPr>
            <a:r>
              <a:rPr lang="en-US" dirty="0" smtClean="0"/>
              <a:t>Resale</a:t>
            </a:r>
          </a:p>
          <a:p>
            <a:pPr lvl="1">
              <a:buFont typeface="Wingdings" pitchFamily="2" charset="2"/>
              <a:buChar char="ü"/>
            </a:pPr>
            <a:r>
              <a:rPr lang="en-US" dirty="0" smtClean="0"/>
              <a:t>Raffles and games of chance are prohibited.</a:t>
            </a:r>
          </a:p>
          <a:p>
            <a:pPr lvl="1">
              <a:buFont typeface="Wingdings" pitchFamily="2" charset="2"/>
              <a:buChar char="ü"/>
            </a:pPr>
            <a:r>
              <a:rPr lang="en-US" dirty="0" smtClean="0"/>
              <a:t>Elementary and Middle school students are not permitted to solicit door- to –door.</a:t>
            </a:r>
          </a:p>
          <a:p>
            <a:pPr lvl="1">
              <a:buFont typeface="Wingdings" pitchFamily="2" charset="2"/>
              <a:buChar char="ü"/>
            </a:pPr>
            <a:r>
              <a:rPr lang="en-US" dirty="0" smtClean="0"/>
              <a:t>Inventory Report</a:t>
            </a:r>
          </a:p>
          <a:p>
            <a:pPr lvl="1">
              <a:buFont typeface="Wingdings" pitchFamily="2" charset="2"/>
              <a:buChar char="ü"/>
            </a:pPr>
            <a:r>
              <a:rPr lang="en-US" dirty="0" smtClean="0"/>
              <a:t>Ticket Seller report</a:t>
            </a:r>
          </a:p>
          <a:p>
            <a:pPr lvl="1">
              <a:buFont typeface="Wingdings" pitchFamily="2" charset="2"/>
              <a:buChar char="ü"/>
            </a:pPr>
            <a:r>
              <a:rPr lang="en-US" dirty="0" smtClean="0"/>
              <a:t>Fundraising Reconciliation Report</a:t>
            </a:r>
          </a:p>
          <a:p>
            <a:pPr lvl="1">
              <a:buFont typeface="Wingdings" pitchFamily="2" charset="2"/>
              <a:buChar char="ü"/>
            </a:pPr>
            <a:r>
              <a:rPr lang="en-US" dirty="0" smtClean="0"/>
              <a:t>Fundraiser proceeds may carryover from year to year; however, consideration must be given to spending the funds on the students that generated the funds.</a:t>
            </a:r>
          </a:p>
          <a:p>
            <a:pPr lvl="1">
              <a:buFont typeface="Wingdings" pitchFamily="2" charset="2"/>
              <a:buChar char="ü"/>
            </a:pPr>
            <a:r>
              <a:rPr lang="en-US" dirty="0" smtClean="0"/>
              <a:t>Food items for sale to students must comply with USDA </a:t>
            </a:r>
            <a:r>
              <a:rPr lang="en-US" i="1" dirty="0" smtClean="0"/>
              <a:t>Smart Snacks in Schools</a:t>
            </a:r>
            <a:r>
              <a:rPr lang="en-US" dirty="0" smtClean="0"/>
              <a:t> regulations.</a:t>
            </a:r>
          </a:p>
          <a:p>
            <a:pPr lvl="1">
              <a:buNone/>
            </a:pPr>
            <a:endParaRPr lang="en-US" dirty="0" smtClean="0"/>
          </a:p>
          <a:p>
            <a:pPr lvl="2">
              <a:buFont typeface="Calibri" pitchFamily="34" charset="0"/>
              <a:buChar char="–"/>
            </a:pPr>
            <a:endParaRPr lang="en-US" dirty="0" smtClean="0"/>
          </a:p>
          <a:p>
            <a:pPr lvl="2">
              <a:buFont typeface="Arial" pitchFamily="34" charset="0"/>
              <a:buChar char="•"/>
            </a:pPr>
            <a:endParaRPr lang="en-US" dirty="0" smtClean="0"/>
          </a:p>
          <a:p>
            <a:pPr>
              <a:buNone/>
            </a:pPr>
            <a:endParaRPr lang="en-US" sz="1900" dirty="0" smtClean="0"/>
          </a:p>
          <a:p>
            <a:endParaRPr lang="en-US" dirty="0" smtClean="0"/>
          </a:p>
          <a:p>
            <a:endParaRPr lang="en-US" dirty="0" smtClean="0"/>
          </a:p>
          <a:p>
            <a:pPr>
              <a:buNone/>
            </a:pPr>
            <a:endParaRPr lang="en-US"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1143000"/>
          </a:xfrm>
        </p:spPr>
        <p:txBody>
          <a:bodyPr/>
          <a:lstStyle/>
          <a:p>
            <a:pPr algn="ctr" eaLnBrk="1" hangingPunct="1"/>
            <a:r>
              <a:rPr lang="en-US" dirty="0" smtClean="0">
                <a:solidFill>
                  <a:srgbClr val="000000"/>
                </a:solidFill>
                <a:latin typeface="Tahoma" pitchFamily="112" charset="0"/>
                <a:cs typeface="Tahoma" pitchFamily="112" charset="0"/>
              </a:rPr>
              <a:t>What to look for...</a:t>
            </a:r>
          </a:p>
        </p:txBody>
      </p:sp>
      <p:sp>
        <p:nvSpPr>
          <p:cNvPr id="5123" name="Content Placeholder 2"/>
          <p:cNvSpPr>
            <a:spLocks noGrp="1"/>
          </p:cNvSpPr>
          <p:nvPr>
            <p:ph idx="1"/>
          </p:nvPr>
        </p:nvSpPr>
        <p:spPr>
          <a:xfrm>
            <a:off x="2667000" y="1371600"/>
            <a:ext cx="6477000" cy="5257800"/>
          </a:xfrm>
        </p:spPr>
        <p:txBody>
          <a:bodyPr/>
          <a:lstStyle/>
          <a:p>
            <a:pPr>
              <a:buFont typeface="Wingdings" pitchFamily="2" charset="2"/>
              <a:buChar char="q"/>
            </a:pPr>
            <a:r>
              <a:rPr lang="en-US" sz="2400" dirty="0" smtClean="0"/>
              <a:t>Properly completed Report of Monies Collected</a:t>
            </a:r>
          </a:p>
          <a:p>
            <a:pPr>
              <a:buFont typeface="Wingdings" pitchFamily="2" charset="2"/>
              <a:buChar char="q"/>
            </a:pPr>
            <a:endParaRPr lang="en-US" sz="1000" dirty="0" smtClean="0"/>
          </a:p>
          <a:p>
            <a:pPr>
              <a:buFont typeface="Wingdings" pitchFamily="2" charset="2"/>
              <a:buChar char="q"/>
            </a:pPr>
            <a:r>
              <a:rPr lang="en-US" sz="2400" dirty="0" smtClean="0"/>
              <a:t>Teacher Receipts</a:t>
            </a:r>
          </a:p>
          <a:p>
            <a:pPr>
              <a:buFont typeface="Wingdings" pitchFamily="2" charset="2"/>
              <a:buChar char="q"/>
            </a:pPr>
            <a:endParaRPr lang="en-US" sz="1000" dirty="0" smtClean="0"/>
          </a:p>
          <a:p>
            <a:pPr>
              <a:buFont typeface="Wingdings" pitchFamily="2" charset="2"/>
              <a:buChar char="q"/>
            </a:pPr>
            <a:r>
              <a:rPr lang="en-US" sz="2400" dirty="0" smtClean="0"/>
              <a:t>Official Receipts</a:t>
            </a:r>
          </a:p>
          <a:p>
            <a:pPr>
              <a:buFont typeface="Wingdings" pitchFamily="2" charset="2"/>
              <a:buChar char="q"/>
            </a:pPr>
            <a:endParaRPr lang="en-US" sz="1000" dirty="0" smtClean="0"/>
          </a:p>
          <a:p>
            <a:pPr>
              <a:buFont typeface="Wingdings" pitchFamily="2" charset="2"/>
              <a:buChar char="q"/>
            </a:pPr>
            <a:r>
              <a:rPr lang="en-US" sz="2400" dirty="0" smtClean="0"/>
              <a:t>Donation Letter</a:t>
            </a:r>
          </a:p>
          <a:p>
            <a:pPr>
              <a:buFont typeface="Wingdings" pitchFamily="2" charset="2"/>
              <a:buChar char="q"/>
            </a:pPr>
            <a:endParaRPr lang="en-US" sz="1000" dirty="0" smtClean="0"/>
          </a:p>
          <a:p>
            <a:pPr>
              <a:buFont typeface="Wingdings" pitchFamily="2" charset="2"/>
              <a:buChar char="q"/>
            </a:pPr>
            <a:r>
              <a:rPr lang="en-US" sz="2400" dirty="0" smtClean="0"/>
              <a:t>Fee letter</a:t>
            </a:r>
          </a:p>
          <a:p>
            <a:pPr>
              <a:buFont typeface="Wingdings" pitchFamily="2" charset="2"/>
              <a:buChar char="q"/>
            </a:pPr>
            <a:endParaRPr lang="en-US" sz="1000" dirty="0" smtClean="0"/>
          </a:p>
          <a:p>
            <a:pPr>
              <a:buFont typeface="Wingdings" pitchFamily="2" charset="2"/>
              <a:buChar char="q"/>
            </a:pPr>
            <a:r>
              <a:rPr lang="en-US" sz="2400" dirty="0" smtClean="0"/>
              <a:t>Activity Request Form</a:t>
            </a:r>
          </a:p>
          <a:p>
            <a:pPr>
              <a:buFont typeface="Wingdings" pitchFamily="2" charset="2"/>
              <a:buChar char="q"/>
            </a:pPr>
            <a:endParaRPr lang="en-US" sz="1000" dirty="0" smtClean="0"/>
          </a:p>
          <a:p>
            <a:pPr>
              <a:buFont typeface="Wingdings" pitchFamily="2" charset="2"/>
              <a:buChar char="q"/>
            </a:pPr>
            <a:r>
              <a:rPr lang="en-US" sz="2400" dirty="0" smtClean="0"/>
              <a:t>Inventory Report</a:t>
            </a:r>
          </a:p>
          <a:p>
            <a:pPr>
              <a:buFont typeface="Wingdings" pitchFamily="2" charset="2"/>
              <a:buChar char="q"/>
            </a:pPr>
            <a:endParaRPr lang="en-US" sz="1000" dirty="0" smtClean="0"/>
          </a:p>
          <a:p>
            <a:pPr>
              <a:buFont typeface="Wingdings" pitchFamily="2" charset="2"/>
              <a:buChar char="q"/>
            </a:pPr>
            <a:r>
              <a:rPr lang="en-US" sz="2400" dirty="0" smtClean="0"/>
              <a:t>Ticket Seller Report</a:t>
            </a:r>
          </a:p>
          <a:p>
            <a:pPr eaLnBrk="1" hangingPunct="1"/>
            <a:endParaRPr lang="en-US" dirty="0" smtClean="0">
              <a:solidFill>
                <a:srgbClr val="000000"/>
              </a:solidFill>
            </a:endParaRPr>
          </a:p>
          <a:p>
            <a:pPr eaLnBrk="1" hangingPunct="1"/>
            <a:endParaRPr lang="en-US" dirty="0" smtClean="0">
              <a:solidFill>
                <a:srgbClr val="000000"/>
              </a:solidFill>
            </a:endParaRPr>
          </a:p>
          <a:p>
            <a:pPr eaLnBrk="1" hangingPunct="1"/>
            <a:endParaRPr lang="en-US" dirty="0" smtClean="0">
              <a:solidFill>
                <a:srgbClr val="000000"/>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514600"/>
            <a:ext cx="8229600" cy="1143000"/>
          </a:xfrm>
        </p:spPr>
        <p:txBody>
          <a:bodyPr/>
          <a:lstStyle/>
          <a:p>
            <a:pPr algn="ctr" eaLnBrk="1" hangingPunct="1"/>
            <a:r>
              <a:rPr lang="en-US" dirty="0" smtClean="0">
                <a:latin typeface="Tahoma" pitchFamily="112" charset="0"/>
                <a:cs typeface="Tahoma" pitchFamily="112" charset="0"/>
              </a:rPr>
              <a:t>Cash Disbursements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409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1143000"/>
          </a:xfrm>
        </p:spPr>
        <p:txBody>
          <a:bodyPr/>
          <a:lstStyle/>
          <a:p>
            <a:pPr algn="ctr" eaLnBrk="1" hangingPunct="1"/>
            <a:r>
              <a:rPr lang="en-US" dirty="0" smtClean="0">
                <a:solidFill>
                  <a:srgbClr val="000000"/>
                </a:solidFill>
                <a:latin typeface="Tahoma" pitchFamily="112" charset="0"/>
                <a:cs typeface="Tahoma" pitchFamily="112" charset="0"/>
              </a:rPr>
              <a:t>Cash Disbursements</a:t>
            </a:r>
          </a:p>
        </p:txBody>
      </p:sp>
      <p:sp>
        <p:nvSpPr>
          <p:cNvPr id="5123" name="Content Placeholder 2"/>
          <p:cNvSpPr>
            <a:spLocks noGrp="1"/>
          </p:cNvSpPr>
          <p:nvPr>
            <p:ph idx="1"/>
          </p:nvPr>
        </p:nvSpPr>
        <p:spPr>
          <a:xfrm>
            <a:off x="2514600" y="1752600"/>
            <a:ext cx="6324600" cy="4876800"/>
          </a:xfrm>
        </p:spPr>
        <p:txBody>
          <a:bodyPr/>
          <a:lstStyle/>
          <a:p>
            <a:pPr lvl="0">
              <a:buFont typeface="Wingdings" pitchFamily="2" charset="2"/>
              <a:buChar char="q"/>
            </a:pPr>
            <a:r>
              <a:rPr lang="en-US" dirty="0" smtClean="0">
                <a:latin typeface="Calibri" pitchFamily="34" charset="0"/>
              </a:rPr>
              <a:t>All disbursements from internal accounts require prior approval.</a:t>
            </a:r>
          </a:p>
          <a:p>
            <a:pPr lvl="0">
              <a:buFont typeface="Wingdings" pitchFamily="2" charset="2"/>
              <a:buChar char="q"/>
            </a:pPr>
            <a:r>
              <a:rPr lang="en-US" dirty="0" smtClean="0">
                <a:latin typeface="Calibri" pitchFamily="34" charset="0"/>
              </a:rPr>
              <a:t>Internal accounts disbursements may be initiated by internal accounts check or </a:t>
            </a:r>
            <a:r>
              <a:rPr lang="en-US" dirty="0" smtClean="0">
                <a:latin typeface="Calibri" pitchFamily="34" charset="0"/>
              </a:rPr>
              <a:t>IA</a:t>
            </a:r>
            <a:r>
              <a:rPr lang="en-US" dirty="0" smtClean="0">
                <a:latin typeface="Calibri" pitchFamily="34" charset="0"/>
              </a:rPr>
              <a:t> P-Card</a:t>
            </a:r>
          </a:p>
          <a:p>
            <a:pPr lvl="1">
              <a:buFont typeface="Wingdings" panose="05000000000000000000" pitchFamily="2" charset="2"/>
              <a:buChar char="ü"/>
            </a:pPr>
            <a:r>
              <a:rPr lang="en-US" dirty="0" smtClean="0">
                <a:latin typeface="Calibri" pitchFamily="34" charset="0"/>
              </a:rPr>
              <a:t> Miscellaneous IA P-Card</a:t>
            </a:r>
          </a:p>
          <a:p>
            <a:pPr lvl="1">
              <a:buFont typeface="Wingdings" panose="05000000000000000000" pitchFamily="2" charset="2"/>
              <a:buChar char="ü"/>
            </a:pPr>
            <a:r>
              <a:rPr lang="en-US" dirty="0" smtClean="0">
                <a:latin typeface="Calibri" pitchFamily="34" charset="0"/>
              </a:rPr>
              <a:t> Travel P-Card</a:t>
            </a:r>
            <a:endParaRPr lang="en-US" dirty="0" smtClean="0">
              <a:latin typeface="Calibri" pitchFamily="34" charset="0"/>
            </a:endParaRPr>
          </a:p>
          <a:p>
            <a:pPr lvl="0">
              <a:buFont typeface="Wingdings" pitchFamily="2" charset="2"/>
              <a:buChar char="q"/>
            </a:pPr>
            <a:r>
              <a:rPr lang="en-US" dirty="0" smtClean="0">
                <a:latin typeface="Calibri" pitchFamily="34" charset="0"/>
              </a:rPr>
              <a:t>Properly </a:t>
            </a:r>
            <a:r>
              <a:rPr lang="en-US" dirty="0" smtClean="0">
                <a:latin typeface="Calibri" pitchFamily="34" charset="0"/>
              </a:rPr>
              <a:t>completed and approved Check Requisition Forms must accompany all expenditures from internal accounts.</a:t>
            </a:r>
          </a:p>
          <a:p>
            <a:pPr lvl="0">
              <a:buFont typeface="Wingdings" pitchFamily="2" charset="2"/>
              <a:buChar char="q"/>
            </a:pPr>
            <a:r>
              <a:rPr lang="en-US" dirty="0" smtClean="0">
                <a:latin typeface="Calibri" pitchFamily="34" charset="0"/>
              </a:rPr>
              <a:t>Properly completed and approved Internal Accounts Purchasing Card Requisition Forms must precede all </a:t>
            </a:r>
            <a:r>
              <a:rPr lang="en-US" dirty="0" smtClean="0">
                <a:latin typeface="Calibri" pitchFamily="34" charset="0"/>
              </a:rPr>
              <a:t>IA P-Card </a:t>
            </a:r>
            <a:r>
              <a:rPr lang="en-US" dirty="0" smtClean="0">
                <a:latin typeface="Calibri" pitchFamily="34" charset="0"/>
              </a:rPr>
              <a:t>expenditures from </a:t>
            </a:r>
            <a:r>
              <a:rPr lang="en-US" dirty="0">
                <a:latin typeface="Calibri" pitchFamily="34" charset="0"/>
              </a:rPr>
              <a:t>i</a:t>
            </a:r>
            <a:r>
              <a:rPr lang="en-US" dirty="0" smtClean="0">
                <a:latin typeface="Calibri" pitchFamily="34" charset="0"/>
              </a:rPr>
              <a:t>nternal </a:t>
            </a:r>
            <a:r>
              <a:rPr lang="en-US" dirty="0">
                <a:latin typeface="Calibri" pitchFamily="34" charset="0"/>
              </a:rPr>
              <a:t>a</a:t>
            </a:r>
            <a:r>
              <a:rPr lang="en-US" dirty="0" smtClean="0">
                <a:latin typeface="Calibri" pitchFamily="34" charset="0"/>
              </a:rPr>
              <a:t>ccounts.</a:t>
            </a:r>
          </a:p>
          <a:p>
            <a:pPr lvl="0">
              <a:buFont typeface="Wingdings" pitchFamily="2" charset="2"/>
              <a:buChar char="q"/>
            </a:pPr>
            <a:r>
              <a:rPr lang="en-US" dirty="0" smtClean="0">
                <a:latin typeface="Calibri" pitchFamily="34" charset="0"/>
              </a:rPr>
              <a:t>The IA P-Card </a:t>
            </a:r>
            <a:r>
              <a:rPr lang="en-US" dirty="0">
                <a:latin typeface="Calibri" pitchFamily="34" charset="0"/>
              </a:rPr>
              <a:t>Policy </a:t>
            </a:r>
            <a:r>
              <a:rPr lang="en-US" dirty="0" smtClean="0">
                <a:latin typeface="Calibri" pitchFamily="34" charset="0"/>
              </a:rPr>
              <a:t>Acknowledgement Log &amp; Sign-in/Sign-out log must be completed by persons using the </a:t>
            </a:r>
            <a:r>
              <a:rPr lang="en-US" dirty="0" smtClean="0">
                <a:latin typeface="Calibri" pitchFamily="34" charset="0"/>
              </a:rPr>
              <a:t>IA </a:t>
            </a:r>
            <a:r>
              <a:rPr lang="en-US" dirty="0" smtClean="0">
                <a:latin typeface="Calibri" pitchFamily="34" charset="0"/>
              </a:rPr>
              <a:t>P-Card.  </a:t>
            </a:r>
          </a:p>
          <a:p>
            <a:pPr>
              <a:buFont typeface="Wingdings" pitchFamily="2" charset="2"/>
              <a:buChar char="q"/>
            </a:pPr>
            <a:endParaRPr lang="en-US" sz="1000" dirty="0" smtClean="0">
              <a:latin typeface="Calibri" pitchFamily="34" charset="0"/>
            </a:endParaRPr>
          </a:p>
          <a:p>
            <a:pPr lvl="0">
              <a:buFont typeface="Wingdings" pitchFamily="2" charset="2"/>
              <a:buChar char="q"/>
            </a:pPr>
            <a:endParaRPr lang="en-US" sz="1000" dirty="0" smtClean="0">
              <a:latin typeface="Calibri" pitchFamily="34" charset="0"/>
            </a:endParaRPr>
          </a:p>
          <a:p>
            <a:pPr lvl="0"/>
            <a:endParaRPr lang="en-US" dirty="0" smtClean="0">
              <a:latin typeface="Calibri" pitchFamily="34" charset="0"/>
            </a:endParaRPr>
          </a:p>
          <a:p>
            <a:pPr lvl="0"/>
            <a:endParaRPr lang="en-US" dirty="0" smtClean="0">
              <a:latin typeface="Calibri" pitchFamily="34" charset="0"/>
            </a:endParaRPr>
          </a:p>
          <a:p>
            <a:endParaRPr lang="en-US" sz="2400" dirty="0" smtClean="0"/>
          </a:p>
          <a:p>
            <a:pPr eaLnBrk="1" hangingPunct="1"/>
            <a:endParaRPr lang="en-US" dirty="0" smtClean="0">
              <a:solidFill>
                <a:srgbClr val="000000"/>
              </a:solidFill>
            </a:endParaRPr>
          </a:p>
          <a:p>
            <a:pPr eaLnBrk="1" hangingPunct="1"/>
            <a:endParaRPr lang="en-US" dirty="0" smtClean="0">
              <a:solidFill>
                <a:srgbClr val="000000"/>
              </a:solidFill>
            </a:endParaRPr>
          </a:p>
          <a:p>
            <a:pPr eaLnBrk="1" hangingPunct="1"/>
            <a:endParaRPr lang="en-US" dirty="0"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1143000"/>
          </a:xfrm>
        </p:spPr>
        <p:txBody>
          <a:bodyPr/>
          <a:lstStyle/>
          <a:p>
            <a:pPr algn="ctr" eaLnBrk="1" hangingPunct="1"/>
            <a:r>
              <a:rPr lang="en-US" dirty="0" smtClean="0">
                <a:solidFill>
                  <a:srgbClr val="000000"/>
                </a:solidFill>
                <a:latin typeface="Tahoma" pitchFamily="112" charset="0"/>
                <a:cs typeface="Tahoma" pitchFamily="112" charset="0"/>
              </a:rPr>
              <a:t>Cash Disbursements</a:t>
            </a:r>
          </a:p>
        </p:txBody>
      </p:sp>
      <p:sp>
        <p:nvSpPr>
          <p:cNvPr id="5123" name="Content Placeholder 2"/>
          <p:cNvSpPr>
            <a:spLocks noGrp="1"/>
          </p:cNvSpPr>
          <p:nvPr>
            <p:ph idx="1"/>
          </p:nvPr>
        </p:nvSpPr>
        <p:spPr>
          <a:xfrm>
            <a:off x="2514600" y="1752600"/>
            <a:ext cx="6324600" cy="4876800"/>
          </a:xfrm>
        </p:spPr>
        <p:txBody>
          <a:bodyPr/>
          <a:lstStyle/>
          <a:p>
            <a:pPr lvl="0">
              <a:buFont typeface="Wingdings" pitchFamily="2" charset="2"/>
              <a:buChar char="q"/>
            </a:pPr>
            <a:r>
              <a:rPr lang="en-US" dirty="0" smtClean="0">
                <a:latin typeface="Calibri" pitchFamily="34" charset="0"/>
              </a:rPr>
              <a:t>The </a:t>
            </a:r>
            <a:r>
              <a:rPr lang="en-US" dirty="0" smtClean="0">
                <a:latin typeface="Calibri" pitchFamily="34" charset="0"/>
              </a:rPr>
              <a:t>IA P-Card </a:t>
            </a:r>
            <a:r>
              <a:rPr lang="en-US" dirty="0" smtClean="0">
                <a:latin typeface="Calibri" pitchFamily="34" charset="0"/>
              </a:rPr>
              <a:t>must be returned with 24 hours of receipt.  All </a:t>
            </a:r>
            <a:r>
              <a:rPr lang="en-US" dirty="0" smtClean="0">
                <a:latin typeface="Calibri" pitchFamily="34" charset="0"/>
              </a:rPr>
              <a:t>receipts </a:t>
            </a:r>
            <a:r>
              <a:rPr lang="en-US" dirty="0" smtClean="0">
                <a:latin typeface="Calibri" pitchFamily="34" charset="0"/>
              </a:rPr>
              <a:t>must accompany the </a:t>
            </a:r>
            <a:r>
              <a:rPr lang="en-US" dirty="0" smtClean="0">
                <a:latin typeface="Calibri" pitchFamily="34" charset="0"/>
              </a:rPr>
              <a:t>IA P-Card </a:t>
            </a:r>
            <a:r>
              <a:rPr lang="en-US" dirty="0" smtClean="0">
                <a:latin typeface="Calibri" pitchFamily="34" charset="0"/>
              </a:rPr>
              <a:t>when returned.  </a:t>
            </a:r>
            <a:endParaRPr lang="en-US" dirty="0" smtClean="0">
              <a:latin typeface="Calibri" pitchFamily="34" charset="0"/>
            </a:endParaRPr>
          </a:p>
          <a:p>
            <a:pPr lvl="0">
              <a:buFont typeface="Wingdings" pitchFamily="2" charset="2"/>
              <a:buChar char="q"/>
            </a:pPr>
            <a:endParaRPr lang="en-US" dirty="0" smtClean="0">
              <a:latin typeface="Calibri" pitchFamily="34" charset="0"/>
            </a:endParaRPr>
          </a:p>
          <a:p>
            <a:pPr lvl="0">
              <a:buFont typeface="Wingdings" pitchFamily="2" charset="2"/>
              <a:buChar char="q"/>
            </a:pPr>
            <a:r>
              <a:rPr lang="en-US" dirty="0" smtClean="0">
                <a:latin typeface="Calibri" pitchFamily="34" charset="0"/>
              </a:rPr>
              <a:t>IA </a:t>
            </a:r>
            <a:r>
              <a:rPr lang="en-US" dirty="0" smtClean="0">
                <a:latin typeface="Calibri" pitchFamily="34" charset="0"/>
              </a:rPr>
              <a:t>P-Card </a:t>
            </a:r>
            <a:r>
              <a:rPr lang="en-US" dirty="0" smtClean="0">
                <a:latin typeface="Calibri" pitchFamily="34" charset="0"/>
              </a:rPr>
              <a:t>expenditures should not exceed the amount approved on the IA P-Card Requisition Form.</a:t>
            </a:r>
          </a:p>
          <a:p>
            <a:pPr lvl="0">
              <a:buFont typeface="Wingdings" pitchFamily="2" charset="2"/>
              <a:buChar char="q"/>
            </a:pPr>
            <a:endParaRPr lang="en-US" dirty="0">
              <a:latin typeface="Calibri" pitchFamily="34" charset="0"/>
            </a:endParaRPr>
          </a:p>
          <a:p>
            <a:pPr lvl="0">
              <a:buFont typeface="Wingdings" pitchFamily="2" charset="2"/>
              <a:buChar char="q"/>
            </a:pPr>
            <a:r>
              <a:rPr lang="en-US" dirty="0" smtClean="0">
                <a:latin typeface="Calibri" pitchFamily="34" charset="0"/>
              </a:rPr>
              <a:t>Purchase Orders should be processed as follows:</a:t>
            </a:r>
          </a:p>
          <a:p>
            <a:pPr lvl="1">
              <a:buFont typeface="Wingdings" pitchFamily="2" charset="2"/>
              <a:buChar char="q"/>
            </a:pPr>
            <a:r>
              <a:rPr lang="en-US" dirty="0" smtClean="0">
                <a:latin typeface="Calibri" pitchFamily="34" charset="0"/>
              </a:rPr>
              <a:t>Single item over $100</a:t>
            </a:r>
          </a:p>
          <a:p>
            <a:pPr lvl="1">
              <a:buFont typeface="Wingdings" pitchFamily="2" charset="2"/>
              <a:buChar char="q"/>
            </a:pPr>
            <a:r>
              <a:rPr lang="en-US" dirty="0" smtClean="0">
                <a:latin typeface="Calibri" pitchFamily="34" charset="0"/>
              </a:rPr>
              <a:t>Total invoice over $500</a:t>
            </a:r>
          </a:p>
          <a:p>
            <a:pPr lvl="1">
              <a:buFont typeface="Wingdings" pitchFamily="2" charset="2"/>
              <a:buChar char="q"/>
            </a:pPr>
            <a:r>
              <a:rPr lang="en-US" dirty="0" smtClean="0">
                <a:latin typeface="Calibri" pitchFamily="34" charset="0"/>
              </a:rPr>
              <a:t>Over $1500 requires purchasing department approval.</a:t>
            </a:r>
          </a:p>
          <a:p>
            <a:pPr lvl="0">
              <a:buFont typeface="Wingdings" pitchFamily="2" charset="2"/>
              <a:buChar char="q"/>
            </a:pPr>
            <a:endParaRPr lang="en-US" sz="1000" dirty="0" smtClean="0">
              <a:latin typeface="Calibri" pitchFamily="34" charset="0"/>
            </a:endParaRPr>
          </a:p>
          <a:p>
            <a:pPr>
              <a:buFont typeface="Wingdings" pitchFamily="2" charset="2"/>
              <a:buChar char="q"/>
            </a:pPr>
            <a:endParaRPr lang="en-US" sz="1000" dirty="0" smtClean="0">
              <a:latin typeface="Calibri" pitchFamily="34" charset="0"/>
            </a:endParaRPr>
          </a:p>
          <a:p>
            <a:pPr lvl="0">
              <a:buFont typeface="Wingdings" pitchFamily="2" charset="2"/>
              <a:buChar char="q"/>
            </a:pPr>
            <a:endParaRPr lang="en-US" sz="1000" dirty="0" smtClean="0">
              <a:latin typeface="Calibri" pitchFamily="34" charset="0"/>
            </a:endParaRPr>
          </a:p>
          <a:p>
            <a:pPr lvl="0"/>
            <a:endParaRPr lang="en-US" dirty="0" smtClean="0">
              <a:latin typeface="Calibri" pitchFamily="34" charset="0"/>
            </a:endParaRPr>
          </a:p>
          <a:p>
            <a:pPr lvl="0"/>
            <a:endParaRPr lang="en-US" dirty="0" smtClean="0">
              <a:latin typeface="Calibri" pitchFamily="34" charset="0"/>
            </a:endParaRPr>
          </a:p>
          <a:p>
            <a:endParaRPr lang="en-US" sz="2400" dirty="0" smtClean="0"/>
          </a:p>
          <a:p>
            <a:pPr eaLnBrk="1" hangingPunct="1"/>
            <a:endParaRPr lang="en-US" dirty="0" smtClean="0">
              <a:solidFill>
                <a:srgbClr val="000000"/>
              </a:solidFill>
            </a:endParaRPr>
          </a:p>
          <a:p>
            <a:pPr eaLnBrk="1" hangingPunct="1"/>
            <a:endParaRPr lang="en-US" dirty="0" smtClean="0">
              <a:solidFill>
                <a:srgbClr val="000000"/>
              </a:solidFill>
            </a:endParaRPr>
          </a:p>
          <a:p>
            <a:pPr eaLnBrk="1" hangingPunct="1"/>
            <a:endParaRPr lang="en-US" dirty="0" smtClean="0">
              <a:solidFill>
                <a:srgbClr val="000000"/>
              </a:solidFill>
            </a:endParaRPr>
          </a:p>
        </p:txBody>
      </p:sp>
    </p:spTree>
    <p:extLst>
      <p:ext uri="{BB962C8B-B14F-4D97-AF65-F5344CB8AC3E}">
        <p14:creationId xmlns:p14="http://schemas.microsoft.com/office/powerpoint/2010/main" val="4163754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792162"/>
          </a:xfrm>
        </p:spPr>
        <p:txBody>
          <a:bodyPr/>
          <a:lstStyle/>
          <a:p>
            <a:pPr algn="ctr" eaLnBrk="1" hangingPunct="1"/>
            <a:r>
              <a:rPr lang="en-US" dirty="0" smtClean="0">
                <a:solidFill>
                  <a:srgbClr val="000000"/>
                </a:solidFill>
                <a:latin typeface="Tahoma" pitchFamily="112" charset="0"/>
                <a:cs typeface="Tahoma" pitchFamily="112" charset="0"/>
              </a:rPr>
              <a:t>Cash Disbursements</a:t>
            </a:r>
          </a:p>
        </p:txBody>
      </p:sp>
      <p:sp>
        <p:nvSpPr>
          <p:cNvPr id="5123" name="Content Placeholder 2"/>
          <p:cNvSpPr>
            <a:spLocks noGrp="1"/>
          </p:cNvSpPr>
          <p:nvPr>
            <p:ph idx="1"/>
          </p:nvPr>
        </p:nvSpPr>
        <p:spPr>
          <a:xfrm>
            <a:off x="2514600" y="1143000"/>
            <a:ext cx="6172200" cy="5105400"/>
          </a:xfrm>
        </p:spPr>
        <p:txBody>
          <a:bodyPr/>
          <a:lstStyle/>
          <a:p>
            <a:pPr>
              <a:buFont typeface="Wingdings" pitchFamily="2" charset="2"/>
              <a:buChar char="q"/>
            </a:pPr>
            <a:r>
              <a:rPr lang="en-US" dirty="0" smtClean="0">
                <a:latin typeface="Calibri" pitchFamily="34" charset="0"/>
              </a:rPr>
              <a:t>The school’s sales tax exemption number may only be used in conjunction with a school check</a:t>
            </a:r>
            <a:r>
              <a:rPr lang="en-US" dirty="0">
                <a:latin typeface="Calibri" pitchFamily="34" charset="0"/>
              </a:rPr>
              <a:t> </a:t>
            </a:r>
            <a:r>
              <a:rPr lang="en-US" dirty="0" smtClean="0">
                <a:latin typeface="Calibri" pitchFamily="34" charset="0"/>
              </a:rPr>
              <a:t>or </a:t>
            </a:r>
            <a:r>
              <a:rPr lang="en-US" dirty="0" smtClean="0">
                <a:latin typeface="Calibri" pitchFamily="34" charset="0"/>
              </a:rPr>
              <a:t>IA P-Card</a:t>
            </a:r>
            <a:r>
              <a:rPr lang="en-US" dirty="0" smtClean="0">
                <a:latin typeface="Calibri" pitchFamily="34" charset="0"/>
              </a:rPr>
              <a:t>.</a:t>
            </a:r>
          </a:p>
          <a:p>
            <a:pPr lvl="0">
              <a:buFont typeface="Wingdings" pitchFamily="2" charset="2"/>
              <a:buChar char="q"/>
            </a:pPr>
            <a:r>
              <a:rPr lang="en-US" dirty="0" smtClean="0">
                <a:latin typeface="Calibri" pitchFamily="34" charset="0"/>
              </a:rPr>
              <a:t>Deficit </a:t>
            </a:r>
            <a:r>
              <a:rPr lang="en-US" dirty="0" smtClean="0">
                <a:latin typeface="Calibri" pitchFamily="34" charset="0"/>
              </a:rPr>
              <a:t>spending is prohibited.</a:t>
            </a:r>
          </a:p>
          <a:p>
            <a:pPr lvl="0">
              <a:buFont typeface="Wingdings" pitchFamily="2" charset="2"/>
              <a:buChar char="q"/>
            </a:pPr>
            <a:r>
              <a:rPr lang="en-US" dirty="0" smtClean="0">
                <a:latin typeface="Calibri" pitchFamily="34" charset="0"/>
              </a:rPr>
              <a:t>Reimbursements </a:t>
            </a:r>
            <a:r>
              <a:rPr lang="en-US" dirty="0" smtClean="0">
                <a:latin typeface="Calibri" pitchFamily="34" charset="0"/>
              </a:rPr>
              <a:t>are prohibited.  Expenditures from Internal Accounts must be made with check or </a:t>
            </a:r>
            <a:r>
              <a:rPr lang="en-US" dirty="0" smtClean="0">
                <a:latin typeface="Calibri" pitchFamily="34" charset="0"/>
              </a:rPr>
              <a:t>IA P-Card</a:t>
            </a:r>
            <a:r>
              <a:rPr lang="en-US" dirty="0" smtClean="0">
                <a:latin typeface="Calibri" pitchFamily="34" charset="0"/>
              </a:rPr>
              <a:t>.</a:t>
            </a:r>
          </a:p>
          <a:p>
            <a:pPr lvl="0">
              <a:buFont typeface="Wingdings" pitchFamily="2" charset="2"/>
              <a:buChar char="q"/>
            </a:pPr>
            <a:r>
              <a:rPr lang="en-US" dirty="0" smtClean="0">
                <a:latin typeface="Calibri" pitchFamily="34" charset="0"/>
              </a:rPr>
              <a:t>Refunds </a:t>
            </a:r>
            <a:r>
              <a:rPr lang="en-US" dirty="0" smtClean="0">
                <a:latin typeface="Calibri" pitchFamily="34" charset="0"/>
              </a:rPr>
              <a:t>from internal accounts require a copy of the original teacher receipt evidencing initial payment.</a:t>
            </a:r>
          </a:p>
          <a:p>
            <a:pPr>
              <a:buFont typeface="Wingdings" pitchFamily="2" charset="2"/>
              <a:buChar char="q"/>
            </a:pPr>
            <a:r>
              <a:rPr lang="en-US" dirty="0" smtClean="0">
                <a:latin typeface="Calibri" pitchFamily="34" charset="0"/>
              </a:rPr>
              <a:t>Contracts </a:t>
            </a:r>
            <a:r>
              <a:rPr lang="en-US" dirty="0" smtClean="0">
                <a:latin typeface="Calibri" pitchFamily="34" charset="0"/>
              </a:rPr>
              <a:t>under $8,000 maybe approved by </a:t>
            </a:r>
            <a:r>
              <a:rPr lang="en-US" dirty="0" smtClean="0">
                <a:latin typeface="Calibri" pitchFamily="34" charset="0"/>
              </a:rPr>
              <a:t>Principals and </a:t>
            </a:r>
            <a:r>
              <a:rPr lang="en-US" dirty="0" smtClean="0">
                <a:latin typeface="Calibri" pitchFamily="34" charset="0"/>
              </a:rPr>
              <a:t>District level administrators. </a:t>
            </a:r>
          </a:p>
          <a:p>
            <a:pPr>
              <a:buFont typeface="Wingdings" pitchFamily="2" charset="2"/>
              <a:buChar char="q"/>
            </a:pPr>
            <a:r>
              <a:rPr lang="en-US" dirty="0" smtClean="0">
                <a:latin typeface="Calibri" pitchFamily="34" charset="0"/>
              </a:rPr>
              <a:t>Contracts </a:t>
            </a:r>
            <a:r>
              <a:rPr lang="en-US" dirty="0" smtClean="0">
                <a:latin typeface="Calibri" pitchFamily="34" charset="0"/>
              </a:rPr>
              <a:t>between $8,000 and $25,000 </a:t>
            </a:r>
            <a:r>
              <a:rPr lang="en-US" dirty="0" smtClean="0">
                <a:latin typeface="Calibri" pitchFamily="34" charset="0"/>
              </a:rPr>
              <a:t> maybe approved only by the superintendent, deputy superintendent, assistant superintendent, or the Director of Purchasing. </a:t>
            </a:r>
          </a:p>
          <a:p>
            <a:pPr>
              <a:buFont typeface="Wingdings" pitchFamily="2" charset="2"/>
              <a:buChar char="q"/>
            </a:pPr>
            <a:r>
              <a:rPr lang="en-US" dirty="0" smtClean="0">
                <a:latin typeface="Calibri" pitchFamily="34" charset="0"/>
              </a:rPr>
              <a:t>Contracts </a:t>
            </a:r>
            <a:r>
              <a:rPr lang="en-US" dirty="0" smtClean="0">
                <a:latin typeface="Calibri" pitchFamily="34" charset="0"/>
              </a:rPr>
              <a:t>over $25,000 require Board approval.</a:t>
            </a:r>
          </a:p>
          <a:p>
            <a:pPr>
              <a:buFont typeface="Wingdings" pitchFamily="2" charset="2"/>
              <a:buChar char="q"/>
            </a:pPr>
            <a:endParaRPr lang="en-US" sz="1000" dirty="0" smtClean="0">
              <a:latin typeface="Calibri" pitchFamily="34" charset="0"/>
            </a:endParaRPr>
          </a:p>
          <a:p>
            <a:pPr>
              <a:buNone/>
            </a:pPr>
            <a:endParaRPr lang="en-US" dirty="0" smtClean="0">
              <a:latin typeface="Calibri" pitchFamily="34" charset="0"/>
            </a:endParaRPr>
          </a:p>
          <a:p>
            <a:pPr algn="ctr">
              <a:buNone/>
            </a:pPr>
            <a:endParaRPr lang="en-US" dirty="0" smtClean="0"/>
          </a:p>
          <a:p>
            <a:pPr eaLnBrk="1" hangingPunct="1"/>
            <a:endParaRPr lang="en-US" dirty="0" smtClean="0">
              <a:solidFill>
                <a:srgbClr val="000000"/>
              </a:solidFill>
            </a:endParaRPr>
          </a:p>
          <a:p>
            <a:pPr eaLnBrk="1" hangingPunct="1"/>
            <a:endParaRPr lang="en-US" dirty="0" smtClean="0">
              <a:solidFill>
                <a:srgbClr val="000000"/>
              </a:solidFill>
            </a:endParaRPr>
          </a:p>
          <a:p>
            <a:pPr eaLnBrk="1" hangingPunct="1"/>
            <a:endParaRPr lang="en-US" dirty="0"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dirty="0" smtClean="0"/>
              <a:t>Miscellaneous Disbursement Info</a:t>
            </a:r>
            <a:endParaRPr lang="en-US" dirty="0"/>
          </a:p>
        </p:txBody>
      </p:sp>
      <p:sp>
        <p:nvSpPr>
          <p:cNvPr id="3" name="Content Placeholder 2"/>
          <p:cNvSpPr>
            <a:spLocks noGrp="1"/>
          </p:cNvSpPr>
          <p:nvPr>
            <p:ph idx="1"/>
          </p:nvPr>
        </p:nvSpPr>
        <p:spPr>
          <a:xfrm>
            <a:off x="2667000" y="990600"/>
            <a:ext cx="6477000" cy="5638800"/>
          </a:xfrm>
        </p:spPr>
        <p:txBody>
          <a:bodyPr/>
          <a:lstStyle/>
          <a:p>
            <a:pPr>
              <a:buFont typeface="Wingdings" pitchFamily="2" charset="2"/>
              <a:buChar char="q"/>
            </a:pPr>
            <a:r>
              <a:rPr lang="en-US" dirty="0" smtClean="0"/>
              <a:t>Athletics</a:t>
            </a:r>
          </a:p>
          <a:p>
            <a:pPr lvl="1">
              <a:buFont typeface="Wingdings" pitchFamily="2" charset="2"/>
              <a:buChar char="ü"/>
            </a:pPr>
            <a:r>
              <a:rPr lang="en-US" sz="1800" dirty="0" smtClean="0"/>
              <a:t>Recruiting trips are prohibited</a:t>
            </a:r>
          </a:p>
          <a:p>
            <a:pPr lvl="1">
              <a:buFont typeface="Wingdings" pitchFamily="2" charset="2"/>
              <a:buChar char="ü"/>
            </a:pPr>
            <a:r>
              <a:rPr lang="en-US" sz="1800" dirty="0" smtClean="0"/>
              <a:t>Scouting trips are allowed</a:t>
            </a:r>
          </a:p>
          <a:p>
            <a:pPr lvl="1">
              <a:buFont typeface="Wingdings" pitchFamily="2" charset="2"/>
              <a:buChar char="ü"/>
            </a:pPr>
            <a:r>
              <a:rPr lang="en-US" sz="1800" dirty="0" smtClean="0"/>
              <a:t>Log of Complimentary Athletic Purchases</a:t>
            </a:r>
            <a:endParaRPr lang="en-US" sz="1800" dirty="0" smtClean="0"/>
          </a:p>
          <a:p>
            <a:pPr lvl="1">
              <a:buFont typeface="Wingdings" pitchFamily="2" charset="2"/>
              <a:buChar char="q"/>
            </a:pPr>
            <a:endParaRPr lang="en-US" sz="1000" dirty="0" smtClean="0"/>
          </a:p>
          <a:p>
            <a:pPr>
              <a:buFont typeface="Wingdings" pitchFamily="2" charset="2"/>
              <a:buChar char="q"/>
            </a:pPr>
            <a:r>
              <a:rPr lang="en-US" dirty="0" smtClean="0"/>
              <a:t>Extra Duty Payroll</a:t>
            </a:r>
          </a:p>
          <a:p>
            <a:pPr lvl="1">
              <a:buFont typeface="Wingdings" pitchFamily="2" charset="2"/>
              <a:buChar char="ü"/>
            </a:pPr>
            <a:r>
              <a:rPr lang="en-US" sz="1800" dirty="0" smtClean="0"/>
              <a:t>Must be processed thru LCSB Payroll Department</a:t>
            </a:r>
          </a:p>
          <a:p>
            <a:pPr>
              <a:buFont typeface="Wingdings" pitchFamily="2" charset="2"/>
              <a:buChar char="q"/>
            </a:pPr>
            <a:endParaRPr lang="en-US" sz="1050" dirty="0" smtClean="0"/>
          </a:p>
          <a:p>
            <a:pPr>
              <a:buFont typeface="Wingdings" pitchFamily="2" charset="2"/>
              <a:buChar char="q"/>
            </a:pPr>
            <a:r>
              <a:rPr lang="en-US" dirty="0" smtClean="0"/>
              <a:t>Travel</a:t>
            </a:r>
          </a:p>
          <a:p>
            <a:pPr lvl="1">
              <a:buFont typeface="Wingdings" pitchFamily="2" charset="2"/>
              <a:buChar char="ü"/>
            </a:pPr>
            <a:r>
              <a:rPr lang="en-US" sz="1800" dirty="0" smtClean="0"/>
              <a:t>Class C travel must be processed thru LCSB Payroll Department</a:t>
            </a:r>
          </a:p>
          <a:p>
            <a:pPr lvl="1">
              <a:buFont typeface="Wingdings" pitchFamily="2" charset="2"/>
              <a:buChar char="ü"/>
            </a:pPr>
            <a:r>
              <a:rPr lang="en-US" sz="1800" dirty="0" smtClean="0"/>
              <a:t>Reimbursed at same rate as District travel</a:t>
            </a:r>
          </a:p>
          <a:p>
            <a:pPr lvl="1">
              <a:buFont typeface="Wingdings" pitchFamily="2" charset="2"/>
              <a:buChar char="q"/>
            </a:pPr>
            <a:endParaRPr lang="en-US" sz="1000" dirty="0" smtClean="0"/>
          </a:p>
          <a:p>
            <a:pPr marL="342900" lvl="1" indent="-342900">
              <a:buFont typeface="Wingdings" pitchFamily="2" charset="2"/>
              <a:buChar char="q"/>
            </a:pPr>
            <a:r>
              <a:rPr lang="en-US" dirty="0" smtClean="0"/>
              <a:t>Field Trips </a:t>
            </a:r>
          </a:p>
          <a:p>
            <a:pPr lvl="1">
              <a:buFont typeface="Wingdings" pitchFamily="2" charset="2"/>
              <a:buChar char="ü"/>
            </a:pPr>
            <a:r>
              <a:rPr lang="en-US" sz="1800" dirty="0" smtClean="0"/>
              <a:t>Out-of-County travel approval form</a:t>
            </a:r>
          </a:p>
          <a:p>
            <a:pPr lvl="1">
              <a:buFont typeface="Wingdings" pitchFamily="2" charset="2"/>
              <a:buChar char="ü"/>
            </a:pPr>
            <a:r>
              <a:rPr lang="en-US" sz="1800" dirty="0" smtClean="0"/>
              <a:t>Roster of students and chaperones</a:t>
            </a:r>
          </a:p>
          <a:p>
            <a:pPr lvl="1">
              <a:buFont typeface="Wingdings" pitchFamily="2" charset="2"/>
              <a:buChar char="ü"/>
            </a:pPr>
            <a:r>
              <a:rPr lang="en-US" sz="1800" dirty="0" smtClean="0"/>
              <a:t>Detailed expenses</a:t>
            </a:r>
          </a:p>
          <a:p>
            <a:pPr lvl="1">
              <a:buFont typeface="Wingdings" pitchFamily="2" charset="2"/>
              <a:buChar char="ü"/>
            </a:pPr>
            <a:r>
              <a:rPr lang="en-US" sz="1800" dirty="0" smtClean="0"/>
              <a:t>Use of remaining funds</a:t>
            </a:r>
          </a:p>
          <a:p>
            <a:pPr>
              <a:buNone/>
            </a:pPr>
            <a:endParaRPr lang="en-US" sz="1000" dirty="0" smtClean="0"/>
          </a:p>
          <a:p>
            <a:pPr>
              <a:buNone/>
            </a:pPr>
            <a:endParaRPr lang="en-US"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4" end="14"/>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pPr algn="ctr"/>
            <a:r>
              <a:rPr lang="en-US" dirty="0" smtClean="0"/>
              <a:t>Miscellaneous Disbursement Info</a:t>
            </a:r>
            <a:endParaRPr lang="en-US" dirty="0"/>
          </a:p>
        </p:txBody>
      </p:sp>
      <p:sp>
        <p:nvSpPr>
          <p:cNvPr id="3" name="Content Placeholder 2"/>
          <p:cNvSpPr>
            <a:spLocks noGrp="1"/>
          </p:cNvSpPr>
          <p:nvPr>
            <p:ph idx="1"/>
          </p:nvPr>
        </p:nvSpPr>
        <p:spPr>
          <a:xfrm>
            <a:off x="2362200" y="838200"/>
            <a:ext cx="6400800" cy="6019800"/>
          </a:xfrm>
        </p:spPr>
        <p:txBody>
          <a:bodyPr/>
          <a:lstStyle/>
          <a:p>
            <a:pPr>
              <a:buFont typeface="Wingdings" pitchFamily="2" charset="2"/>
              <a:buChar char="q"/>
            </a:pPr>
            <a:r>
              <a:rPr lang="en-US" dirty="0" smtClean="0"/>
              <a:t>Restricted Expenditures</a:t>
            </a:r>
          </a:p>
          <a:p>
            <a:pPr lvl="1">
              <a:buFont typeface="Wingdings" pitchFamily="2" charset="2"/>
              <a:buChar char="ü"/>
            </a:pPr>
            <a:r>
              <a:rPr lang="en-US" sz="1800" dirty="0" smtClean="0"/>
              <a:t>Equipment, supplies, forms, and postage</a:t>
            </a:r>
          </a:p>
          <a:p>
            <a:pPr lvl="1">
              <a:buFont typeface="Wingdings" pitchFamily="2" charset="2"/>
              <a:buChar char="ü"/>
            </a:pPr>
            <a:r>
              <a:rPr lang="en-US" sz="1800" dirty="0" smtClean="0"/>
              <a:t>Curricular related travel</a:t>
            </a:r>
          </a:p>
          <a:p>
            <a:pPr lvl="1">
              <a:buFont typeface="Wingdings" pitchFamily="2" charset="2"/>
              <a:buChar char="ü"/>
            </a:pPr>
            <a:r>
              <a:rPr lang="en-US" sz="1800" dirty="0" smtClean="0"/>
              <a:t>Items for personal use</a:t>
            </a:r>
          </a:p>
          <a:p>
            <a:pPr lvl="1">
              <a:buFont typeface="Wingdings" pitchFamily="2" charset="2"/>
              <a:buChar char="ü"/>
            </a:pPr>
            <a:r>
              <a:rPr lang="en-US" sz="1800" dirty="0" smtClean="0"/>
              <a:t>Personal memberships or subscriptions</a:t>
            </a:r>
          </a:p>
          <a:p>
            <a:pPr lvl="1">
              <a:buFont typeface="Wingdings" pitchFamily="2" charset="2"/>
              <a:buChar char="ü"/>
            </a:pPr>
            <a:r>
              <a:rPr lang="en-US" sz="1800" dirty="0" smtClean="0"/>
              <a:t>Salaries or other compensation</a:t>
            </a:r>
          </a:p>
          <a:p>
            <a:pPr lvl="1">
              <a:buFont typeface="Wingdings" pitchFamily="2" charset="2"/>
              <a:buChar char="ü"/>
            </a:pPr>
            <a:r>
              <a:rPr lang="en-US" sz="1800" dirty="0" smtClean="0"/>
              <a:t>Loans, credit, or accommodation purchases</a:t>
            </a:r>
          </a:p>
          <a:p>
            <a:pPr lvl="1">
              <a:buFont typeface="Wingdings" pitchFamily="2" charset="2"/>
              <a:buChar char="ü"/>
            </a:pPr>
            <a:r>
              <a:rPr lang="en-US" sz="1800" dirty="0" smtClean="0"/>
              <a:t>Repair and maintenance of school board equipment</a:t>
            </a:r>
          </a:p>
          <a:p>
            <a:pPr lvl="1">
              <a:buFont typeface="Wingdings" pitchFamily="2" charset="2"/>
              <a:buChar char="q"/>
            </a:pPr>
            <a:endParaRPr lang="en-US" sz="1000" dirty="0" smtClean="0"/>
          </a:p>
          <a:p>
            <a:pPr>
              <a:buFont typeface="Wingdings" pitchFamily="2" charset="2"/>
              <a:buChar char="q"/>
            </a:pPr>
            <a:r>
              <a:rPr lang="en-US" dirty="0" smtClean="0"/>
              <a:t>Discretionary Funds</a:t>
            </a:r>
          </a:p>
          <a:p>
            <a:pPr lvl="1">
              <a:buFont typeface="Wingdings" pitchFamily="2" charset="2"/>
              <a:buChar char="ü"/>
            </a:pPr>
            <a:r>
              <a:rPr lang="en-US" sz="1800" dirty="0" smtClean="0"/>
              <a:t>Facilities rental charge back</a:t>
            </a:r>
          </a:p>
          <a:p>
            <a:pPr lvl="1">
              <a:buFont typeface="Wingdings" pitchFamily="2" charset="2"/>
              <a:buChar char="ü"/>
            </a:pPr>
            <a:r>
              <a:rPr lang="en-US" sz="1800" dirty="0" smtClean="0"/>
              <a:t>Donations for use at principal’s discretion</a:t>
            </a:r>
          </a:p>
          <a:p>
            <a:pPr lvl="1">
              <a:buFont typeface="Wingdings" pitchFamily="2" charset="2"/>
              <a:buChar char="ü"/>
            </a:pPr>
            <a:r>
              <a:rPr lang="en-US" sz="1800" dirty="0" smtClean="0"/>
              <a:t>Target, Ink, Share Night commissions</a:t>
            </a:r>
          </a:p>
          <a:p>
            <a:pPr lvl="1">
              <a:buFont typeface="Wingdings" pitchFamily="2" charset="2"/>
              <a:buChar char="ü"/>
            </a:pPr>
            <a:r>
              <a:rPr lang="en-US" sz="1800" dirty="0" smtClean="0"/>
              <a:t>Faculty vending</a:t>
            </a:r>
          </a:p>
          <a:p>
            <a:pPr lvl="1">
              <a:buFont typeface="Wingdings" pitchFamily="2" charset="2"/>
              <a:buChar char="ü"/>
            </a:pPr>
            <a:endParaRPr lang="en-US" sz="1000" dirty="0" smtClean="0"/>
          </a:p>
          <a:p>
            <a:pPr marL="342900" lvl="1" indent="-342900">
              <a:buFont typeface="Wingdings" pitchFamily="2" charset="2"/>
              <a:buChar char="q"/>
            </a:pPr>
            <a:r>
              <a:rPr lang="en-US" dirty="0" smtClean="0"/>
              <a:t>1099’s</a:t>
            </a:r>
          </a:p>
          <a:p>
            <a:pPr lvl="1">
              <a:buFont typeface="Wingdings" pitchFamily="2" charset="2"/>
              <a:buChar char="ü"/>
            </a:pPr>
            <a:r>
              <a:rPr lang="en-US" sz="1800" dirty="0" smtClean="0"/>
              <a:t>Individuals or unincorporated businesses who receive payment of $600 or more for services rendered throughout the </a:t>
            </a:r>
            <a:r>
              <a:rPr lang="en-US" sz="1800" dirty="0" smtClean="0"/>
              <a:t>District</a:t>
            </a:r>
            <a:r>
              <a:rPr lang="en-US" sz="1800" dirty="0" smtClean="0"/>
              <a:t>.</a:t>
            </a:r>
          </a:p>
          <a:p>
            <a:pPr lvl="1">
              <a:buNone/>
            </a:pPr>
            <a:endParaRPr lang="en-US" sz="1800" dirty="0" smtClean="0"/>
          </a:p>
          <a:p>
            <a:pPr>
              <a:buNone/>
            </a:pPr>
            <a:endParaRPr lang="en-US"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2" end="12"/>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5" end="15"/>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28600"/>
            <a:ext cx="6324600" cy="1371600"/>
          </a:xfrm>
        </p:spPr>
        <p:txBody>
          <a:bodyPr/>
          <a:lstStyle/>
          <a:p>
            <a:pPr algn="ctr" eaLnBrk="1" hangingPunct="1"/>
            <a:r>
              <a:rPr lang="en-US" dirty="0" smtClean="0">
                <a:solidFill>
                  <a:srgbClr val="000000"/>
                </a:solidFill>
                <a:latin typeface="Tahoma" pitchFamily="112" charset="0"/>
                <a:cs typeface="Tahoma" pitchFamily="112" charset="0"/>
              </a:rPr>
              <a:t>Overview</a:t>
            </a:r>
            <a:br>
              <a:rPr lang="en-US" dirty="0" smtClean="0">
                <a:solidFill>
                  <a:srgbClr val="000000"/>
                </a:solidFill>
                <a:latin typeface="Tahoma" pitchFamily="112" charset="0"/>
                <a:cs typeface="Tahoma" pitchFamily="112" charset="0"/>
              </a:rPr>
            </a:br>
            <a:endParaRPr lang="en-US" dirty="0" smtClean="0">
              <a:solidFill>
                <a:srgbClr val="000000"/>
              </a:solidFill>
              <a:latin typeface="Tahoma" pitchFamily="112" charset="0"/>
              <a:cs typeface="Tahoma" pitchFamily="112" charset="0"/>
            </a:endParaRPr>
          </a:p>
        </p:txBody>
      </p:sp>
      <p:sp>
        <p:nvSpPr>
          <p:cNvPr id="5123" name="Content Placeholder 2"/>
          <p:cNvSpPr>
            <a:spLocks noGrp="1"/>
          </p:cNvSpPr>
          <p:nvPr>
            <p:ph idx="1"/>
          </p:nvPr>
        </p:nvSpPr>
        <p:spPr>
          <a:xfrm>
            <a:off x="2971800" y="1600200"/>
            <a:ext cx="5715000" cy="4876800"/>
          </a:xfrm>
        </p:spPr>
        <p:txBody>
          <a:bodyPr/>
          <a:lstStyle/>
          <a:p>
            <a:pPr>
              <a:buFont typeface="Wingdings" pitchFamily="2" charset="2"/>
              <a:buChar char="q"/>
            </a:pPr>
            <a:r>
              <a:rPr lang="en-US" altLang="en-US" dirty="0" smtClean="0">
                <a:latin typeface="Calibri" pitchFamily="34" charset="0"/>
              </a:rPr>
              <a:t>Definition</a:t>
            </a:r>
          </a:p>
          <a:p>
            <a:endParaRPr lang="en-US" altLang="en-US" dirty="0" smtClean="0">
              <a:latin typeface="Calibri" pitchFamily="34" charset="0"/>
            </a:endParaRPr>
          </a:p>
          <a:p>
            <a:pPr>
              <a:buFont typeface="Wingdings" pitchFamily="2" charset="2"/>
              <a:buChar char="q"/>
            </a:pPr>
            <a:r>
              <a:rPr lang="en-US" dirty="0" smtClean="0">
                <a:latin typeface="Calibri" pitchFamily="34" charset="0"/>
              </a:rPr>
              <a:t>Statutory Authority</a:t>
            </a:r>
          </a:p>
          <a:p>
            <a:endParaRPr lang="en-US" dirty="0" smtClean="0">
              <a:latin typeface="Calibri" pitchFamily="34" charset="0"/>
            </a:endParaRPr>
          </a:p>
          <a:p>
            <a:pPr>
              <a:buFont typeface="Wingdings" pitchFamily="2" charset="2"/>
              <a:buChar char="q"/>
            </a:pPr>
            <a:r>
              <a:rPr lang="en-US" dirty="0" smtClean="0">
                <a:latin typeface="Calibri" pitchFamily="34" charset="0"/>
              </a:rPr>
              <a:t>Account Structure</a:t>
            </a:r>
          </a:p>
          <a:p>
            <a:pPr>
              <a:buFont typeface="Wingdings" pitchFamily="2" charset="2"/>
              <a:buChar char="q"/>
            </a:pPr>
            <a:endParaRPr lang="en-US" dirty="0" smtClean="0">
              <a:latin typeface="Calibri" pitchFamily="34" charset="0"/>
            </a:endParaRPr>
          </a:p>
          <a:p>
            <a:pPr>
              <a:buFont typeface="Wingdings" pitchFamily="2" charset="2"/>
              <a:buChar char="q"/>
            </a:pPr>
            <a:r>
              <a:rPr lang="en-US" dirty="0" smtClean="0">
                <a:latin typeface="Calibri" pitchFamily="34" charset="0"/>
              </a:rPr>
              <a:t>Cash Receipts</a:t>
            </a:r>
          </a:p>
          <a:p>
            <a:pPr>
              <a:buFont typeface="Wingdings" pitchFamily="2" charset="2"/>
              <a:buChar char="q"/>
            </a:pPr>
            <a:endParaRPr lang="en-US" dirty="0" smtClean="0">
              <a:latin typeface="Calibri" pitchFamily="34" charset="0"/>
            </a:endParaRPr>
          </a:p>
          <a:p>
            <a:pPr>
              <a:buFont typeface="Wingdings" pitchFamily="2" charset="2"/>
              <a:buChar char="q"/>
            </a:pPr>
            <a:r>
              <a:rPr lang="en-US" dirty="0" smtClean="0">
                <a:latin typeface="Calibri" pitchFamily="34" charset="0"/>
              </a:rPr>
              <a:t>Cash Disbursements</a:t>
            </a:r>
          </a:p>
          <a:p>
            <a:pPr>
              <a:buFont typeface="Wingdings" pitchFamily="2" charset="2"/>
              <a:buChar char="q"/>
            </a:pPr>
            <a:endParaRPr lang="en-US" dirty="0" smtClean="0">
              <a:latin typeface="Calibri" pitchFamily="34" charset="0"/>
            </a:endParaRPr>
          </a:p>
          <a:p>
            <a:pPr>
              <a:buFont typeface="Wingdings" pitchFamily="2" charset="2"/>
              <a:buChar char="q"/>
            </a:pPr>
            <a:r>
              <a:rPr lang="en-US" dirty="0" smtClean="0">
                <a:latin typeface="Calibri" pitchFamily="34" charset="0"/>
              </a:rPr>
              <a:t>Reporting</a:t>
            </a:r>
          </a:p>
          <a:p>
            <a:pPr>
              <a:buFont typeface="Wingdings" pitchFamily="2" charset="2"/>
              <a:buChar char="q"/>
            </a:pPr>
            <a:endParaRPr lang="en-US" dirty="0" smtClean="0">
              <a:latin typeface="Calibri" pitchFamily="34" charset="0"/>
            </a:endParaRPr>
          </a:p>
          <a:p>
            <a:pPr>
              <a:buFont typeface="Wingdings" pitchFamily="2" charset="2"/>
              <a:buChar char="q"/>
            </a:pPr>
            <a:r>
              <a:rPr lang="en-US" dirty="0" smtClean="0">
                <a:latin typeface="Calibri" pitchFamily="34" charset="0"/>
              </a:rPr>
              <a:t>PTO/PTA/Booster Groups</a:t>
            </a:r>
          </a:p>
          <a:p>
            <a:endParaRPr lang="en-US" dirty="0" smtClean="0">
              <a:latin typeface="Calibri" pitchFamily="34" charset="0"/>
            </a:endParaRPr>
          </a:p>
          <a:p>
            <a:endParaRPr lang="en-US" dirty="0" smtClean="0">
              <a:latin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anim calcmode="lin" valueType="num">
                                      <p:cBhvr additive="base">
                                        <p:cTn id="19" dur="500" fill="hold"/>
                                        <p:tgtEl>
                                          <p:spTgt spid="512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1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123">
                                            <p:txEl>
                                              <p:pRg st="6" end="6"/>
                                            </p:txEl>
                                          </p:spTgt>
                                        </p:tgtEl>
                                        <p:attrNameLst>
                                          <p:attrName>style.visibility</p:attrName>
                                        </p:attrNameLst>
                                      </p:cBhvr>
                                      <p:to>
                                        <p:strVal val="visible"/>
                                      </p:to>
                                    </p:set>
                                    <p:anim calcmode="lin" valueType="num">
                                      <p:cBhvr additive="base">
                                        <p:cTn id="25" dur="500" fill="hold"/>
                                        <p:tgtEl>
                                          <p:spTgt spid="5123">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12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123">
                                            <p:txEl>
                                              <p:pRg st="8" end="8"/>
                                            </p:txEl>
                                          </p:spTgt>
                                        </p:tgtEl>
                                        <p:attrNameLst>
                                          <p:attrName>style.visibility</p:attrName>
                                        </p:attrNameLst>
                                      </p:cBhvr>
                                      <p:to>
                                        <p:strVal val="visible"/>
                                      </p:to>
                                    </p:set>
                                    <p:anim calcmode="lin" valueType="num">
                                      <p:cBhvr additive="base">
                                        <p:cTn id="31" dur="500" fill="hold"/>
                                        <p:tgtEl>
                                          <p:spTgt spid="5123">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12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123">
                                            <p:txEl>
                                              <p:pRg st="10" end="10"/>
                                            </p:txEl>
                                          </p:spTgt>
                                        </p:tgtEl>
                                        <p:attrNameLst>
                                          <p:attrName>style.visibility</p:attrName>
                                        </p:attrNameLst>
                                      </p:cBhvr>
                                      <p:to>
                                        <p:strVal val="visible"/>
                                      </p:to>
                                    </p:set>
                                    <p:anim calcmode="lin" valueType="num">
                                      <p:cBhvr additive="base">
                                        <p:cTn id="37" dur="500" fill="hold"/>
                                        <p:tgtEl>
                                          <p:spTgt spid="5123">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12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5123">
                                            <p:txEl>
                                              <p:pRg st="12" end="12"/>
                                            </p:txEl>
                                          </p:spTgt>
                                        </p:tgtEl>
                                        <p:attrNameLst>
                                          <p:attrName>style.visibility</p:attrName>
                                        </p:attrNameLst>
                                      </p:cBhvr>
                                      <p:to>
                                        <p:strVal val="visible"/>
                                      </p:to>
                                    </p:set>
                                    <p:anim calcmode="lin" valueType="num">
                                      <p:cBhvr additive="base">
                                        <p:cTn id="43" dur="500" fill="hold"/>
                                        <p:tgtEl>
                                          <p:spTgt spid="5123">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512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0"/>
            <a:ext cx="6324600" cy="685800"/>
          </a:xfrm>
        </p:spPr>
        <p:txBody>
          <a:bodyPr/>
          <a:lstStyle/>
          <a:p>
            <a:pPr algn="ctr" eaLnBrk="1" hangingPunct="1"/>
            <a:r>
              <a:rPr lang="en-US" dirty="0" smtClean="0">
                <a:solidFill>
                  <a:srgbClr val="000000"/>
                </a:solidFill>
                <a:latin typeface="Tahoma" pitchFamily="112" charset="0"/>
                <a:cs typeface="Tahoma" pitchFamily="112" charset="0"/>
              </a:rPr>
              <a:t>What to look for…</a:t>
            </a:r>
          </a:p>
        </p:txBody>
      </p:sp>
      <p:sp>
        <p:nvSpPr>
          <p:cNvPr id="5123" name="Content Placeholder 2"/>
          <p:cNvSpPr>
            <a:spLocks noGrp="1"/>
          </p:cNvSpPr>
          <p:nvPr>
            <p:ph idx="1"/>
          </p:nvPr>
        </p:nvSpPr>
        <p:spPr>
          <a:xfrm>
            <a:off x="2514600" y="685800"/>
            <a:ext cx="5867400" cy="6019800"/>
          </a:xfrm>
        </p:spPr>
        <p:txBody>
          <a:bodyPr/>
          <a:lstStyle/>
          <a:p>
            <a:pPr>
              <a:buFont typeface="Wingdings" pitchFamily="2" charset="2"/>
              <a:buChar char="q"/>
            </a:pPr>
            <a:r>
              <a:rPr lang="en-US" sz="2400" b="1" dirty="0" smtClean="0"/>
              <a:t>Prior Approval</a:t>
            </a:r>
          </a:p>
          <a:p>
            <a:pPr>
              <a:buFont typeface="Wingdings" pitchFamily="2" charset="2"/>
              <a:buChar char="q"/>
            </a:pPr>
            <a:endParaRPr lang="en-US" sz="2400" b="1" dirty="0" smtClean="0"/>
          </a:p>
          <a:p>
            <a:pPr>
              <a:buFont typeface="Wingdings" pitchFamily="2" charset="2"/>
              <a:buChar char="q"/>
            </a:pPr>
            <a:r>
              <a:rPr lang="en-US" sz="2400" b="1" dirty="0" smtClean="0"/>
              <a:t>Properly completed  Check Requisition Form</a:t>
            </a:r>
          </a:p>
          <a:p>
            <a:pPr>
              <a:buFont typeface="Wingdings" pitchFamily="2" charset="2"/>
              <a:buChar char="q"/>
            </a:pPr>
            <a:endParaRPr lang="en-US" sz="2400" b="1" dirty="0" smtClean="0"/>
          </a:p>
          <a:p>
            <a:pPr>
              <a:buFont typeface="Wingdings" pitchFamily="2" charset="2"/>
              <a:buChar char="q"/>
            </a:pPr>
            <a:r>
              <a:rPr lang="en-US" sz="2400" b="1" dirty="0" smtClean="0"/>
              <a:t>Original Invoices or Receipts</a:t>
            </a:r>
          </a:p>
          <a:p>
            <a:pPr>
              <a:buFont typeface="Wingdings" pitchFamily="2" charset="2"/>
              <a:buChar char="q"/>
            </a:pPr>
            <a:endParaRPr lang="en-US" sz="2400" b="1" dirty="0" smtClean="0"/>
          </a:p>
          <a:p>
            <a:pPr>
              <a:buFont typeface="Wingdings" pitchFamily="2" charset="2"/>
              <a:buChar char="q"/>
            </a:pPr>
            <a:r>
              <a:rPr lang="en-US" sz="2400" b="1" dirty="0" smtClean="0"/>
              <a:t>Professional Technical Service Agreements</a:t>
            </a:r>
          </a:p>
          <a:p>
            <a:pPr>
              <a:buFont typeface="Wingdings" pitchFamily="2" charset="2"/>
              <a:buChar char="q"/>
            </a:pPr>
            <a:endParaRPr lang="en-US" sz="2400" b="1" dirty="0" smtClean="0"/>
          </a:p>
          <a:p>
            <a:pPr>
              <a:buFont typeface="Wingdings" pitchFamily="2" charset="2"/>
              <a:buChar char="q"/>
            </a:pPr>
            <a:r>
              <a:rPr lang="en-US" sz="2400" b="1" dirty="0" smtClean="0"/>
              <a:t>Purchase Orders</a:t>
            </a:r>
          </a:p>
          <a:p>
            <a:pPr>
              <a:buFont typeface="Wingdings" pitchFamily="2" charset="2"/>
              <a:buChar char="q"/>
            </a:pPr>
            <a:endParaRPr lang="en-US" sz="2400" b="1" dirty="0" smtClean="0"/>
          </a:p>
          <a:p>
            <a:pPr>
              <a:buFont typeface="Wingdings" pitchFamily="2" charset="2"/>
              <a:buChar char="q"/>
            </a:pPr>
            <a:r>
              <a:rPr lang="en-US" sz="2400" b="1" dirty="0" smtClean="0"/>
              <a:t>Activity Request Forms</a:t>
            </a:r>
          </a:p>
          <a:p>
            <a:pPr>
              <a:buFont typeface="Wingdings" pitchFamily="2" charset="2"/>
              <a:buChar char="q"/>
            </a:pPr>
            <a:endParaRPr lang="en-US" sz="1400" b="1" dirty="0" smtClean="0"/>
          </a:p>
          <a:p>
            <a:pPr>
              <a:buFont typeface="Wingdings" pitchFamily="2" charset="2"/>
              <a:buChar char="q"/>
            </a:pPr>
            <a:endParaRPr lang="en-US" sz="1400" b="1" dirty="0" smtClean="0"/>
          </a:p>
          <a:p>
            <a:pPr eaLnBrk="1" hangingPunct="1"/>
            <a:endParaRPr lang="en-US" dirty="0" smtClean="0">
              <a:solidFill>
                <a:srgbClr val="000000"/>
              </a:solidFill>
            </a:endParaRPr>
          </a:p>
          <a:p>
            <a:pPr eaLnBrk="1" hangingPunct="1"/>
            <a:endParaRPr lang="en-US" dirty="0" smtClean="0">
              <a:solidFill>
                <a:srgbClr val="000000"/>
              </a:solidFill>
            </a:endParaRPr>
          </a:p>
          <a:p>
            <a:pPr eaLnBrk="1" hangingPunct="1"/>
            <a:endParaRPr lang="en-US" dirty="0" smtClean="0">
              <a:solidFill>
                <a:srgbClr val="00000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0"/>
            <a:ext cx="6324600" cy="685800"/>
          </a:xfrm>
        </p:spPr>
        <p:txBody>
          <a:bodyPr/>
          <a:lstStyle/>
          <a:p>
            <a:pPr algn="ctr" eaLnBrk="1" hangingPunct="1"/>
            <a:r>
              <a:rPr lang="en-US" dirty="0" smtClean="0">
                <a:solidFill>
                  <a:srgbClr val="000000"/>
                </a:solidFill>
                <a:latin typeface="Tahoma" pitchFamily="112" charset="0"/>
                <a:cs typeface="Tahoma" pitchFamily="112" charset="0"/>
              </a:rPr>
              <a:t>What to look for…</a:t>
            </a:r>
          </a:p>
        </p:txBody>
      </p:sp>
      <p:sp>
        <p:nvSpPr>
          <p:cNvPr id="5123" name="Content Placeholder 2"/>
          <p:cNvSpPr>
            <a:spLocks noGrp="1"/>
          </p:cNvSpPr>
          <p:nvPr>
            <p:ph idx="1"/>
          </p:nvPr>
        </p:nvSpPr>
        <p:spPr>
          <a:xfrm>
            <a:off x="2514600" y="685800"/>
            <a:ext cx="5867400" cy="6019800"/>
          </a:xfrm>
        </p:spPr>
        <p:txBody>
          <a:bodyPr/>
          <a:lstStyle/>
          <a:p>
            <a:pPr marL="0" indent="0">
              <a:buNone/>
            </a:pPr>
            <a:endParaRPr lang="en-US" sz="1400" b="1" dirty="0" smtClean="0"/>
          </a:p>
          <a:p>
            <a:pPr>
              <a:buFont typeface="Wingdings" pitchFamily="2" charset="2"/>
              <a:buChar char="q"/>
            </a:pPr>
            <a:r>
              <a:rPr lang="en-US" sz="2400" b="1" dirty="0" smtClean="0"/>
              <a:t>Contracts </a:t>
            </a:r>
          </a:p>
          <a:p>
            <a:pPr>
              <a:buFont typeface="Wingdings" pitchFamily="2" charset="2"/>
              <a:buChar char="q"/>
            </a:pPr>
            <a:endParaRPr lang="en-US" sz="2400" b="1" dirty="0" smtClean="0"/>
          </a:p>
          <a:p>
            <a:pPr>
              <a:buFont typeface="Wingdings" pitchFamily="2" charset="2"/>
              <a:buChar char="q"/>
            </a:pPr>
            <a:r>
              <a:rPr lang="en-US" sz="2400" b="1" dirty="0" smtClean="0"/>
              <a:t>Log of Complimentar</a:t>
            </a:r>
            <a:r>
              <a:rPr lang="en-US" sz="2400" b="1" dirty="0" smtClean="0"/>
              <a:t>y Athletic Purchases</a:t>
            </a:r>
            <a:endParaRPr lang="en-US" sz="2400" b="1" dirty="0" smtClean="0"/>
          </a:p>
          <a:p>
            <a:pPr>
              <a:buFont typeface="Wingdings" pitchFamily="2" charset="2"/>
              <a:buChar char="q"/>
            </a:pPr>
            <a:endParaRPr lang="en-US" sz="2400" b="1" dirty="0" smtClean="0"/>
          </a:p>
          <a:p>
            <a:pPr>
              <a:buFont typeface="Wingdings" pitchFamily="2" charset="2"/>
              <a:buChar char="q"/>
            </a:pPr>
            <a:r>
              <a:rPr lang="en-US" sz="2400" b="1" dirty="0" smtClean="0"/>
              <a:t>Yearbook Report and Yearbook Ads Sold Report</a:t>
            </a:r>
          </a:p>
          <a:p>
            <a:pPr>
              <a:buFont typeface="Wingdings" pitchFamily="2" charset="2"/>
              <a:buChar char="q"/>
            </a:pPr>
            <a:endParaRPr lang="en-US" sz="2400" b="1" dirty="0" smtClean="0"/>
          </a:p>
          <a:p>
            <a:pPr>
              <a:buFont typeface="Wingdings" pitchFamily="2" charset="2"/>
              <a:buChar char="q"/>
            </a:pPr>
            <a:r>
              <a:rPr lang="en-US" sz="2400" b="1" dirty="0" smtClean="0"/>
              <a:t>Inventory Report</a:t>
            </a:r>
          </a:p>
          <a:p>
            <a:pPr>
              <a:buFont typeface="Wingdings" pitchFamily="2" charset="2"/>
              <a:buChar char="q"/>
            </a:pPr>
            <a:endParaRPr lang="en-US" sz="2400" b="1" dirty="0" smtClean="0"/>
          </a:p>
          <a:p>
            <a:pPr>
              <a:buFont typeface="Wingdings" pitchFamily="2" charset="2"/>
              <a:buChar char="q"/>
            </a:pPr>
            <a:r>
              <a:rPr lang="en-US" sz="2400" b="1" dirty="0" smtClean="0"/>
              <a:t>Ticket Seller Report</a:t>
            </a:r>
          </a:p>
          <a:p>
            <a:pPr marL="0" indent="0">
              <a:buNone/>
            </a:pPr>
            <a:endParaRPr lang="en-US" sz="2400" b="1" dirty="0" smtClean="0"/>
          </a:p>
          <a:p>
            <a:pPr>
              <a:buFont typeface="Wingdings" pitchFamily="2" charset="2"/>
              <a:buChar char="q"/>
            </a:pPr>
            <a:r>
              <a:rPr lang="en-US" sz="2400" b="1" dirty="0" smtClean="0"/>
              <a:t>Gift Card Log</a:t>
            </a:r>
          </a:p>
          <a:p>
            <a:pPr eaLnBrk="1" hangingPunct="1"/>
            <a:endParaRPr lang="en-US" dirty="0" smtClean="0">
              <a:solidFill>
                <a:srgbClr val="000000"/>
              </a:solidFill>
            </a:endParaRPr>
          </a:p>
          <a:p>
            <a:pPr eaLnBrk="1" hangingPunct="1"/>
            <a:endParaRPr lang="en-US" dirty="0" smtClean="0">
              <a:solidFill>
                <a:srgbClr val="000000"/>
              </a:solidFill>
            </a:endParaRPr>
          </a:p>
          <a:p>
            <a:pPr eaLnBrk="1" hangingPunct="1"/>
            <a:endParaRPr lang="en-US" dirty="0" smtClean="0">
              <a:solidFill>
                <a:srgbClr val="000000"/>
              </a:solidFill>
            </a:endParaRPr>
          </a:p>
        </p:txBody>
      </p:sp>
    </p:spTree>
    <p:extLst>
      <p:ext uri="{BB962C8B-B14F-4D97-AF65-F5344CB8AC3E}">
        <p14:creationId xmlns:p14="http://schemas.microsoft.com/office/powerpoint/2010/main" val="333786157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133600" y="0"/>
            <a:ext cx="6553200" cy="685800"/>
          </a:xfrm>
        </p:spPr>
        <p:txBody>
          <a:bodyPr/>
          <a:lstStyle/>
          <a:p>
            <a:pPr algn="ctr" eaLnBrk="1" hangingPunct="1"/>
            <a:r>
              <a:rPr lang="en-US" sz="2600" dirty="0" smtClean="0">
                <a:solidFill>
                  <a:srgbClr val="000000"/>
                </a:solidFill>
                <a:latin typeface="Tahoma" pitchFamily="112" charset="0"/>
                <a:cs typeface="Tahoma" pitchFamily="112" charset="0"/>
              </a:rPr>
              <a:t>Bookkeeper Monthly Review Process</a:t>
            </a:r>
          </a:p>
        </p:txBody>
      </p:sp>
      <p:sp>
        <p:nvSpPr>
          <p:cNvPr id="5123" name="Content Placeholder 2"/>
          <p:cNvSpPr>
            <a:spLocks noGrp="1"/>
          </p:cNvSpPr>
          <p:nvPr>
            <p:ph idx="1"/>
          </p:nvPr>
        </p:nvSpPr>
        <p:spPr>
          <a:xfrm>
            <a:off x="2514600" y="685800"/>
            <a:ext cx="5867400" cy="6019800"/>
          </a:xfrm>
        </p:spPr>
        <p:txBody>
          <a:bodyPr/>
          <a:lstStyle/>
          <a:p>
            <a:pPr eaLnBrk="1" hangingPunct="1">
              <a:buFont typeface="Wingdings" panose="05000000000000000000" pitchFamily="2" charset="2"/>
              <a:buChar char="q"/>
            </a:pPr>
            <a:endParaRPr lang="en-US" sz="2400" dirty="0" smtClean="0">
              <a:solidFill>
                <a:srgbClr val="000000"/>
              </a:solidFill>
            </a:endParaRPr>
          </a:p>
          <a:p>
            <a:pPr eaLnBrk="1" hangingPunct="1">
              <a:buFont typeface="Wingdings" panose="05000000000000000000" pitchFamily="2" charset="2"/>
              <a:buChar char="ü"/>
            </a:pPr>
            <a:r>
              <a:rPr lang="en-US" sz="2400" dirty="0" smtClean="0">
                <a:solidFill>
                  <a:srgbClr val="000000"/>
                </a:solidFill>
              </a:rPr>
              <a:t>Reconcile prior to the 15</a:t>
            </a:r>
            <a:r>
              <a:rPr lang="en-US" sz="2400" baseline="30000" dirty="0" smtClean="0">
                <a:solidFill>
                  <a:srgbClr val="000000"/>
                </a:solidFill>
              </a:rPr>
              <a:t>th</a:t>
            </a:r>
            <a:r>
              <a:rPr lang="en-US" sz="2400" dirty="0" smtClean="0">
                <a:solidFill>
                  <a:srgbClr val="000000"/>
                </a:solidFill>
              </a:rPr>
              <a:t> day of the following </a:t>
            </a:r>
            <a:r>
              <a:rPr lang="en-US" sz="2400" dirty="0" smtClean="0">
                <a:solidFill>
                  <a:srgbClr val="000000"/>
                </a:solidFill>
              </a:rPr>
              <a:t>month</a:t>
            </a:r>
            <a:endParaRPr lang="en-US" sz="2400" dirty="0" smtClean="0">
              <a:solidFill>
                <a:srgbClr val="000000"/>
              </a:solidFill>
            </a:endParaRPr>
          </a:p>
          <a:p>
            <a:pPr eaLnBrk="1" hangingPunct="1">
              <a:buFont typeface="Wingdings" panose="05000000000000000000" pitchFamily="2" charset="2"/>
              <a:buChar char="ü"/>
            </a:pPr>
            <a:r>
              <a:rPr lang="en-US" sz="2400" dirty="0" smtClean="0">
                <a:solidFill>
                  <a:srgbClr val="000000"/>
                </a:solidFill>
              </a:rPr>
              <a:t>Follow up on stale-dated and NSF </a:t>
            </a:r>
            <a:r>
              <a:rPr lang="en-US" sz="2400" dirty="0" smtClean="0">
                <a:solidFill>
                  <a:srgbClr val="000000"/>
                </a:solidFill>
              </a:rPr>
              <a:t>checks</a:t>
            </a:r>
            <a:endParaRPr lang="en-US" sz="2400" dirty="0" smtClean="0">
              <a:solidFill>
                <a:srgbClr val="000000"/>
              </a:solidFill>
            </a:endParaRPr>
          </a:p>
          <a:p>
            <a:pPr eaLnBrk="1" hangingPunct="1">
              <a:buFont typeface="Wingdings" panose="05000000000000000000" pitchFamily="2" charset="2"/>
              <a:buChar char="ü"/>
            </a:pPr>
            <a:r>
              <a:rPr lang="en-US" sz="2400" dirty="0" smtClean="0">
                <a:solidFill>
                  <a:srgbClr val="000000"/>
                </a:solidFill>
              </a:rPr>
              <a:t>Ensure all voided checks are properly </a:t>
            </a:r>
            <a:r>
              <a:rPr lang="en-US" sz="2400" dirty="0" smtClean="0">
                <a:solidFill>
                  <a:srgbClr val="000000"/>
                </a:solidFill>
              </a:rPr>
              <a:t>defaced</a:t>
            </a:r>
            <a:endParaRPr lang="en-US" sz="2400" dirty="0" smtClean="0">
              <a:solidFill>
                <a:srgbClr val="000000"/>
              </a:solidFill>
            </a:endParaRPr>
          </a:p>
          <a:p>
            <a:pPr eaLnBrk="1" hangingPunct="1">
              <a:buFont typeface="Wingdings" panose="05000000000000000000" pitchFamily="2" charset="2"/>
              <a:buChar char="ü"/>
            </a:pPr>
            <a:r>
              <a:rPr lang="en-US" sz="2400" dirty="0" smtClean="0">
                <a:solidFill>
                  <a:srgbClr val="000000"/>
                </a:solidFill>
              </a:rPr>
              <a:t>Ensure all journal entries are approved by the </a:t>
            </a:r>
            <a:r>
              <a:rPr lang="en-US" sz="2400" dirty="0" smtClean="0">
                <a:solidFill>
                  <a:srgbClr val="000000"/>
                </a:solidFill>
              </a:rPr>
              <a:t>principal</a:t>
            </a:r>
            <a:endParaRPr lang="en-US" sz="2400" dirty="0" smtClean="0">
              <a:solidFill>
                <a:srgbClr val="000000"/>
              </a:solidFill>
            </a:endParaRPr>
          </a:p>
          <a:p>
            <a:pPr eaLnBrk="1" hangingPunct="1">
              <a:buFont typeface="Wingdings" panose="05000000000000000000" pitchFamily="2" charset="2"/>
              <a:buChar char="ü"/>
            </a:pPr>
            <a:r>
              <a:rPr lang="en-US" sz="2400" dirty="0" smtClean="0">
                <a:solidFill>
                  <a:srgbClr val="000000"/>
                </a:solidFill>
              </a:rPr>
              <a:t>Ensure all supporting documentation accompanies all internal accounts </a:t>
            </a:r>
            <a:r>
              <a:rPr lang="en-US" sz="2400" dirty="0" smtClean="0">
                <a:solidFill>
                  <a:srgbClr val="000000"/>
                </a:solidFill>
              </a:rPr>
              <a:t>transactions</a:t>
            </a:r>
            <a:endParaRPr lang="en-US" sz="2400" dirty="0" smtClean="0">
              <a:solidFill>
                <a:srgbClr val="000000"/>
              </a:solidFill>
            </a:endParaRPr>
          </a:p>
          <a:p>
            <a:pPr eaLnBrk="1" hangingPunct="1">
              <a:buFont typeface="Wingdings" panose="05000000000000000000" pitchFamily="2" charset="2"/>
              <a:buChar char="ü"/>
            </a:pPr>
            <a:r>
              <a:rPr lang="en-US" sz="2400" dirty="0" smtClean="0">
                <a:solidFill>
                  <a:srgbClr val="000000"/>
                </a:solidFill>
              </a:rPr>
              <a:t>Make adjustments to correct any negative balances prior to the end of the </a:t>
            </a:r>
            <a:r>
              <a:rPr lang="en-US" sz="2400" dirty="0" smtClean="0">
                <a:solidFill>
                  <a:srgbClr val="000000"/>
                </a:solidFill>
              </a:rPr>
              <a:t>month</a:t>
            </a:r>
            <a:endParaRPr lang="en-US" sz="2400" dirty="0" smtClean="0">
              <a:solidFill>
                <a:srgbClr val="000000"/>
              </a:solidFill>
            </a:endParaRPr>
          </a:p>
          <a:p>
            <a:pPr eaLnBrk="1" hangingPunct="1"/>
            <a:endParaRPr lang="en-US" dirty="0" smtClean="0">
              <a:solidFill>
                <a:srgbClr val="000000"/>
              </a:solidFill>
            </a:endParaRPr>
          </a:p>
          <a:p>
            <a:pPr eaLnBrk="1" hangingPunct="1"/>
            <a:endParaRPr lang="en-US" dirty="0" smtClean="0">
              <a:solidFill>
                <a:srgbClr val="000000"/>
              </a:solidFill>
            </a:endParaRPr>
          </a:p>
        </p:txBody>
      </p:sp>
    </p:spTree>
    <p:extLst>
      <p:ext uri="{BB962C8B-B14F-4D97-AF65-F5344CB8AC3E}">
        <p14:creationId xmlns:p14="http://schemas.microsoft.com/office/powerpoint/2010/main" val="2512308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685800" y="274638"/>
            <a:ext cx="8001000" cy="1143000"/>
          </a:xfrm>
        </p:spPr>
        <p:txBody>
          <a:bodyPr/>
          <a:lstStyle/>
          <a:p>
            <a:pPr algn="ctr"/>
            <a:r>
              <a:rPr lang="en-US" dirty="0" smtClean="0"/>
              <a:t>Principal Monthly Review Process</a:t>
            </a:r>
            <a:endParaRPr lang="en-US" dirty="0"/>
          </a:p>
        </p:txBody>
      </p:sp>
      <p:sp>
        <p:nvSpPr>
          <p:cNvPr id="2" name="Content Placeholder 1"/>
          <p:cNvSpPr>
            <a:spLocks noGrp="1"/>
          </p:cNvSpPr>
          <p:nvPr>
            <p:ph idx="1"/>
          </p:nvPr>
        </p:nvSpPr>
        <p:spPr>
          <a:xfrm>
            <a:off x="2362200" y="1524000"/>
            <a:ext cx="6553200" cy="4602163"/>
          </a:xfrm>
        </p:spPr>
        <p:txBody>
          <a:bodyPr>
            <a:normAutofit fontScale="92500" lnSpcReduction="20000"/>
          </a:bodyPr>
          <a:lstStyle/>
          <a:p>
            <a:pPr>
              <a:buFont typeface="Wingdings" pitchFamily="2" charset="2"/>
              <a:buChar char="q"/>
            </a:pPr>
            <a:r>
              <a:rPr lang="en-US" dirty="0" smtClean="0"/>
              <a:t>Open, review and sign bank statements prior to forwarding  to the  bookkeeper to prepare monthly reconciliation  </a:t>
            </a:r>
          </a:p>
          <a:p>
            <a:pPr>
              <a:buFont typeface="Wingdings" pitchFamily="2" charset="2"/>
              <a:buChar char="q"/>
            </a:pPr>
            <a:endParaRPr lang="en-US" dirty="0" smtClean="0"/>
          </a:p>
          <a:p>
            <a:pPr>
              <a:buFont typeface="Wingdings" pitchFamily="2" charset="2"/>
              <a:buChar char="q"/>
            </a:pPr>
            <a:r>
              <a:rPr lang="en-US" dirty="0" smtClean="0"/>
              <a:t>Bank reconciliation for prior month should be completed by the middle of the next month</a:t>
            </a:r>
          </a:p>
          <a:p>
            <a:pPr>
              <a:buFont typeface="Wingdings" pitchFamily="2" charset="2"/>
              <a:buChar char="q"/>
            </a:pPr>
            <a:endParaRPr lang="en-US" sz="1000" dirty="0" smtClean="0"/>
          </a:p>
          <a:p>
            <a:pPr>
              <a:buFont typeface="Wingdings" pitchFamily="2" charset="2"/>
              <a:buChar char="q"/>
            </a:pPr>
            <a:r>
              <a:rPr lang="en-US" dirty="0" smtClean="0"/>
              <a:t>Review bank reconciliation</a:t>
            </a:r>
          </a:p>
          <a:p>
            <a:pPr lvl="1">
              <a:buFont typeface="Wingdings" pitchFamily="2" charset="2"/>
              <a:buChar char="ü"/>
            </a:pPr>
            <a:r>
              <a:rPr lang="en-US" sz="2000" dirty="0" smtClean="0"/>
              <a:t>Unreconciled Items</a:t>
            </a:r>
          </a:p>
          <a:p>
            <a:pPr lvl="1">
              <a:buFont typeface="Wingdings" pitchFamily="2" charset="2"/>
              <a:buChar char="ü"/>
            </a:pPr>
            <a:r>
              <a:rPr lang="en-US" dirty="0" smtClean="0"/>
              <a:t>Outstanding Checks</a:t>
            </a:r>
            <a:endParaRPr lang="en-US" sz="2000" dirty="0" smtClean="0"/>
          </a:p>
          <a:p>
            <a:pPr lvl="1">
              <a:buFont typeface="Wingdings" pitchFamily="2" charset="2"/>
              <a:buChar char="q"/>
            </a:pPr>
            <a:endParaRPr lang="en-US" sz="1100" dirty="0" smtClean="0"/>
          </a:p>
          <a:p>
            <a:pPr>
              <a:buFont typeface="Wingdings" pitchFamily="2" charset="2"/>
              <a:buChar char="q"/>
            </a:pPr>
            <a:r>
              <a:rPr lang="en-US" dirty="0" smtClean="0"/>
              <a:t>Review Principal’s Monthly Report</a:t>
            </a:r>
          </a:p>
          <a:p>
            <a:pPr lvl="1">
              <a:buFont typeface="Wingdings" pitchFamily="2" charset="2"/>
              <a:buChar char="ü"/>
            </a:pPr>
            <a:r>
              <a:rPr lang="en-US" sz="2000" dirty="0" smtClean="0"/>
              <a:t>Deficit spending</a:t>
            </a:r>
          </a:p>
          <a:p>
            <a:pPr lvl="1">
              <a:buFont typeface="Wingdings" pitchFamily="2" charset="2"/>
              <a:buChar char="ü"/>
            </a:pPr>
            <a:r>
              <a:rPr lang="en-US" sz="2000" dirty="0" smtClean="0"/>
              <a:t>Inactive accounts</a:t>
            </a:r>
          </a:p>
          <a:p>
            <a:pPr lvl="1">
              <a:buFont typeface="Wingdings" pitchFamily="2" charset="2"/>
              <a:buChar char="ü"/>
            </a:pPr>
            <a:r>
              <a:rPr lang="en-US" sz="2000" dirty="0" smtClean="0"/>
              <a:t>Large account balances</a:t>
            </a:r>
          </a:p>
          <a:p>
            <a:pPr lvl="1">
              <a:buFont typeface="Wingdings" pitchFamily="2" charset="2"/>
              <a:buChar char="ü"/>
            </a:pPr>
            <a:r>
              <a:rPr lang="en-US" sz="2000" dirty="0" smtClean="0"/>
              <a:t>NSF checks</a:t>
            </a:r>
          </a:p>
          <a:p>
            <a:pPr lvl="1">
              <a:buFont typeface="Wingdings" pitchFamily="2" charset="2"/>
              <a:buChar char="ü"/>
            </a:pPr>
            <a:r>
              <a:rPr lang="en-US" sz="2000" dirty="0" smtClean="0"/>
              <a:t>Availability of funds for upcoming expenses</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3" name="Title 2"/>
          <p:cNvSpPr>
            <a:spLocks noGrp="1"/>
          </p:cNvSpPr>
          <p:nvPr>
            <p:ph type="title"/>
          </p:nvPr>
        </p:nvSpPr>
        <p:spPr>
          <a:xfrm>
            <a:off x="1219200" y="274638"/>
            <a:ext cx="7467600" cy="1143000"/>
          </a:xfrm>
        </p:spPr>
        <p:txBody>
          <a:bodyPr/>
          <a:lstStyle/>
          <a:p>
            <a:pPr algn="ctr"/>
            <a:r>
              <a:rPr lang="en-US" dirty="0" smtClean="0"/>
              <a:t>Other Review Activities</a:t>
            </a:r>
            <a:endParaRPr lang="en-US" dirty="0"/>
          </a:p>
        </p:txBody>
      </p:sp>
      <p:sp>
        <p:nvSpPr>
          <p:cNvPr id="2" name="Content Placeholder 1"/>
          <p:cNvSpPr>
            <a:spLocks noGrp="1"/>
          </p:cNvSpPr>
          <p:nvPr>
            <p:ph idx="1"/>
          </p:nvPr>
        </p:nvSpPr>
        <p:spPr>
          <a:xfrm>
            <a:off x="2133600" y="1600200"/>
            <a:ext cx="6553200" cy="4525963"/>
          </a:xfrm>
        </p:spPr>
        <p:txBody>
          <a:bodyPr>
            <a:normAutofit/>
          </a:bodyPr>
          <a:lstStyle/>
          <a:p>
            <a:pPr>
              <a:buFont typeface="Wingdings" pitchFamily="2" charset="2"/>
              <a:buChar char="q"/>
            </a:pPr>
            <a:r>
              <a:rPr lang="en-US" dirty="0" smtClean="0"/>
              <a:t>Semi-Annual Financial Statement</a:t>
            </a:r>
          </a:p>
          <a:p>
            <a:pPr>
              <a:buFont typeface="Wingdings" pitchFamily="2" charset="2"/>
              <a:buChar char="q"/>
            </a:pPr>
            <a:endParaRPr lang="en-US" sz="1000" dirty="0" smtClean="0"/>
          </a:p>
          <a:p>
            <a:pPr>
              <a:buFont typeface="Wingdings" pitchFamily="2" charset="2"/>
              <a:buChar char="q"/>
            </a:pPr>
            <a:r>
              <a:rPr lang="en-US" dirty="0" smtClean="0"/>
              <a:t>Annual Financial Statement</a:t>
            </a:r>
          </a:p>
          <a:p>
            <a:pPr>
              <a:buFont typeface="Wingdings" pitchFamily="2" charset="2"/>
              <a:buChar char="q"/>
            </a:pPr>
            <a:endParaRPr lang="en-US" sz="1000" dirty="0" smtClean="0"/>
          </a:p>
          <a:p>
            <a:pPr>
              <a:buFont typeface="Wingdings" pitchFamily="2" charset="2"/>
              <a:buChar char="q"/>
            </a:pPr>
            <a:r>
              <a:rPr lang="en-US" dirty="0" smtClean="0"/>
              <a:t>QPD Form or QPD Annual Report</a:t>
            </a:r>
          </a:p>
          <a:p>
            <a:pPr>
              <a:buFont typeface="Wingdings" pitchFamily="2" charset="2"/>
              <a:buChar char="q"/>
            </a:pPr>
            <a:endParaRPr lang="en-US" sz="1000" dirty="0" smtClean="0"/>
          </a:p>
          <a:p>
            <a:pPr>
              <a:buFont typeface="Wingdings" pitchFamily="2" charset="2"/>
              <a:buChar char="q"/>
            </a:pPr>
            <a:r>
              <a:rPr lang="en-US" dirty="0" smtClean="0"/>
              <a:t>Records Retention – 5 years</a:t>
            </a:r>
          </a:p>
          <a:p>
            <a:pPr>
              <a:buFont typeface="Wingdings" pitchFamily="2" charset="2"/>
              <a:buChar char="q"/>
            </a:pPr>
            <a:endParaRPr lang="en-US" sz="1000" dirty="0" smtClean="0"/>
          </a:p>
          <a:p>
            <a:pPr>
              <a:buFont typeface="Wingdings" pitchFamily="2" charset="2"/>
              <a:buChar char="q"/>
            </a:pPr>
            <a:r>
              <a:rPr lang="en-US" dirty="0" smtClean="0"/>
              <a:t>Random Audit</a:t>
            </a:r>
          </a:p>
          <a:p>
            <a:pPr>
              <a:buFont typeface="Wingdings" pitchFamily="2" charset="2"/>
              <a:buChar char="q"/>
            </a:pPr>
            <a:endParaRPr lang="en-US" sz="1000" dirty="0" smtClean="0"/>
          </a:p>
          <a:p>
            <a:pPr>
              <a:buFont typeface="Wingdings" pitchFamily="2" charset="2"/>
              <a:buChar char="q"/>
            </a:pPr>
            <a:r>
              <a:rPr lang="en-US" dirty="0" smtClean="0"/>
              <a:t>External Audit</a:t>
            </a:r>
          </a:p>
          <a:p>
            <a:pPr>
              <a:buFont typeface="Wingdings" pitchFamily="2" charset="2"/>
              <a:buChar char="q"/>
            </a:pPr>
            <a:endParaRPr lang="en-US" sz="1000" dirty="0" smtClean="0"/>
          </a:p>
          <a:p>
            <a:pPr>
              <a:buFont typeface="Wingdings" pitchFamily="2" charset="2"/>
              <a:buChar char="q"/>
            </a:pPr>
            <a:r>
              <a:rPr lang="en-US" dirty="0" smtClean="0"/>
              <a:t>Fraud Reporting</a:t>
            </a:r>
          </a:p>
          <a:p>
            <a:endParaRPr lang="en-US" dirty="0" smtClean="0"/>
          </a:p>
          <a:p>
            <a:endParaRPr lang="en-US" dirty="0" smtClean="0"/>
          </a:p>
          <a:p>
            <a:pPr>
              <a:buNone/>
            </a:pPr>
            <a:endParaRPr lang="en-US"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6705600" cy="1143000"/>
          </a:xfrm>
        </p:spPr>
        <p:txBody>
          <a:bodyPr/>
          <a:lstStyle/>
          <a:p>
            <a:pPr algn="ctr"/>
            <a:r>
              <a:rPr lang="en-US" dirty="0" smtClean="0"/>
              <a:t>PTO/PTA/Booster Groups</a:t>
            </a:r>
            <a:endParaRPr lang="en-US" dirty="0"/>
          </a:p>
        </p:txBody>
      </p:sp>
      <p:sp>
        <p:nvSpPr>
          <p:cNvPr id="3" name="Content Placeholder 2"/>
          <p:cNvSpPr>
            <a:spLocks noGrp="1"/>
          </p:cNvSpPr>
          <p:nvPr>
            <p:ph idx="1"/>
          </p:nvPr>
        </p:nvSpPr>
        <p:spPr>
          <a:xfrm>
            <a:off x="2667000" y="1600200"/>
            <a:ext cx="6019800" cy="4525963"/>
          </a:xfrm>
        </p:spPr>
        <p:txBody>
          <a:bodyPr>
            <a:normAutofit fontScale="70000" lnSpcReduction="20000"/>
          </a:bodyPr>
          <a:lstStyle/>
          <a:p>
            <a:pPr>
              <a:buFont typeface="Wingdings" pitchFamily="2" charset="2"/>
              <a:buChar char="q"/>
            </a:pPr>
            <a:r>
              <a:rPr lang="en-US" sz="2800" dirty="0" smtClean="0"/>
              <a:t>Operate at the discretion of the principal</a:t>
            </a:r>
          </a:p>
          <a:p>
            <a:pPr>
              <a:buFont typeface="Wingdings" pitchFamily="2" charset="2"/>
              <a:buChar char="q"/>
            </a:pPr>
            <a:endParaRPr lang="en-US" sz="2800" dirty="0" smtClean="0"/>
          </a:p>
          <a:p>
            <a:pPr>
              <a:buFont typeface="Wingdings" pitchFamily="2" charset="2"/>
              <a:buChar char="q"/>
            </a:pPr>
            <a:r>
              <a:rPr lang="en-US" sz="2800" dirty="0" smtClean="0"/>
              <a:t>Must have 501(c)3 status to maintain separate checking account</a:t>
            </a:r>
          </a:p>
          <a:p>
            <a:pPr>
              <a:buFont typeface="Wingdings" pitchFamily="2" charset="2"/>
              <a:buChar char="q"/>
            </a:pPr>
            <a:endParaRPr lang="en-US" sz="2800" dirty="0" smtClean="0"/>
          </a:p>
          <a:p>
            <a:pPr>
              <a:buFont typeface="Wingdings" pitchFamily="2" charset="2"/>
              <a:buChar char="q"/>
            </a:pPr>
            <a:r>
              <a:rPr lang="en-US" sz="2800" dirty="0" smtClean="0"/>
              <a:t>Must obtain approval of principal for activities</a:t>
            </a:r>
          </a:p>
          <a:p>
            <a:pPr>
              <a:buFont typeface="Wingdings" pitchFamily="2" charset="2"/>
              <a:buChar char="q"/>
            </a:pPr>
            <a:endParaRPr lang="en-US" sz="2800" dirty="0" smtClean="0"/>
          </a:p>
          <a:p>
            <a:pPr>
              <a:buFont typeface="Wingdings" pitchFamily="2" charset="2"/>
              <a:buChar char="q"/>
            </a:pPr>
            <a:r>
              <a:rPr lang="en-US" sz="2800" dirty="0" smtClean="0"/>
              <a:t>Must keep funds from student participation (fundraising/fees) in internal accounts</a:t>
            </a:r>
          </a:p>
          <a:p>
            <a:pPr>
              <a:buFont typeface="Wingdings" pitchFamily="2" charset="2"/>
              <a:buChar char="q"/>
            </a:pPr>
            <a:endParaRPr lang="en-US" sz="2800" dirty="0" smtClean="0"/>
          </a:p>
          <a:p>
            <a:pPr>
              <a:buFont typeface="Wingdings" pitchFamily="2" charset="2"/>
              <a:buChar char="q"/>
            </a:pPr>
            <a:r>
              <a:rPr lang="en-US" sz="2800" dirty="0" smtClean="0"/>
              <a:t>Must provide updated list of officers at least annually</a:t>
            </a:r>
          </a:p>
          <a:p>
            <a:pPr>
              <a:buFont typeface="Wingdings" pitchFamily="2" charset="2"/>
              <a:buChar char="q"/>
            </a:pPr>
            <a:endParaRPr lang="en-US" sz="2800" dirty="0" smtClean="0"/>
          </a:p>
          <a:p>
            <a:pPr>
              <a:buFont typeface="Wingdings" pitchFamily="2" charset="2"/>
              <a:buChar char="q"/>
            </a:pPr>
            <a:r>
              <a:rPr lang="en-US" sz="2800" dirty="0" smtClean="0"/>
              <a:t>Booster groups can only operate at the high school level.</a:t>
            </a:r>
          </a:p>
          <a:p>
            <a:pPr>
              <a:buNone/>
            </a:pPr>
            <a:endParaRPr lang="en-US" sz="2800" dirty="0" smtClean="0"/>
          </a:p>
          <a:p>
            <a:pPr>
              <a:buNone/>
            </a:pPr>
            <a:endParaRPr lang="en-US" sz="2800" dirty="0" smtClean="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Contact Information</a:t>
            </a:r>
            <a:endParaRPr lang="en-US" dirty="0"/>
          </a:p>
        </p:txBody>
      </p:sp>
      <p:sp>
        <p:nvSpPr>
          <p:cNvPr id="2" name="Content Placeholder 1"/>
          <p:cNvSpPr>
            <a:spLocks noGrp="1"/>
          </p:cNvSpPr>
          <p:nvPr>
            <p:ph idx="1"/>
          </p:nvPr>
        </p:nvSpPr>
        <p:spPr/>
        <p:txBody>
          <a:bodyPr/>
          <a:lstStyle/>
          <a:p>
            <a:pPr algn="ctr">
              <a:buNone/>
            </a:pPr>
            <a:endParaRPr lang="en-US" dirty="0" smtClean="0"/>
          </a:p>
          <a:p>
            <a:pPr algn="ctr">
              <a:buNone/>
            </a:pPr>
            <a:r>
              <a:rPr lang="en-US" dirty="0" smtClean="0"/>
              <a:t>Office of Internal Auditing</a:t>
            </a:r>
          </a:p>
          <a:p>
            <a:pPr algn="ctr">
              <a:buNone/>
            </a:pPr>
            <a:r>
              <a:rPr lang="en-US" dirty="0" smtClean="0"/>
              <a:t>2757 West Pensacola Street</a:t>
            </a:r>
          </a:p>
          <a:p>
            <a:pPr algn="ctr">
              <a:buNone/>
            </a:pPr>
            <a:r>
              <a:rPr lang="en-US" dirty="0" smtClean="0"/>
              <a:t>(850) 487-7278 (w)  (850) 766-5542(c)</a:t>
            </a:r>
          </a:p>
          <a:p>
            <a:pPr algn="ctr">
              <a:buNone/>
            </a:pPr>
            <a:endParaRPr lang="en-US" dirty="0" smtClean="0"/>
          </a:p>
          <a:p>
            <a:pPr algn="ctr">
              <a:buNone/>
            </a:pPr>
            <a:endParaRPr lang="en-US" dirty="0" smtClean="0"/>
          </a:p>
          <a:p>
            <a:pPr algn="ctr">
              <a:buNone/>
            </a:pPr>
            <a:r>
              <a:rPr lang="en-US" dirty="0" smtClean="0"/>
              <a:t>Livetra Paul</a:t>
            </a:r>
          </a:p>
          <a:p>
            <a:pPr algn="ctr">
              <a:buNone/>
            </a:pPr>
            <a:r>
              <a:rPr lang="en-US" dirty="0" smtClean="0"/>
              <a:t>Director of Internal Auditing</a:t>
            </a:r>
          </a:p>
          <a:p>
            <a:pPr algn="ctr">
              <a:buNone/>
            </a:pPr>
            <a:endParaRPr lang="en-US" dirty="0" smtClean="0"/>
          </a:p>
          <a:p>
            <a:pPr algn="ctr">
              <a:buNone/>
            </a:pPr>
            <a:r>
              <a:rPr lang="en-US" dirty="0" smtClean="0"/>
              <a:t>Carliena Jackson Payne</a:t>
            </a:r>
          </a:p>
          <a:p>
            <a:pPr algn="ctr">
              <a:buNone/>
            </a:pPr>
            <a:r>
              <a:rPr lang="en-US" dirty="0" smtClean="0"/>
              <a:t>Internal Auditor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1143000"/>
          </a:xfrm>
        </p:spPr>
        <p:txBody>
          <a:bodyPr/>
          <a:lstStyle/>
          <a:p>
            <a:pPr algn="ctr" eaLnBrk="1" hangingPunct="1"/>
            <a:r>
              <a:rPr lang="en-US" dirty="0" smtClean="0">
                <a:solidFill>
                  <a:srgbClr val="000000"/>
                </a:solidFill>
                <a:latin typeface="Tahoma" pitchFamily="112" charset="0"/>
                <a:cs typeface="Tahoma" pitchFamily="112" charset="0"/>
              </a:rPr>
              <a:t>Internal Accounts</a:t>
            </a:r>
            <a:br>
              <a:rPr lang="en-US" dirty="0" smtClean="0">
                <a:solidFill>
                  <a:srgbClr val="000000"/>
                </a:solidFill>
                <a:latin typeface="Tahoma" pitchFamily="112" charset="0"/>
                <a:cs typeface="Tahoma" pitchFamily="112" charset="0"/>
              </a:rPr>
            </a:br>
            <a:endParaRPr lang="en-US" dirty="0" smtClean="0">
              <a:solidFill>
                <a:srgbClr val="000000"/>
              </a:solidFill>
              <a:latin typeface="Tahoma" pitchFamily="112" charset="0"/>
              <a:cs typeface="Tahoma" pitchFamily="112" charset="0"/>
            </a:endParaRPr>
          </a:p>
        </p:txBody>
      </p:sp>
      <p:sp>
        <p:nvSpPr>
          <p:cNvPr id="5123" name="Content Placeholder 2"/>
          <p:cNvSpPr>
            <a:spLocks noGrp="1"/>
          </p:cNvSpPr>
          <p:nvPr>
            <p:ph idx="1"/>
          </p:nvPr>
        </p:nvSpPr>
        <p:spPr>
          <a:xfrm>
            <a:off x="2362200" y="1600200"/>
            <a:ext cx="6324600" cy="4876800"/>
          </a:xfrm>
        </p:spPr>
        <p:txBody>
          <a:bodyPr/>
          <a:lstStyle/>
          <a:p>
            <a:endParaRPr lang="en-US" altLang="en-US" dirty="0" smtClean="0">
              <a:latin typeface="Calibri" pitchFamily="34" charset="0"/>
            </a:endParaRPr>
          </a:p>
          <a:p>
            <a:pPr>
              <a:buFont typeface="Wingdings" pitchFamily="2" charset="2"/>
              <a:buChar char="q"/>
            </a:pPr>
            <a:r>
              <a:rPr lang="en-US" altLang="en-US" dirty="0" smtClean="0">
                <a:latin typeface="Calibri" pitchFamily="34" charset="0"/>
              </a:rPr>
              <a:t>Internal Accounts are a system of accounts used to track financial transactions for school activities</a:t>
            </a:r>
            <a:endParaRPr lang="en-US" dirty="0" smtClean="0">
              <a:latin typeface="Calibri" pitchFamily="34" charset="0"/>
            </a:endParaRPr>
          </a:p>
          <a:p>
            <a:pPr>
              <a:buFont typeface="Wingdings" pitchFamily="2" charset="2"/>
              <a:buChar char="q"/>
            </a:pPr>
            <a:endParaRPr lang="en-US" dirty="0" smtClean="0">
              <a:latin typeface="Calibri" pitchFamily="34" charset="0"/>
            </a:endParaRPr>
          </a:p>
          <a:p>
            <a:pPr>
              <a:buFont typeface="Wingdings" pitchFamily="2" charset="2"/>
              <a:buChar char="q"/>
            </a:pPr>
            <a:endParaRPr lang="en-US" dirty="0" smtClean="0">
              <a:latin typeface="Calibri" pitchFamily="34" charset="0"/>
            </a:endParaRPr>
          </a:p>
          <a:p>
            <a:pPr>
              <a:buFont typeface="Wingdings" pitchFamily="2" charset="2"/>
              <a:buChar char="q"/>
            </a:pPr>
            <a:r>
              <a:rPr lang="en-US" dirty="0" smtClean="0">
                <a:latin typeface="Calibri" pitchFamily="34" charset="0"/>
              </a:rPr>
              <a:t>Funds collected and expended within the school including, but not limited to, proceeds from fundraisers, fees collected from students; funds generated by PTO, Booster Groups, and Support Organizations that do not have 501(c)3 status; and funds collected from athletic events</a:t>
            </a:r>
          </a:p>
          <a:p>
            <a:pPr>
              <a:buNone/>
            </a:pPr>
            <a:endParaRPr lang="en-US" dirty="0" smtClean="0">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1143000"/>
          </a:xfrm>
        </p:spPr>
        <p:txBody>
          <a:bodyPr/>
          <a:lstStyle/>
          <a:p>
            <a:pPr algn="ctr" eaLnBrk="1" hangingPunct="1"/>
            <a:r>
              <a:rPr lang="en-US" dirty="0" smtClean="0">
                <a:solidFill>
                  <a:srgbClr val="000000"/>
                </a:solidFill>
                <a:latin typeface="Tahoma" pitchFamily="112" charset="0"/>
                <a:cs typeface="Tahoma" pitchFamily="112" charset="0"/>
              </a:rPr>
              <a:t>Statutory Authority</a:t>
            </a:r>
          </a:p>
        </p:txBody>
      </p:sp>
      <p:sp>
        <p:nvSpPr>
          <p:cNvPr id="5123" name="Content Placeholder 2"/>
          <p:cNvSpPr>
            <a:spLocks noGrp="1"/>
          </p:cNvSpPr>
          <p:nvPr>
            <p:ph idx="1"/>
          </p:nvPr>
        </p:nvSpPr>
        <p:spPr>
          <a:xfrm>
            <a:off x="2819400" y="1295400"/>
            <a:ext cx="5867400" cy="5334000"/>
          </a:xfrm>
        </p:spPr>
        <p:txBody>
          <a:bodyPr/>
          <a:lstStyle/>
          <a:p>
            <a:pPr marL="457200" indent="-457200">
              <a:buClr>
                <a:srgbClr val="000000"/>
              </a:buClr>
              <a:buFont typeface="Wingdings" pitchFamily="2" charset="2"/>
              <a:buChar char="q"/>
            </a:pPr>
            <a:r>
              <a:rPr lang="en-US" altLang="en-US" sz="2400" dirty="0" smtClean="0"/>
              <a:t>Florida Statutes 1011.07 – Internal Funds</a:t>
            </a:r>
          </a:p>
          <a:p>
            <a:pPr marL="457200" indent="-457200">
              <a:buClr>
                <a:srgbClr val="000000"/>
              </a:buClr>
              <a:buFont typeface="Wingdings" pitchFamily="2" charset="2"/>
              <a:buChar char="q"/>
            </a:pPr>
            <a:endParaRPr lang="en-US" altLang="en-US" sz="1000" dirty="0" smtClean="0"/>
          </a:p>
          <a:p>
            <a:pPr marL="457200" indent="-457200">
              <a:buClr>
                <a:srgbClr val="000000"/>
              </a:buClr>
              <a:buFont typeface="Wingdings" pitchFamily="2" charset="2"/>
              <a:buChar char="q"/>
            </a:pPr>
            <a:r>
              <a:rPr lang="en-US" altLang="en-US" sz="2400" dirty="0" smtClean="0"/>
              <a:t>State Board of Education Administrative Rules </a:t>
            </a:r>
          </a:p>
          <a:p>
            <a:pPr marL="857250" lvl="1" indent="-457200">
              <a:buClr>
                <a:srgbClr val="000000"/>
              </a:buClr>
              <a:buFont typeface="Wingdings" pitchFamily="2" charset="2"/>
              <a:buChar char="q"/>
            </a:pPr>
            <a:r>
              <a:rPr lang="en-US" altLang="en-US" sz="1400" dirty="0" smtClean="0"/>
              <a:t>6A-1.001 – District Financial Records</a:t>
            </a:r>
          </a:p>
          <a:p>
            <a:pPr marL="857250" lvl="1" indent="-457200">
              <a:buClr>
                <a:srgbClr val="000000"/>
              </a:buClr>
              <a:buFont typeface="Wingdings" pitchFamily="2" charset="2"/>
              <a:buChar char="q"/>
            </a:pPr>
            <a:r>
              <a:rPr lang="en-US" altLang="en-US" sz="1400" dirty="0" smtClean="0"/>
              <a:t>6A-1.085 – Basic Principles of Internal Fund Accounting</a:t>
            </a:r>
          </a:p>
          <a:p>
            <a:pPr marL="857250" lvl="1" indent="-457200">
              <a:buClr>
                <a:srgbClr val="000000"/>
              </a:buClr>
              <a:buFont typeface="Wingdings" pitchFamily="2" charset="2"/>
              <a:buChar char="q"/>
            </a:pPr>
            <a:r>
              <a:rPr lang="en-US" altLang="en-US" sz="1400" dirty="0" smtClean="0"/>
              <a:t>6A-1.087 -  School Board Responsible for Internal Funds</a:t>
            </a:r>
          </a:p>
          <a:p>
            <a:pPr marL="857250" lvl="1" indent="-457200">
              <a:buClr>
                <a:srgbClr val="000000"/>
              </a:buClr>
              <a:buFont typeface="Wingdings" pitchFamily="2" charset="2"/>
              <a:buChar char="q"/>
            </a:pPr>
            <a:r>
              <a:rPr lang="en-US" altLang="en-US" sz="1400" dirty="0" smtClean="0"/>
              <a:t>6A -1.091 – Purchases from Internal Funds</a:t>
            </a:r>
          </a:p>
          <a:p>
            <a:pPr marL="857250" lvl="1" indent="-457200">
              <a:buClr>
                <a:srgbClr val="000000"/>
              </a:buClr>
              <a:buNone/>
            </a:pPr>
            <a:endParaRPr lang="en-US" altLang="en-US" sz="1000" dirty="0" smtClean="0"/>
          </a:p>
          <a:p>
            <a:pPr marL="457200" lvl="1" indent="-457200">
              <a:buClr>
                <a:srgbClr val="000000"/>
              </a:buClr>
              <a:buFont typeface="Wingdings" pitchFamily="2" charset="2"/>
              <a:buChar char="q"/>
            </a:pPr>
            <a:r>
              <a:rPr lang="en-US" altLang="en-US" sz="2400" dirty="0" smtClean="0"/>
              <a:t>Florida Department of Education</a:t>
            </a:r>
          </a:p>
          <a:p>
            <a:pPr marL="857250" lvl="1" indent="-457200">
              <a:buClr>
                <a:srgbClr val="000000"/>
              </a:buClr>
              <a:buFont typeface="Wingdings" pitchFamily="2" charset="2"/>
              <a:buChar char="q"/>
            </a:pPr>
            <a:r>
              <a:rPr lang="en-US" altLang="en-US" sz="1400" dirty="0" smtClean="0"/>
              <a:t>Financial and Program Cost Accounting and Reporting for Florida Schools (The “Red Book”) – Chapter 8</a:t>
            </a:r>
          </a:p>
          <a:p>
            <a:pPr marL="857250" lvl="1" indent="-457200">
              <a:buClr>
                <a:srgbClr val="000000"/>
              </a:buClr>
              <a:buFont typeface="Wingdings" pitchFamily="2" charset="2"/>
              <a:buChar char="q"/>
            </a:pPr>
            <a:endParaRPr lang="en-US" altLang="en-US" sz="1000" dirty="0" smtClean="0"/>
          </a:p>
          <a:p>
            <a:pPr marL="457200" indent="-457200">
              <a:buClr>
                <a:srgbClr val="000000"/>
              </a:buClr>
              <a:buFont typeface="Wingdings" pitchFamily="2" charset="2"/>
              <a:buChar char="q"/>
            </a:pPr>
            <a:r>
              <a:rPr lang="en-US" altLang="en-US" sz="2400" dirty="0" smtClean="0"/>
              <a:t>Leon County Schools Policies</a:t>
            </a:r>
          </a:p>
          <a:p>
            <a:pPr marL="857250" lvl="1" indent="-457200">
              <a:buClr>
                <a:srgbClr val="000000"/>
              </a:buClr>
              <a:buFont typeface="Wingdings" pitchFamily="2" charset="2"/>
              <a:buChar char="q"/>
            </a:pPr>
            <a:r>
              <a:rPr lang="en-US" altLang="en-US" sz="1400" dirty="0" smtClean="0"/>
              <a:t>Internal Accounts Manual</a:t>
            </a:r>
          </a:p>
          <a:p>
            <a:pPr marL="857250" lvl="1" indent="-457200">
              <a:buClr>
                <a:srgbClr val="000000"/>
              </a:buClr>
              <a:buFont typeface="Wingdings" pitchFamily="2" charset="2"/>
              <a:buChar char="q"/>
            </a:pPr>
            <a:r>
              <a:rPr lang="en-US" altLang="en-US" sz="1400" dirty="0" smtClean="0"/>
              <a:t>Policy 6610, Internal Accounts</a:t>
            </a:r>
          </a:p>
          <a:p>
            <a:pPr marL="857250" lvl="1" indent="-457200">
              <a:buClr>
                <a:srgbClr val="000000"/>
              </a:buClr>
              <a:buFont typeface="Wingdings" pitchFamily="2" charset="2"/>
              <a:buChar char="q"/>
            </a:pPr>
            <a:r>
              <a:rPr lang="en-US" altLang="en-US" sz="1400" dirty="0" smtClean="0"/>
              <a:t>Policy 6424, Purchasing Cards</a:t>
            </a:r>
          </a:p>
          <a:p>
            <a:pPr marL="857250" lvl="1" indent="-457200">
              <a:buClr>
                <a:srgbClr val="000000"/>
              </a:buClr>
              <a:buFont typeface="Wingdings" pitchFamily="2" charset="2"/>
              <a:buChar char="q"/>
            </a:pPr>
            <a:r>
              <a:rPr lang="en-US" altLang="en-US" sz="1400" dirty="0" smtClean="0"/>
              <a:t>Policy 9211, PTO/PTA/Booster </a:t>
            </a:r>
            <a:r>
              <a:rPr lang="en-US" altLang="en-US" sz="1400" dirty="0" smtClean="0"/>
              <a:t>Groups</a:t>
            </a:r>
          </a:p>
          <a:p>
            <a:pPr marL="857250" lvl="1" indent="-457200">
              <a:buClr>
                <a:srgbClr val="000000"/>
              </a:buClr>
              <a:buFont typeface="Wingdings" pitchFamily="2" charset="2"/>
              <a:buChar char="q"/>
            </a:pPr>
            <a:r>
              <a:rPr lang="en-US" altLang="en-US" sz="1400" dirty="0" smtClean="0"/>
              <a:t>Policy 5830, Student Fund-Raising</a:t>
            </a:r>
            <a:endParaRPr lang="en-US" altLang="en-US" sz="1400" dirty="0" smtClean="0"/>
          </a:p>
          <a:p>
            <a:pPr lvl="2">
              <a:buClr>
                <a:srgbClr val="FF66CC"/>
              </a:buClr>
            </a:pPr>
            <a:endParaRPr lang="en-US" altLang="en-US" dirty="0" smtClean="0">
              <a:solidFill>
                <a:schemeClr val="bg1"/>
              </a:solidFill>
            </a:endParaRPr>
          </a:p>
          <a:p>
            <a:pPr eaLnBrk="1" hangingPunct="1"/>
            <a:endParaRPr lang="en-US" dirty="0" smtClean="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1143000"/>
          </a:xfrm>
        </p:spPr>
        <p:txBody>
          <a:bodyPr/>
          <a:lstStyle/>
          <a:p>
            <a:pPr algn="ctr" eaLnBrk="1" hangingPunct="1"/>
            <a:r>
              <a:rPr lang="en-US" dirty="0" smtClean="0">
                <a:solidFill>
                  <a:srgbClr val="000000"/>
                </a:solidFill>
                <a:latin typeface="Tahoma" pitchFamily="112" charset="0"/>
                <a:cs typeface="Tahoma" pitchFamily="112" charset="0"/>
              </a:rPr>
              <a:t>Account Structure</a:t>
            </a:r>
          </a:p>
        </p:txBody>
      </p:sp>
      <p:sp>
        <p:nvSpPr>
          <p:cNvPr id="5123" name="Content Placeholder 2"/>
          <p:cNvSpPr>
            <a:spLocks noGrp="1"/>
          </p:cNvSpPr>
          <p:nvPr>
            <p:ph idx="1"/>
          </p:nvPr>
        </p:nvSpPr>
        <p:spPr>
          <a:xfrm>
            <a:off x="2362200" y="1600200"/>
            <a:ext cx="6324600" cy="4876800"/>
          </a:xfrm>
        </p:spPr>
        <p:txBody>
          <a:bodyPr/>
          <a:lstStyle/>
          <a:p>
            <a:pPr marL="0" indent="0">
              <a:buFont typeface="Monotype Sorts" pitchFamily="2" charset="2"/>
              <a:buNone/>
            </a:pPr>
            <a:r>
              <a:rPr lang="en-US" altLang="en-US" dirty="0" smtClean="0"/>
              <a:t>Internal Accounts are divided into seven categories in the </a:t>
            </a:r>
            <a:r>
              <a:rPr lang="en-US" altLang="en-US" dirty="0" smtClean="0">
                <a:solidFill>
                  <a:srgbClr val="FF0000"/>
                </a:solidFill>
              </a:rPr>
              <a:t>“Red Book”:</a:t>
            </a:r>
            <a:endParaRPr lang="en-US" altLang="en-US" dirty="0" smtClean="0"/>
          </a:p>
          <a:p>
            <a:pPr marL="0" indent="0">
              <a:buFont typeface="Monotype Sorts" pitchFamily="2" charset="2"/>
              <a:buNone/>
            </a:pPr>
            <a:r>
              <a:rPr lang="en-US" altLang="en-US" sz="2400" dirty="0" smtClean="0">
                <a:solidFill>
                  <a:schemeClr val="accent2"/>
                </a:solidFill>
              </a:rPr>
              <a:t>	</a:t>
            </a:r>
          </a:p>
          <a:p>
            <a:pPr marL="0" indent="0">
              <a:buFont typeface="Monotype Sorts" pitchFamily="2" charset="2"/>
              <a:buNone/>
            </a:pPr>
            <a:r>
              <a:rPr lang="en-US" altLang="en-US" sz="2400" dirty="0" smtClean="0">
                <a:solidFill>
                  <a:schemeClr val="accent2"/>
                </a:solidFill>
              </a:rPr>
              <a:t>	</a:t>
            </a:r>
            <a:r>
              <a:rPr lang="en-US" altLang="en-US" sz="2400" b="1" dirty="0" smtClean="0">
                <a:solidFill>
                  <a:schemeClr val="accent5">
                    <a:lumMod val="60000"/>
                    <a:lumOff val="40000"/>
                  </a:schemeClr>
                </a:solidFill>
              </a:rPr>
              <a:t>Athletics 		1000</a:t>
            </a:r>
            <a:r>
              <a:rPr lang="en-US" altLang="en-US" sz="2400" b="1" dirty="0" smtClean="0">
                <a:solidFill>
                  <a:schemeClr val="bg1"/>
                </a:solidFill>
              </a:rPr>
              <a:t>	</a:t>
            </a:r>
          </a:p>
          <a:p>
            <a:pPr marL="0" indent="0">
              <a:buFont typeface="Monotype Sorts" pitchFamily="2" charset="2"/>
              <a:buNone/>
            </a:pPr>
            <a:r>
              <a:rPr lang="en-US" altLang="en-US" sz="2400" b="1" dirty="0" smtClean="0">
                <a:solidFill>
                  <a:schemeClr val="bg1"/>
                </a:solidFill>
              </a:rPr>
              <a:t>	</a:t>
            </a:r>
            <a:r>
              <a:rPr lang="en-US" altLang="en-US" sz="2400" b="1" dirty="0" smtClean="0">
                <a:solidFill>
                  <a:srgbClr val="00B0F0"/>
                </a:solidFill>
              </a:rPr>
              <a:t>Music 			2000</a:t>
            </a:r>
          </a:p>
          <a:p>
            <a:pPr marL="0" indent="0">
              <a:buFont typeface="Monotype Sorts" pitchFamily="2" charset="2"/>
              <a:buNone/>
            </a:pPr>
            <a:r>
              <a:rPr lang="en-US" altLang="en-US" sz="2400" b="1" dirty="0" smtClean="0">
                <a:solidFill>
                  <a:schemeClr val="bg1"/>
                </a:solidFill>
              </a:rPr>
              <a:t>	</a:t>
            </a:r>
            <a:r>
              <a:rPr lang="en-US" altLang="en-US" sz="2400" b="1" dirty="0" smtClean="0">
                <a:solidFill>
                  <a:schemeClr val="tx1">
                    <a:lumMod val="50000"/>
                    <a:lumOff val="50000"/>
                  </a:schemeClr>
                </a:solidFill>
              </a:rPr>
              <a:t>Classes  		3000</a:t>
            </a:r>
          </a:p>
          <a:p>
            <a:pPr marL="0" indent="0">
              <a:buFont typeface="Monotype Sorts" pitchFamily="2" charset="2"/>
              <a:buNone/>
            </a:pPr>
            <a:r>
              <a:rPr lang="en-US" altLang="en-US" sz="2400" b="1" dirty="0" smtClean="0">
                <a:solidFill>
                  <a:schemeClr val="bg1"/>
                </a:solidFill>
              </a:rPr>
              <a:t>	</a:t>
            </a:r>
            <a:r>
              <a:rPr lang="en-US" altLang="en-US" sz="2400" b="1" dirty="0" smtClean="0"/>
              <a:t>Clubs  			4000</a:t>
            </a:r>
          </a:p>
          <a:p>
            <a:pPr marL="0" indent="0">
              <a:buFont typeface="Monotype Sorts" pitchFamily="2" charset="2"/>
              <a:buNone/>
            </a:pPr>
            <a:r>
              <a:rPr lang="en-US" altLang="en-US" sz="2400" b="1" dirty="0" smtClean="0">
                <a:solidFill>
                  <a:schemeClr val="bg1"/>
                </a:solidFill>
              </a:rPr>
              <a:t>	</a:t>
            </a:r>
            <a:r>
              <a:rPr lang="en-US" altLang="en-US" sz="2400" b="1" dirty="0" smtClean="0">
                <a:solidFill>
                  <a:srgbClr val="FFFF00"/>
                </a:solidFill>
              </a:rPr>
              <a:t>Departments  		5000</a:t>
            </a:r>
          </a:p>
          <a:p>
            <a:pPr marL="0" indent="0">
              <a:buFont typeface="Monotype Sorts" pitchFamily="2" charset="2"/>
              <a:buNone/>
            </a:pPr>
            <a:r>
              <a:rPr lang="en-US" altLang="en-US" sz="2400" b="1" dirty="0" smtClean="0">
                <a:solidFill>
                  <a:schemeClr val="bg1"/>
                </a:solidFill>
              </a:rPr>
              <a:t>	</a:t>
            </a:r>
            <a:r>
              <a:rPr lang="en-US" altLang="en-US" sz="2400" b="1" dirty="0" smtClean="0">
                <a:solidFill>
                  <a:srgbClr val="923492"/>
                </a:solidFill>
              </a:rPr>
              <a:t>Trust 			6000</a:t>
            </a:r>
          </a:p>
          <a:p>
            <a:pPr marL="0" indent="0">
              <a:buFont typeface="Monotype Sorts" pitchFamily="2" charset="2"/>
              <a:buNone/>
            </a:pPr>
            <a:r>
              <a:rPr lang="en-US" altLang="en-US" sz="2400" b="1" dirty="0" smtClean="0">
                <a:solidFill>
                  <a:schemeClr val="bg1"/>
                </a:solidFill>
              </a:rPr>
              <a:t>	</a:t>
            </a:r>
            <a:r>
              <a:rPr lang="en-US" altLang="en-US" sz="2400" b="1" dirty="0" smtClean="0">
                <a:solidFill>
                  <a:srgbClr val="FF3399"/>
                </a:solidFill>
              </a:rPr>
              <a:t>General  		7000</a:t>
            </a:r>
          </a:p>
          <a:p>
            <a:pPr eaLnBrk="1" hangingPunct="1"/>
            <a:endParaRPr lang="en-US" dirty="0" smtClean="0">
              <a:solidFill>
                <a:srgbClr val="000000"/>
              </a:solidFill>
            </a:endParaRPr>
          </a:p>
          <a:p>
            <a:pPr eaLnBrk="1" hangingPunct="1"/>
            <a:endParaRPr lang="en-US" dirty="0" smtClean="0">
              <a:solidFill>
                <a:srgbClr val="00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457200"/>
            <a:ext cx="8763000" cy="1143000"/>
          </a:xfrm>
        </p:spPr>
        <p:txBody>
          <a:bodyPr/>
          <a:lstStyle/>
          <a:p>
            <a:pPr algn="ctr"/>
            <a:r>
              <a:rPr lang="en-US" altLang="en-US" dirty="0" smtClean="0"/>
              <a:t>Account </a:t>
            </a:r>
            <a:r>
              <a:rPr lang="en-US" altLang="en-US" dirty="0"/>
              <a:t>Structure</a:t>
            </a:r>
          </a:p>
        </p:txBody>
      </p:sp>
      <p:graphicFrame>
        <p:nvGraphicFramePr>
          <p:cNvPr id="20483" name="Object 3"/>
          <p:cNvGraphicFramePr>
            <a:graphicFrameLocks noGrp="1" noChangeAspect="1"/>
          </p:cNvGraphicFramePr>
          <p:nvPr>
            <p:ph type="dgm" idx="1"/>
          </p:nvPr>
        </p:nvGraphicFramePr>
        <p:xfrm>
          <a:off x="304800" y="1828800"/>
          <a:ext cx="8610600" cy="3048000"/>
        </p:xfrm>
        <a:graphic>
          <a:graphicData uri="http://schemas.openxmlformats.org/presentationml/2006/ole">
            <mc:AlternateContent xmlns:mc="http://schemas.openxmlformats.org/markup-compatibility/2006">
              <mc:Choice xmlns:v="urn:schemas-microsoft-com:vml" Requires="v">
                <p:oleObj spid="_x0000_s1054" name="MS Org Chart" r:id="rId4" imgW="6972120" imgH="946080" progId="OrgPlusWOPX.4">
                  <p:embed followColorScheme="full"/>
                </p:oleObj>
              </mc:Choice>
              <mc:Fallback>
                <p:oleObj name="MS Org Chart" r:id="rId4" imgW="6972120" imgH="946080" progId="OrgPlusWOPX.4">
                  <p:embed followColorScheme="full"/>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1828800"/>
                        <a:ext cx="8610600" cy="3048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514600"/>
            <a:ext cx="8229600" cy="1143000"/>
          </a:xfrm>
        </p:spPr>
        <p:txBody>
          <a:bodyPr/>
          <a:lstStyle/>
          <a:p>
            <a:pPr algn="ctr" eaLnBrk="1" hangingPunct="1"/>
            <a:r>
              <a:rPr lang="en-US" dirty="0" smtClean="0">
                <a:latin typeface="Tahoma" pitchFamily="112" charset="0"/>
                <a:cs typeface="Tahoma" pitchFamily="112" charset="0"/>
              </a:rPr>
              <a:t>Cash Receipts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fill="hold" grpId="0" nodeType="withEffect">
                                  <p:stCondLst>
                                    <p:cond delay="0"/>
                                  </p:stCondLst>
                                  <p:childTnLst>
                                    <p:animScale>
                                      <p:cBhvr>
                                        <p:cTn id="6" dur="2000" fill="hold"/>
                                        <p:tgtEl>
                                          <p:spTgt spid="4098"/>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1143000"/>
          </a:xfrm>
        </p:spPr>
        <p:txBody>
          <a:bodyPr/>
          <a:lstStyle/>
          <a:p>
            <a:pPr algn="ctr" eaLnBrk="1" hangingPunct="1"/>
            <a:r>
              <a:rPr lang="en-US" dirty="0" smtClean="0">
                <a:solidFill>
                  <a:srgbClr val="000000"/>
                </a:solidFill>
                <a:latin typeface="Tahoma" pitchFamily="112" charset="0"/>
                <a:cs typeface="Tahoma" pitchFamily="112" charset="0"/>
              </a:rPr>
              <a:t>Cash Receipts</a:t>
            </a:r>
          </a:p>
        </p:txBody>
      </p:sp>
      <p:sp>
        <p:nvSpPr>
          <p:cNvPr id="5123" name="Content Placeholder 2"/>
          <p:cNvSpPr>
            <a:spLocks noGrp="1"/>
          </p:cNvSpPr>
          <p:nvPr>
            <p:ph idx="1"/>
          </p:nvPr>
        </p:nvSpPr>
        <p:spPr>
          <a:xfrm>
            <a:off x="2438400" y="1219200"/>
            <a:ext cx="6400800" cy="5029200"/>
          </a:xfrm>
        </p:spPr>
        <p:txBody>
          <a:bodyPr/>
          <a:lstStyle/>
          <a:p>
            <a:pPr lvl="0">
              <a:buFont typeface="Wingdings" pitchFamily="2" charset="2"/>
              <a:buChar char="q"/>
            </a:pPr>
            <a:r>
              <a:rPr lang="en-US" dirty="0" smtClean="0">
                <a:latin typeface="Calibri" pitchFamily="34" charset="0"/>
              </a:rPr>
              <a:t>All funds must be collected for a specific purpose.</a:t>
            </a:r>
          </a:p>
          <a:p>
            <a:pPr lvl="0">
              <a:buFont typeface="Wingdings" pitchFamily="2" charset="2"/>
              <a:buChar char="q"/>
            </a:pPr>
            <a:endParaRPr lang="en-US" dirty="0" smtClean="0">
              <a:latin typeface="Calibri" pitchFamily="34" charset="0"/>
            </a:endParaRPr>
          </a:p>
          <a:p>
            <a:pPr lvl="0">
              <a:buFont typeface="Wingdings" pitchFamily="2" charset="2"/>
              <a:buChar char="q"/>
            </a:pPr>
            <a:r>
              <a:rPr lang="en-US" dirty="0" smtClean="0">
                <a:latin typeface="Calibri" pitchFamily="34" charset="0"/>
              </a:rPr>
              <a:t>The bookkeeper </a:t>
            </a:r>
            <a:r>
              <a:rPr lang="en-US" dirty="0" smtClean="0">
                <a:latin typeface="Calibri" pitchFamily="34" charset="0"/>
              </a:rPr>
              <a:t>cannot be the first point of collection for funds. Funds should be collected by </a:t>
            </a:r>
            <a:r>
              <a:rPr lang="en-US" dirty="0" smtClean="0">
                <a:latin typeface="Calibri" pitchFamily="34" charset="0"/>
              </a:rPr>
              <a:t>a teacher </a:t>
            </a:r>
            <a:r>
              <a:rPr lang="en-US" dirty="0" smtClean="0">
                <a:latin typeface="Calibri" pitchFamily="34" charset="0"/>
              </a:rPr>
              <a:t>or another staff member.</a:t>
            </a:r>
          </a:p>
          <a:p>
            <a:pPr lvl="0">
              <a:buFont typeface="Wingdings" pitchFamily="2" charset="2"/>
              <a:buChar char="q"/>
            </a:pPr>
            <a:endParaRPr lang="en-US" dirty="0" smtClean="0">
              <a:latin typeface="Calibri" pitchFamily="34" charset="0"/>
            </a:endParaRPr>
          </a:p>
          <a:p>
            <a:pPr lvl="0">
              <a:buFont typeface="Wingdings" pitchFamily="2" charset="2"/>
              <a:buChar char="q"/>
            </a:pPr>
            <a:r>
              <a:rPr lang="en-US" dirty="0" smtClean="0">
                <a:latin typeface="Calibri" pitchFamily="34" charset="0"/>
              </a:rPr>
              <a:t>Teacher receipts must be issued for all funds collected in excess of $5.00.</a:t>
            </a:r>
          </a:p>
          <a:p>
            <a:pPr>
              <a:buFont typeface="Wingdings" pitchFamily="2" charset="2"/>
              <a:buChar char="q"/>
            </a:pPr>
            <a:endParaRPr lang="en-US" dirty="0" smtClean="0">
              <a:latin typeface="Calibri" pitchFamily="34" charset="0"/>
            </a:endParaRPr>
          </a:p>
          <a:p>
            <a:pPr lvl="0">
              <a:buFont typeface="Wingdings" pitchFamily="2" charset="2"/>
              <a:buChar char="q"/>
            </a:pPr>
            <a:r>
              <a:rPr lang="en-US" dirty="0" smtClean="0">
                <a:latin typeface="Calibri" pitchFamily="34" charset="0"/>
              </a:rPr>
              <a:t>Properly completed Reports of Monies Collected (ROMCs) must </a:t>
            </a:r>
            <a:r>
              <a:rPr lang="en-US" dirty="0" smtClean="0">
                <a:latin typeface="Calibri" pitchFamily="34" charset="0"/>
              </a:rPr>
              <a:t>accompany </a:t>
            </a:r>
            <a:r>
              <a:rPr lang="en-US" dirty="0" smtClean="0">
                <a:latin typeface="Calibri" pitchFamily="34" charset="0"/>
              </a:rPr>
              <a:t>all collections. </a:t>
            </a:r>
            <a:r>
              <a:rPr lang="en-US" dirty="0" smtClean="0">
                <a:latin typeface="Calibri" pitchFamily="34" charset="0"/>
              </a:rPr>
              <a:t>The ROMC </a:t>
            </a:r>
            <a:r>
              <a:rPr lang="en-US" dirty="0" smtClean="0">
                <a:latin typeface="Calibri" pitchFamily="34" charset="0"/>
              </a:rPr>
              <a:t>should be completed by the person collecting the funds. </a:t>
            </a:r>
          </a:p>
          <a:p>
            <a:pPr lvl="0">
              <a:buFont typeface="Wingdings" pitchFamily="2" charset="2"/>
              <a:buChar char="q"/>
            </a:pPr>
            <a:endParaRPr lang="en-US" sz="1600" dirty="0" smtClean="0">
              <a:latin typeface="Calibri" pitchFamily="34" charset="0"/>
            </a:endParaRPr>
          </a:p>
          <a:p>
            <a:pPr lvl="0"/>
            <a:endParaRPr lang="en-US" sz="1600" dirty="0" smtClean="0">
              <a:latin typeface="Calibri" pitchFamily="34" charset="0"/>
            </a:endParaRPr>
          </a:p>
          <a:p>
            <a:pPr eaLnBrk="1" hangingPunct="1">
              <a:buNone/>
            </a:pPr>
            <a:endParaRPr lang="en-US" dirty="0" smtClean="0">
              <a:solidFill>
                <a:srgbClr val="000000"/>
              </a:solidFill>
            </a:endParaRPr>
          </a:p>
        </p:txBody>
      </p:sp>
    </p:spTree>
    <p:extLst>
      <p:ext uri="{BB962C8B-B14F-4D97-AF65-F5344CB8AC3E}">
        <p14:creationId xmlns:p14="http://schemas.microsoft.com/office/powerpoint/2010/main" val="173991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5122" name="Title 1"/>
          <p:cNvSpPr>
            <a:spLocks noGrp="1"/>
          </p:cNvSpPr>
          <p:nvPr>
            <p:ph type="title"/>
          </p:nvPr>
        </p:nvSpPr>
        <p:spPr>
          <a:xfrm>
            <a:off x="2362200" y="274638"/>
            <a:ext cx="6324600" cy="1143000"/>
          </a:xfrm>
        </p:spPr>
        <p:txBody>
          <a:bodyPr/>
          <a:lstStyle/>
          <a:p>
            <a:pPr algn="ctr" eaLnBrk="1" hangingPunct="1"/>
            <a:r>
              <a:rPr lang="en-US" dirty="0" smtClean="0">
                <a:solidFill>
                  <a:srgbClr val="000000"/>
                </a:solidFill>
                <a:latin typeface="Tahoma" pitchFamily="112" charset="0"/>
                <a:cs typeface="Tahoma" pitchFamily="112" charset="0"/>
              </a:rPr>
              <a:t>Cash Receipts</a:t>
            </a:r>
          </a:p>
        </p:txBody>
      </p:sp>
      <p:sp>
        <p:nvSpPr>
          <p:cNvPr id="5123" name="Content Placeholder 2"/>
          <p:cNvSpPr>
            <a:spLocks noGrp="1"/>
          </p:cNvSpPr>
          <p:nvPr>
            <p:ph idx="1"/>
          </p:nvPr>
        </p:nvSpPr>
        <p:spPr>
          <a:xfrm>
            <a:off x="2171700" y="1143000"/>
            <a:ext cx="6705600" cy="6019800"/>
          </a:xfrm>
        </p:spPr>
        <p:txBody>
          <a:bodyPr/>
          <a:lstStyle/>
          <a:p>
            <a:pPr marL="0" lvl="0" indent="0">
              <a:buNone/>
            </a:pPr>
            <a:endParaRPr lang="en-US" sz="1600" dirty="0" smtClean="0">
              <a:latin typeface="Calibri" pitchFamily="34" charset="0"/>
            </a:endParaRPr>
          </a:p>
          <a:p>
            <a:pPr lvl="0">
              <a:buFont typeface="Wingdings" pitchFamily="2" charset="2"/>
              <a:buChar char="q"/>
            </a:pPr>
            <a:r>
              <a:rPr lang="en-US" sz="1800" dirty="0" smtClean="0">
                <a:latin typeface="Calibri" pitchFamily="34" charset="0"/>
              </a:rPr>
              <a:t>Funds must be turned in intact daily to the school bookkeeper.</a:t>
            </a:r>
          </a:p>
          <a:p>
            <a:pPr>
              <a:buFont typeface="Wingdings" pitchFamily="2" charset="2"/>
              <a:buChar char="q"/>
            </a:pPr>
            <a:endParaRPr lang="en-US" sz="1800" dirty="0" smtClean="0">
              <a:latin typeface="Calibri" pitchFamily="34" charset="0"/>
            </a:endParaRPr>
          </a:p>
          <a:p>
            <a:pPr lvl="0">
              <a:buFont typeface="Wingdings" pitchFamily="2" charset="2"/>
              <a:buChar char="q"/>
            </a:pPr>
            <a:r>
              <a:rPr lang="en-US" sz="1800" dirty="0" smtClean="0">
                <a:latin typeface="Calibri" pitchFamily="34" charset="0"/>
              </a:rPr>
              <a:t>The bookkeeper must issue an official receipt to the teacher for all funds received.  The person collecting funds must observe the verification of funds by the bookkeeper and wait for the issuance of the official receipt.</a:t>
            </a:r>
          </a:p>
          <a:p>
            <a:pPr lvl="0">
              <a:buFont typeface="Wingdings" pitchFamily="2" charset="2"/>
              <a:buChar char="q"/>
            </a:pPr>
            <a:endParaRPr lang="en-US" sz="1800" dirty="0" smtClean="0">
              <a:latin typeface="Calibri" pitchFamily="34" charset="0"/>
            </a:endParaRPr>
          </a:p>
          <a:p>
            <a:pPr lvl="0">
              <a:buFont typeface="Wingdings" pitchFamily="2" charset="2"/>
              <a:buChar char="q"/>
            </a:pPr>
            <a:r>
              <a:rPr lang="en-US" sz="1800" dirty="0" smtClean="0">
                <a:latin typeface="Calibri" pitchFamily="34" charset="0"/>
              </a:rPr>
              <a:t>Funds must be deposited within three days of receipt.</a:t>
            </a:r>
          </a:p>
          <a:p>
            <a:pPr lvl="0">
              <a:buFont typeface="Wingdings" pitchFamily="2" charset="2"/>
              <a:buChar char="q"/>
            </a:pPr>
            <a:endParaRPr lang="en-US" sz="1800" dirty="0">
              <a:latin typeface="Calibri" pitchFamily="34" charset="0"/>
            </a:endParaRPr>
          </a:p>
          <a:p>
            <a:pPr lvl="0">
              <a:buFont typeface="Wingdings" pitchFamily="2" charset="2"/>
              <a:buChar char="q"/>
            </a:pPr>
            <a:r>
              <a:rPr lang="en-US" sz="1800" dirty="0" smtClean="0">
                <a:latin typeface="Calibri" pitchFamily="34" charset="0"/>
              </a:rPr>
              <a:t>When applicable, properly completed Ticket Seller Reports, Inventory Reports, Donation Letters and other appropriate supporting documentation should be maintained for cash receipts.</a:t>
            </a:r>
          </a:p>
          <a:p>
            <a:pPr lvl="0"/>
            <a:endParaRPr lang="en-US" sz="1600" dirty="0" smtClean="0">
              <a:latin typeface="Calibri" pitchFamily="34" charset="0"/>
            </a:endParaRPr>
          </a:p>
          <a:p>
            <a:pPr eaLnBrk="1" hangingPunct="1">
              <a:buNone/>
            </a:pPr>
            <a:endParaRPr lang="en-US" dirty="0" smtClean="0">
              <a:solidFill>
                <a:srgbClr val="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12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12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3328501E-66B7-4879-AB77-C18610EA1AC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Theme1</Template>
  <TotalTime>2577</TotalTime>
  <Words>1353</Words>
  <Application>Microsoft Office PowerPoint</Application>
  <PresentationFormat>On-screen Show (4:3)</PresentationFormat>
  <Paragraphs>333</Paragraphs>
  <Slides>26</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Calibri</vt:lpstr>
      <vt:lpstr>Monotype Sorts</vt:lpstr>
      <vt:lpstr>Tahoma</vt:lpstr>
      <vt:lpstr>Wingdings</vt:lpstr>
      <vt:lpstr>Theme1</vt:lpstr>
      <vt:lpstr>MS Org Chart</vt:lpstr>
      <vt:lpstr>School Internal Accounts</vt:lpstr>
      <vt:lpstr>Overview </vt:lpstr>
      <vt:lpstr>Internal Accounts </vt:lpstr>
      <vt:lpstr>Statutory Authority</vt:lpstr>
      <vt:lpstr>Account Structure</vt:lpstr>
      <vt:lpstr>Account Structure</vt:lpstr>
      <vt:lpstr>Cash Receipts</vt:lpstr>
      <vt:lpstr>Cash Receipts</vt:lpstr>
      <vt:lpstr>Cash Receipts</vt:lpstr>
      <vt:lpstr>Miscellaneous Cash Receipts Info</vt:lpstr>
      <vt:lpstr>Miscellaneous Cash Receipts Info</vt:lpstr>
      <vt:lpstr>Miscellaneous Cash Receipts Info</vt:lpstr>
      <vt:lpstr>What to look for...</vt:lpstr>
      <vt:lpstr>Cash Disbursements</vt:lpstr>
      <vt:lpstr>Cash Disbursements</vt:lpstr>
      <vt:lpstr>Cash Disbursements</vt:lpstr>
      <vt:lpstr>Cash Disbursements</vt:lpstr>
      <vt:lpstr>Miscellaneous Disbursement Info</vt:lpstr>
      <vt:lpstr>Miscellaneous Disbursement Info</vt:lpstr>
      <vt:lpstr>What to look for…</vt:lpstr>
      <vt:lpstr>What to look for…</vt:lpstr>
      <vt:lpstr>Bookkeeper Monthly Review Process</vt:lpstr>
      <vt:lpstr>Principal Monthly Review Process</vt:lpstr>
      <vt:lpstr>Other Review Activities</vt:lpstr>
      <vt:lpstr>PTO/PTA/Booster Groups</vt:lpstr>
      <vt:lpstr>Contact Information</vt:lpstr>
    </vt:vector>
  </TitlesOfParts>
  <Company>Leon County Schools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
  <dc:creator>paull</dc:creator>
  <cp:keywords/>
  <dc:description/>
  <cp:lastModifiedBy>Jackson, Carliena</cp:lastModifiedBy>
  <cp:revision>93</cp:revision>
  <cp:lastPrinted>2015-08-14T14:16:21Z</cp:lastPrinted>
  <dcterms:created xsi:type="dcterms:W3CDTF">2011-09-19T17:12:44Z</dcterms:created>
  <dcterms:modified xsi:type="dcterms:W3CDTF">2015-08-14T16:03:30Z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TC019679709991</vt:lpwstr>
  </property>
</Properties>
</file>