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58" r:id="rId5"/>
    <p:sldId id="271" r:id="rId6"/>
    <p:sldId id="272" r:id="rId7"/>
    <p:sldId id="259" r:id="rId8"/>
    <p:sldId id="264" r:id="rId9"/>
    <p:sldId id="265" r:id="rId10"/>
    <p:sldId id="266" r:id="rId11"/>
    <p:sldId id="260" r:id="rId12"/>
    <p:sldId id="261" r:id="rId13"/>
    <p:sldId id="262" r:id="rId14"/>
    <p:sldId id="267" r:id="rId15"/>
    <p:sldId id="268" r:id="rId16"/>
    <p:sldId id="269" r:id="rId17"/>
    <p:sldId id="270"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64" autoAdjust="0"/>
    <p:restoredTop sz="94660"/>
  </p:normalViewPr>
  <p:slideViewPr>
    <p:cSldViewPr snapToGrid="0">
      <p:cViewPr varScale="1">
        <p:scale>
          <a:sx n="91" d="100"/>
          <a:sy n="91" d="100"/>
        </p:scale>
        <p:origin x="58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663BBFF-77C1-4BF1-A3B2-2505841100BA}" type="datetimeFigureOut">
              <a:rPr lang="en-US" dirty="0"/>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C93879-1153-42D3-8EC7-7A3CC94658D3}"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82E1496-D8B1-4FDC-98A5-AD2561A2EE12}"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AD3855-5B08-4570-810C-DE4498675D2C}"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5FC1B1A-3400-4A09-B018-5620D6ADA4AF}"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33EE65E-8B04-4250-B4A9-5C65F355F1A2}" type="datetimeFigureOut">
              <a:rPr lang="en-US" dirty="0"/>
              <a:t>8/21/2018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84F5881F-8E44-4F15-AB98-80B7869E49CA}" type="datetimeFigureOut">
              <a:rPr lang="en-US" dirty="0"/>
              <a:t>8/21/2018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dirty="0"/>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C05854CA-19F4-4771-B6A2-DA5C0742B220}" type="datetimeFigureOut">
              <a:rPr lang="en-US" dirty="0"/>
              <a:t>8/21/2018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dirty="0"/>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B40B886-74BB-4D5E-9EA9-584482FE40E6}" type="datetimeFigureOut">
              <a:rPr lang="en-US" dirty="0"/>
              <a:t>8/21/2018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dirty="0"/>
              <a:t>8/21/2018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dirty="0"/>
              <a:t>8/21/2018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D407E718-B4F0-433E-A285-0013249184C0}" type="datetimeFigureOut">
              <a:rPr lang="en-US" dirty="0"/>
              <a:t>8/21/2018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8E44C4-3D72-4D6E-86A4-F5491DC49E6D}"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B8EA14-E6AC-4B59-973C-7A06B0EDE3E3}" type="datetimeFigureOut">
              <a:rPr lang="en-US" dirty="0"/>
              <a:t>8/21/2018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3BB3B3F-C0CE-47CB-BCED-F49A710726FF}" type="datetimeFigureOut">
              <a:rPr lang="en-US" dirty="0"/>
              <a:t>8/21/2018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fsassessments.org/"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mailto:platok@leonschools.net" TargetMode="External"/><Relationship Id="rId2" Type="http://schemas.openxmlformats.org/officeDocument/2006/relationships/hyperlink" Target="mailto:scottl4@leonschools.net"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mailto:whitfieldr@leonschools.net" TargetMode="External"/><Relationship Id="rId4" Type="http://schemas.openxmlformats.org/officeDocument/2006/relationships/hyperlink" Target="mailto:rigginss@leonschools.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leonschools.net/Page/www.leonschools.net/classlin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Welcome to 3</a:t>
            </a:r>
            <a:r>
              <a:rPr lang="en-US" baseline="30000" dirty="0" smtClean="0"/>
              <a:t>rd</a:t>
            </a:r>
            <a:r>
              <a:rPr lang="en-US" dirty="0" smtClean="0"/>
              <a:t> Grade 	</a:t>
            </a:r>
            <a:endParaRPr lang="en-US" dirty="0"/>
          </a:p>
        </p:txBody>
      </p:sp>
      <p:sp>
        <p:nvSpPr>
          <p:cNvPr id="3" name="Subtitle 2"/>
          <p:cNvSpPr>
            <a:spLocks noGrp="1"/>
          </p:cNvSpPr>
          <p:nvPr>
            <p:ph type="subTitle" idx="1"/>
          </p:nvPr>
        </p:nvSpPr>
        <p:spPr>
          <a:xfrm>
            <a:off x="680322" y="4394039"/>
            <a:ext cx="8144134" cy="1428692"/>
          </a:xfrm>
        </p:spPr>
        <p:txBody>
          <a:bodyPr>
            <a:normAutofit fontScale="92500" lnSpcReduction="10000"/>
          </a:bodyPr>
          <a:lstStyle/>
          <a:p>
            <a:r>
              <a:rPr lang="en-US" dirty="0" smtClean="0"/>
              <a:t>Sealey Elementary </a:t>
            </a:r>
            <a:r>
              <a:rPr lang="en-US" dirty="0" smtClean="0"/>
              <a:t>School-Title </a:t>
            </a:r>
            <a:r>
              <a:rPr lang="en-US" dirty="0" smtClean="0"/>
              <a:t>I </a:t>
            </a:r>
          </a:p>
          <a:p>
            <a:r>
              <a:rPr lang="en-US" dirty="0" smtClean="0"/>
              <a:t>8/21/2018</a:t>
            </a:r>
          </a:p>
          <a:p>
            <a:r>
              <a:rPr lang="en-US" dirty="0" smtClean="0"/>
              <a:t>6:00 p.m.</a:t>
            </a:r>
          </a:p>
          <a:p>
            <a:r>
              <a:rPr lang="en-US" dirty="0" smtClean="0"/>
              <a:t>Media Center  </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290" y="462456"/>
            <a:ext cx="11603419" cy="1983994"/>
          </a:xfrm>
          <a:prstGeom prst="rect">
            <a:avLst/>
          </a:prstGeom>
        </p:spPr>
      </p:pic>
    </p:spTree>
    <p:extLst>
      <p:ext uri="{BB962C8B-B14F-4D97-AF65-F5344CB8AC3E}">
        <p14:creationId xmlns:p14="http://schemas.microsoft.com/office/powerpoint/2010/main" val="4279882606"/>
      </p:ext>
    </p:extLst>
  </p:cSld>
  <p:clrMapOvr>
    <a:masterClrMapping/>
  </p:clrMapOvr>
  <p:transition advClick="0" advTm="6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Florida Standards Assessment (FSA)</a:t>
            </a:r>
            <a:endParaRPr lang="en-US" sz="4800" dirty="0"/>
          </a:p>
        </p:txBody>
      </p:sp>
      <p:sp>
        <p:nvSpPr>
          <p:cNvPr id="3" name="Content Placeholder 2"/>
          <p:cNvSpPr>
            <a:spLocks noGrp="1"/>
          </p:cNvSpPr>
          <p:nvPr>
            <p:ph sz="half" idx="1"/>
          </p:nvPr>
        </p:nvSpPr>
        <p:spPr>
          <a:xfrm>
            <a:off x="325821" y="2336873"/>
            <a:ext cx="5055476" cy="2140534"/>
          </a:xfrm>
        </p:spPr>
        <p:txBody>
          <a:bodyPr>
            <a:normAutofit/>
          </a:bodyPr>
          <a:lstStyle/>
          <a:p>
            <a:r>
              <a:rPr lang="en-US" dirty="0" smtClean="0"/>
              <a:t>English Language Arts (ELA)</a:t>
            </a:r>
          </a:p>
          <a:p>
            <a:r>
              <a:rPr lang="en-US" dirty="0" smtClean="0"/>
              <a:t>Score a level 3 or higher </a:t>
            </a:r>
          </a:p>
          <a:p>
            <a:r>
              <a:rPr lang="en-US" dirty="0" smtClean="0"/>
              <a:t>Visit: </a:t>
            </a:r>
            <a:r>
              <a:rPr lang="en-US" dirty="0" smtClean="0">
                <a:hlinkClick r:id="rId2"/>
              </a:rPr>
              <a:t>http</a:t>
            </a:r>
            <a:r>
              <a:rPr lang="en-US" dirty="0">
                <a:hlinkClick r:id="rId2"/>
              </a:rPr>
              <a:t>://fsassessments.org</a:t>
            </a:r>
            <a:r>
              <a:rPr lang="en-US" dirty="0" smtClean="0">
                <a:hlinkClick r:id="rId2"/>
              </a:rPr>
              <a:t>/</a:t>
            </a:r>
            <a:r>
              <a:rPr lang="en-US" dirty="0" smtClean="0"/>
              <a:t> for practice test. </a:t>
            </a:r>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endParaRPr lang="en-US" dirty="0" smtClean="0"/>
          </a:p>
          <a:p>
            <a:endParaRPr lang="en-US" dirty="0"/>
          </a:p>
          <a:p>
            <a:pPr marL="0" indent="0">
              <a:buNone/>
            </a:pPr>
            <a:endParaRPr lang="en-US" dirty="0"/>
          </a:p>
        </p:txBody>
      </p:sp>
      <p:sp>
        <p:nvSpPr>
          <p:cNvPr id="4" name="Content Placeholder 3"/>
          <p:cNvSpPr>
            <a:spLocks noGrp="1"/>
          </p:cNvSpPr>
          <p:nvPr>
            <p:ph sz="half" idx="2"/>
          </p:nvPr>
        </p:nvSpPr>
        <p:spPr>
          <a:xfrm>
            <a:off x="5594122" y="2336873"/>
            <a:ext cx="5000305" cy="2012233"/>
          </a:xfrm>
        </p:spPr>
        <p:txBody>
          <a:bodyPr>
            <a:normAutofit/>
          </a:bodyPr>
          <a:lstStyle/>
          <a:p>
            <a:r>
              <a:rPr lang="en-US" dirty="0" smtClean="0"/>
              <a:t>Mathematics</a:t>
            </a:r>
          </a:p>
          <a:p>
            <a:r>
              <a:rPr lang="en-US" dirty="0" smtClean="0"/>
              <a:t>Score a Level 3 or higher</a:t>
            </a:r>
          </a:p>
          <a:p>
            <a:r>
              <a:rPr lang="en-US" dirty="0" smtClean="0"/>
              <a:t>Visit: </a:t>
            </a:r>
            <a:r>
              <a:rPr lang="en-US" dirty="0" smtClean="0">
                <a:hlinkClick r:id="rId2"/>
              </a:rPr>
              <a:t>http</a:t>
            </a:r>
            <a:r>
              <a:rPr lang="en-US" dirty="0">
                <a:hlinkClick r:id="rId2"/>
              </a:rPr>
              <a:t>://fsassessments.org</a:t>
            </a:r>
            <a:r>
              <a:rPr lang="en-US" dirty="0" smtClean="0">
                <a:hlinkClick r:id="rId2"/>
              </a:rPr>
              <a:t>/</a:t>
            </a:r>
            <a:r>
              <a:rPr lang="en-US" dirty="0" smtClean="0"/>
              <a:t> for practice test.</a:t>
            </a:r>
            <a:endParaRPr lang="en-US" dirty="0"/>
          </a:p>
          <a:p>
            <a:pPr algn="ctr"/>
            <a:endParaRPr lang="en-US" dirty="0" smtClean="0"/>
          </a:p>
          <a:p>
            <a:pPr algn="ctr"/>
            <a:endParaRPr lang="en-US" dirty="0"/>
          </a:p>
          <a:p>
            <a:endParaRPr lang="en-US" dirty="0"/>
          </a:p>
        </p:txBody>
      </p:sp>
      <p:sp>
        <p:nvSpPr>
          <p:cNvPr id="6" name="Rectangle 5"/>
          <p:cNvSpPr/>
          <p:nvPr/>
        </p:nvSpPr>
        <p:spPr>
          <a:xfrm>
            <a:off x="451945" y="4851813"/>
            <a:ext cx="11435255" cy="1754326"/>
          </a:xfrm>
          <a:prstGeom prst="rect">
            <a:avLst/>
          </a:prstGeom>
        </p:spPr>
        <p:txBody>
          <a:bodyPr wrap="square">
            <a:spAutoFit/>
          </a:bodyPr>
          <a:lstStyle/>
          <a:p>
            <a:r>
              <a:rPr lang="en-US" dirty="0"/>
              <a:t>Florida Standards Assessments (FSA) FSA English Language Arts (ELA) and Mathematics Dates Assessment </a:t>
            </a:r>
            <a:endParaRPr lang="en-US" dirty="0" smtClean="0"/>
          </a:p>
          <a:p>
            <a:endParaRPr lang="en-US" dirty="0" smtClean="0"/>
          </a:p>
          <a:p>
            <a:r>
              <a:rPr lang="en-US" dirty="0" smtClean="0"/>
              <a:t>April 1–12, 2019 </a:t>
            </a:r>
            <a:r>
              <a:rPr lang="en-US" dirty="0"/>
              <a:t>Grade 3 ELA Reading </a:t>
            </a:r>
            <a:endParaRPr lang="en-US" dirty="0" smtClean="0"/>
          </a:p>
          <a:p>
            <a:r>
              <a:rPr lang="en-US" dirty="0" smtClean="0"/>
              <a:t>May 1 –May 14, </a:t>
            </a:r>
            <a:r>
              <a:rPr lang="en-US" dirty="0"/>
              <a:t>2018 </a:t>
            </a:r>
            <a:r>
              <a:rPr lang="en-US" dirty="0" smtClean="0"/>
              <a:t>Grades 3 Mathematics</a:t>
            </a:r>
          </a:p>
          <a:p>
            <a:endParaRPr lang="en-US" dirty="0"/>
          </a:p>
          <a:p>
            <a:r>
              <a:rPr lang="en-US" dirty="0" smtClean="0"/>
              <a:t>*Tentative Dates*</a:t>
            </a:r>
            <a:endParaRPr lang="en-US" dirty="0"/>
          </a:p>
        </p:txBody>
      </p:sp>
    </p:spTree>
    <p:extLst>
      <p:ext uri="{BB962C8B-B14F-4D97-AF65-F5344CB8AC3E}">
        <p14:creationId xmlns:p14="http://schemas.microsoft.com/office/powerpoint/2010/main" val="2007493704"/>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smtClean="0"/>
              <a:t>3</a:t>
            </a:r>
            <a:r>
              <a:rPr lang="en-US" sz="6600" baseline="30000" dirty="0" smtClean="0"/>
              <a:t>rd</a:t>
            </a:r>
            <a:r>
              <a:rPr lang="en-US" sz="6600" dirty="0" smtClean="0"/>
              <a:t> Grade Expectations </a:t>
            </a:r>
            <a:endParaRPr lang="en-US" sz="6600" dirty="0"/>
          </a:p>
        </p:txBody>
      </p:sp>
      <p:sp>
        <p:nvSpPr>
          <p:cNvPr id="3" name="Content Placeholder 2"/>
          <p:cNvSpPr>
            <a:spLocks noGrp="1"/>
          </p:cNvSpPr>
          <p:nvPr>
            <p:ph idx="1"/>
          </p:nvPr>
        </p:nvSpPr>
        <p:spPr/>
        <p:txBody>
          <a:bodyPr>
            <a:normAutofit fontScale="85000" lnSpcReduction="20000"/>
          </a:bodyPr>
          <a:lstStyle/>
          <a:p>
            <a:r>
              <a:rPr lang="en-US" dirty="0" smtClean="0"/>
              <a:t>Come into the classroom quietly and ready to learn with a positive attitude. </a:t>
            </a:r>
          </a:p>
          <a:p>
            <a:r>
              <a:rPr lang="en-US" dirty="0" smtClean="0"/>
              <a:t>Respect other students’ property and feelings. </a:t>
            </a:r>
          </a:p>
          <a:p>
            <a:r>
              <a:rPr lang="en-US" dirty="0" smtClean="0"/>
              <a:t>Try your best. </a:t>
            </a:r>
          </a:p>
          <a:p>
            <a:r>
              <a:rPr lang="en-US" dirty="0" smtClean="0"/>
              <a:t>Stay on task.</a:t>
            </a:r>
          </a:p>
          <a:p>
            <a:r>
              <a:rPr lang="en-US" dirty="0" smtClean="0"/>
              <a:t>Be prepared for class each day. </a:t>
            </a:r>
          </a:p>
          <a:p>
            <a:r>
              <a:rPr lang="en-US" dirty="0" smtClean="0"/>
              <a:t>Follow directions, rules and procedures. </a:t>
            </a:r>
          </a:p>
          <a:p>
            <a:r>
              <a:rPr lang="en-US" dirty="0" smtClean="0"/>
              <a:t>Reach your AR Goal. </a:t>
            </a:r>
          </a:p>
          <a:p>
            <a:r>
              <a:rPr lang="en-US" dirty="0" smtClean="0"/>
              <a:t>Make incredible leaning gains. </a:t>
            </a:r>
          </a:p>
          <a:p>
            <a:endParaRPr lang="en-US" dirty="0" smtClean="0"/>
          </a:p>
          <a:p>
            <a:pPr algn="ctr"/>
            <a:r>
              <a:rPr lang="en-US" dirty="0" smtClean="0"/>
              <a:t>ATTITUDE IS EVERYTHING!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1603" y="2733607"/>
            <a:ext cx="4763165" cy="3324689"/>
          </a:xfrm>
          <a:prstGeom prst="rect">
            <a:avLst/>
          </a:prstGeom>
        </p:spPr>
      </p:pic>
    </p:spTree>
    <p:extLst>
      <p:ext uri="{BB962C8B-B14F-4D97-AF65-F5344CB8AC3E}">
        <p14:creationId xmlns:p14="http://schemas.microsoft.com/office/powerpoint/2010/main" val="3466742930"/>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dirty="0" smtClean="0"/>
              <a:t>Grading </a:t>
            </a:r>
            <a:endParaRPr lang="en-US" sz="8800" dirty="0"/>
          </a:p>
        </p:txBody>
      </p:sp>
      <p:sp>
        <p:nvSpPr>
          <p:cNvPr id="4" name="Content Placeholder 3"/>
          <p:cNvSpPr>
            <a:spLocks noGrp="1"/>
          </p:cNvSpPr>
          <p:nvPr>
            <p:ph sz="half" idx="2"/>
          </p:nvPr>
        </p:nvSpPr>
        <p:spPr>
          <a:xfrm>
            <a:off x="680319" y="2357346"/>
            <a:ext cx="4698355" cy="2906179"/>
          </a:xfrm>
        </p:spPr>
        <p:txBody>
          <a:bodyPr>
            <a:normAutofit fontScale="85000" lnSpcReduction="10000"/>
          </a:bodyPr>
          <a:lstStyle/>
          <a:p>
            <a:r>
              <a:rPr lang="en-US" dirty="0" smtClean="0"/>
              <a:t>All grades will be based on 3</a:t>
            </a:r>
            <a:r>
              <a:rPr lang="en-US" baseline="30000" dirty="0" smtClean="0"/>
              <a:t>rd</a:t>
            </a:r>
            <a:r>
              <a:rPr lang="en-US" dirty="0" smtClean="0"/>
              <a:t> grade curriculum. 70% of the students’ grades will be calculated based on formal assessments (Wonders assessments &amp; Go Math assessments). 30% of the students’ grades will be calculated based on classwork and projects. Parents are able to access their child’s grades online through FOCUS. </a:t>
            </a:r>
            <a:endParaRPr lang="en-US" dirty="0"/>
          </a:p>
        </p:txBody>
      </p:sp>
      <p:sp>
        <p:nvSpPr>
          <p:cNvPr id="6" name="Content Placeholder 5"/>
          <p:cNvSpPr>
            <a:spLocks noGrp="1"/>
          </p:cNvSpPr>
          <p:nvPr>
            <p:ph sz="quarter" idx="4"/>
          </p:nvPr>
        </p:nvSpPr>
        <p:spPr>
          <a:xfrm>
            <a:off x="6214233" y="2357346"/>
            <a:ext cx="5200002" cy="2906179"/>
          </a:xfrm>
        </p:spPr>
        <p:txBody>
          <a:bodyPr>
            <a:normAutofit lnSpcReduction="10000"/>
          </a:bodyPr>
          <a:lstStyle/>
          <a:p>
            <a:r>
              <a:rPr lang="en-US" dirty="0" smtClean="0"/>
              <a:t>Leon County Schools Grading Scale</a:t>
            </a:r>
          </a:p>
          <a:p>
            <a:endParaRPr lang="en-US" dirty="0"/>
          </a:p>
          <a:p>
            <a:pPr marL="0" indent="0">
              <a:buNone/>
            </a:pPr>
            <a:r>
              <a:rPr lang="en-US" dirty="0" smtClean="0"/>
              <a:t>90 - 100 = A</a:t>
            </a:r>
          </a:p>
          <a:p>
            <a:pPr marL="0" indent="0">
              <a:buNone/>
            </a:pPr>
            <a:r>
              <a:rPr lang="en-US" dirty="0" smtClean="0"/>
              <a:t>80 - 89 = B</a:t>
            </a:r>
          </a:p>
          <a:p>
            <a:pPr marL="0" indent="0">
              <a:buNone/>
            </a:pPr>
            <a:r>
              <a:rPr lang="en-US" dirty="0" smtClean="0"/>
              <a:t>70 - 79 = C</a:t>
            </a:r>
          </a:p>
          <a:p>
            <a:pPr marL="0" indent="0">
              <a:buNone/>
            </a:pPr>
            <a:r>
              <a:rPr lang="en-US" dirty="0" smtClean="0"/>
              <a:t>60 - 69 = D</a:t>
            </a:r>
          </a:p>
          <a:p>
            <a:pPr marL="0" indent="0">
              <a:buNone/>
            </a:pPr>
            <a:r>
              <a:rPr lang="en-US" dirty="0" smtClean="0"/>
              <a:t>0 - 59 = F </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0035" y="2795752"/>
            <a:ext cx="3810000" cy="3810000"/>
          </a:xfrm>
          <a:prstGeom prst="rect">
            <a:avLst/>
          </a:prstGeom>
        </p:spPr>
      </p:pic>
    </p:spTree>
    <p:extLst>
      <p:ext uri="{BB962C8B-B14F-4D97-AF65-F5344CB8AC3E}">
        <p14:creationId xmlns:p14="http://schemas.microsoft.com/office/powerpoint/2010/main" val="3312882520"/>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Homework </a:t>
            </a:r>
            <a:endParaRPr lang="en-US" sz="7200" dirty="0"/>
          </a:p>
        </p:txBody>
      </p:sp>
      <p:sp>
        <p:nvSpPr>
          <p:cNvPr id="3" name="Content Placeholder 2"/>
          <p:cNvSpPr>
            <a:spLocks noGrp="1"/>
          </p:cNvSpPr>
          <p:nvPr>
            <p:ph idx="1"/>
          </p:nvPr>
        </p:nvSpPr>
        <p:spPr/>
        <p:txBody>
          <a:bodyPr/>
          <a:lstStyle/>
          <a:p>
            <a:r>
              <a:rPr lang="en-US" dirty="0"/>
              <a:t>Your child will be given homework each school night (Monday through Thursday). Each of your child’s teachers will give your child homework and they are responsible for bringing it back on the given due date.</a:t>
            </a:r>
          </a:p>
          <a:p>
            <a:pPr marL="0" indent="0">
              <a:buNone/>
            </a:pPr>
            <a:endParaRPr lang="en-US" dirty="0"/>
          </a:p>
          <a:p>
            <a:r>
              <a:rPr lang="en-US" dirty="0"/>
              <a:t>Unless otherwise specifically stated, all homework will be due on the first school day following the date the assignment has been given. Late homework will only be accepted with a parent note for a valid reason. </a:t>
            </a:r>
          </a:p>
          <a:p>
            <a:endParaRPr lang="en-US" dirty="0"/>
          </a:p>
        </p:txBody>
      </p:sp>
      <p:sp>
        <p:nvSpPr>
          <p:cNvPr id="4" name="AutoShape 2" descr="Image result for cartoon computer"/>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4182" y="2039007"/>
            <a:ext cx="1813735" cy="4593021"/>
          </a:xfrm>
          <a:prstGeom prst="rect">
            <a:avLst/>
          </a:prstGeom>
        </p:spPr>
      </p:pic>
    </p:spTree>
    <p:extLst>
      <p:ext uri="{BB962C8B-B14F-4D97-AF65-F5344CB8AC3E}">
        <p14:creationId xmlns:p14="http://schemas.microsoft.com/office/powerpoint/2010/main" val="1985258707"/>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9600" dirty="0" smtClean="0"/>
              <a:t>Reading </a:t>
            </a:r>
            <a:endParaRPr lang="en-US" sz="9600" dirty="0"/>
          </a:p>
        </p:txBody>
      </p:sp>
      <p:sp>
        <p:nvSpPr>
          <p:cNvPr id="3" name="TextBox 2"/>
          <p:cNvSpPr txBox="1"/>
          <p:nvPr/>
        </p:nvSpPr>
        <p:spPr>
          <a:xfrm>
            <a:off x="1923393" y="2690648"/>
            <a:ext cx="8671035" cy="2862322"/>
          </a:xfrm>
          <a:prstGeom prst="rect">
            <a:avLst/>
          </a:prstGeom>
          <a:noFill/>
        </p:spPr>
        <p:txBody>
          <a:bodyPr wrap="square" rtlCol="0">
            <a:spAutoFit/>
          </a:bodyPr>
          <a:lstStyle/>
          <a:p>
            <a:pPr marL="285750" indent="-285750">
              <a:buFont typeface="Arial" panose="020B0604020202020204" pitchFamily="34" charset="0"/>
              <a:buChar char="•"/>
            </a:pPr>
            <a:r>
              <a:rPr lang="en-US" sz="3600" dirty="0" smtClean="0"/>
              <a:t>Wonders</a:t>
            </a:r>
          </a:p>
          <a:p>
            <a:pPr marL="285750" indent="-285750">
              <a:buFont typeface="Arial" panose="020B0604020202020204" pitchFamily="34" charset="0"/>
              <a:buChar char="•"/>
            </a:pPr>
            <a:r>
              <a:rPr lang="en-US" sz="3600" dirty="0" smtClean="0"/>
              <a:t>Assessment</a:t>
            </a:r>
          </a:p>
          <a:p>
            <a:pPr marL="285750" indent="-285750">
              <a:buFont typeface="Arial" panose="020B0604020202020204" pitchFamily="34" charset="0"/>
              <a:buChar char="•"/>
            </a:pPr>
            <a:r>
              <a:rPr lang="en-US" sz="3600" dirty="0" smtClean="0"/>
              <a:t>Star/AR</a:t>
            </a:r>
          </a:p>
          <a:p>
            <a:pPr marL="285750" indent="-285750">
              <a:buFont typeface="Arial" panose="020B0604020202020204" pitchFamily="34" charset="0"/>
              <a:buChar char="•"/>
            </a:pPr>
            <a:r>
              <a:rPr lang="en-US" sz="3600" dirty="0" smtClean="0"/>
              <a:t>Reading Logs</a:t>
            </a:r>
          </a:p>
          <a:p>
            <a:pPr marL="285750" indent="-285750">
              <a:buFont typeface="Arial" panose="020B0604020202020204" pitchFamily="34" charset="0"/>
              <a:buChar char="•"/>
            </a:pPr>
            <a:r>
              <a:rPr lang="en-US" sz="3600" dirty="0" smtClean="0"/>
              <a:t>Additional support through Read Works </a:t>
            </a:r>
            <a:endParaRPr lang="en-US" sz="3600" dirty="0"/>
          </a:p>
        </p:txBody>
      </p:sp>
    </p:spTree>
    <p:extLst>
      <p:ext uri="{BB962C8B-B14F-4D97-AF65-F5344CB8AC3E}">
        <p14:creationId xmlns:p14="http://schemas.microsoft.com/office/powerpoint/2010/main" val="2596731626"/>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9600" dirty="0" smtClean="0"/>
              <a:t>Math</a:t>
            </a:r>
            <a:endParaRPr lang="en-US" sz="9600" dirty="0"/>
          </a:p>
        </p:txBody>
      </p:sp>
    </p:spTree>
    <p:extLst>
      <p:ext uri="{BB962C8B-B14F-4D97-AF65-F5344CB8AC3E}">
        <p14:creationId xmlns:p14="http://schemas.microsoft.com/office/powerpoint/2010/main" val="3188174169"/>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Science/Social Studies</a:t>
            </a:r>
            <a:endParaRPr lang="en-US" sz="7200" dirty="0"/>
          </a:p>
        </p:txBody>
      </p:sp>
    </p:spTree>
    <p:extLst>
      <p:ext uri="{BB962C8B-B14F-4D97-AF65-F5344CB8AC3E}">
        <p14:creationId xmlns:p14="http://schemas.microsoft.com/office/powerpoint/2010/main" val="1949832997"/>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852" y="73572"/>
            <a:ext cx="9613861" cy="5286704"/>
          </a:xfrm>
        </p:spPr>
        <p:txBody>
          <a:bodyPr>
            <a:noAutofit/>
          </a:bodyPr>
          <a:lstStyle/>
          <a:p>
            <a:pPr algn="ctr"/>
            <a:r>
              <a:rPr lang="en-US" sz="9600" dirty="0" smtClean="0"/>
              <a:t>Questions </a:t>
            </a:r>
            <a:br>
              <a:rPr lang="en-US" sz="9600" dirty="0" smtClean="0"/>
            </a:br>
            <a:r>
              <a:rPr lang="en-US" sz="9600" dirty="0" smtClean="0"/>
              <a:t>?</a:t>
            </a:r>
            <a:r>
              <a:rPr lang="en-US" sz="9600" dirty="0"/>
              <a:t/>
            </a:r>
            <a:br>
              <a:rPr lang="en-US" sz="9600" dirty="0"/>
            </a:br>
            <a:endParaRPr lang="en-US" sz="9600" dirty="0"/>
          </a:p>
        </p:txBody>
      </p:sp>
    </p:spTree>
    <p:extLst>
      <p:ext uri="{BB962C8B-B14F-4D97-AF65-F5344CB8AC3E}">
        <p14:creationId xmlns:p14="http://schemas.microsoft.com/office/powerpoint/2010/main" val="3790256831"/>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Contact Information </a:t>
            </a:r>
            <a:endParaRPr lang="en-US" sz="7200" dirty="0"/>
          </a:p>
        </p:txBody>
      </p:sp>
      <p:sp>
        <p:nvSpPr>
          <p:cNvPr id="3" name="Content Placeholder 2"/>
          <p:cNvSpPr>
            <a:spLocks noGrp="1"/>
          </p:cNvSpPr>
          <p:nvPr>
            <p:ph idx="1"/>
          </p:nvPr>
        </p:nvSpPr>
        <p:spPr/>
        <p:txBody>
          <a:bodyPr>
            <a:normAutofit fontScale="92500" lnSpcReduction="20000"/>
          </a:bodyPr>
          <a:lstStyle/>
          <a:p>
            <a:r>
              <a:rPr lang="en-US" dirty="0" smtClean="0"/>
              <a:t>Mrs.</a:t>
            </a:r>
            <a:r>
              <a:rPr lang="en-US" dirty="0"/>
              <a:t> </a:t>
            </a:r>
            <a:r>
              <a:rPr lang="en-US" dirty="0" smtClean="0"/>
              <a:t>Scott: 		</a:t>
            </a:r>
            <a:r>
              <a:rPr lang="en-US" dirty="0" smtClean="0">
                <a:hlinkClick r:id="rId2"/>
              </a:rPr>
              <a:t>scottl4@leonschools.net</a:t>
            </a:r>
            <a:r>
              <a:rPr lang="en-US" dirty="0" smtClean="0"/>
              <a:t> 	</a:t>
            </a:r>
          </a:p>
          <a:p>
            <a:r>
              <a:rPr lang="en-US" dirty="0" smtClean="0"/>
              <a:t>Mrs. Plato: 		</a:t>
            </a:r>
            <a:r>
              <a:rPr lang="en-US" dirty="0" smtClean="0">
                <a:hlinkClick r:id="rId3"/>
              </a:rPr>
              <a:t>platok@leonschools.net</a:t>
            </a:r>
            <a:endParaRPr lang="en-US" dirty="0" smtClean="0"/>
          </a:p>
          <a:p>
            <a:r>
              <a:rPr lang="en-US" dirty="0" smtClean="0"/>
              <a:t>Mrs. Riggins:		</a:t>
            </a:r>
            <a:r>
              <a:rPr lang="en-US" dirty="0" smtClean="0">
                <a:hlinkClick r:id="rId4"/>
              </a:rPr>
              <a:t>rigginss@leonschools.net</a:t>
            </a:r>
            <a:r>
              <a:rPr lang="en-US" dirty="0" smtClean="0"/>
              <a:t> </a:t>
            </a:r>
          </a:p>
          <a:p>
            <a:r>
              <a:rPr lang="en-US" dirty="0" smtClean="0"/>
              <a:t>Mrs. Whitfield: </a:t>
            </a:r>
            <a:r>
              <a:rPr lang="en-US" smtClean="0"/>
              <a:t>	</a:t>
            </a:r>
            <a:r>
              <a:rPr lang="en-US" smtClean="0">
                <a:hlinkClick r:id="rId5"/>
              </a:rPr>
              <a:t>whitfieldr@leonschools.net</a:t>
            </a:r>
            <a:r>
              <a:rPr lang="en-US" smtClean="0"/>
              <a:t> </a:t>
            </a:r>
            <a:endParaRPr lang="en-US" dirty="0" smtClean="0"/>
          </a:p>
          <a:p>
            <a:endParaRPr lang="en-US" dirty="0"/>
          </a:p>
          <a:p>
            <a:r>
              <a:rPr lang="en-US" dirty="0" smtClean="0"/>
              <a:t>Phone: 850-488-5640 	Website: sealey.leon.k12.fl.us</a:t>
            </a:r>
          </a:p>
          <a:p>
            <a:endParaRPr lang="en-US" dirty="0"/>
          </a:p>
          <a:p>
            <a:r>
              <a:rPr lang="en-US" sz="1800" dirty="0" smtClean="0"/>
              <a:t>The best and quickest way to contact us is through the messages tab in the DOJO App. You may also call us at school from 8:00-8:15 am or from 3:15-3:30 pm. We will be communicating with you through DOJO, e-mail, phone and your child’s Friday Folder. Please feel free to contact us with questions or concerns. </a:t>
            </a:r>
            <a:endParaRPr lang="en-US" sz="1800" dirty="0"/>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897858">
            <a:off x="9485041" y="2344337"/>
            <a:ext cx="2260300" cy="2271993"/>
          </a:xfrm>
          <a:prstGeom prst="rect">
            <a:avLst/>
          </a:prstGeom>
        </p:spPr>
      </p:pic>
    </p:spTree>
    <p:extLst>
      <p:ext uri="{BB962C8B-B14F-4D97-AF65-F5344CB8AC3E}">
        <p14:creationId xmlns:p14="http://schemas.microsoft.com/office/powerpoint/2010/main" val="3258291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dirty="0" smtClean="0"/>
              <a:t>ATTENDANCE COUNTS</a:t>
            </a:r>
            <a:endParaRPr lang="en-US" sz="7200" dirty="0"/>
          </a:p>
        </p:txBody>
      </p:sp>
      <p:sp>
        <p:nvSpPr>
          <p:cNvPr id="3" name="Content Placeholder 2"/>
          <p:cNvSpPr>
            <a:spLocks noGrp="1"/>
          </p:cNvSpPr>
          <p:nvPr>
            <p:ph idx="1"/>
          </p:nvPr>
        </p:nvSpPr>
        <p:spPr/>
        <p:txBody>
          <a:bodyPr>
            <a:noAutofit/>
          </a:bodyPr>
          <a:lstStyle/>
          <a:p>
            <a:r>
              <a:rPr lang="en-US" sz="3200" dirty="0" smtClean="0"/>
              <a:t>Missing </a:t>
            </a:r>
            <a:r>
              <a:rPr lang="en-US" sz="3200" dirty="0"/>
              <a:t>just 10% of a school year in the early grades can leave students behind and struggling academically. By 6</a:t>
            </a:r>
            <a:r>
              <a:rPr lang="en-US" sz="3200" baseline="30000" dirty="0"/>
              <a:t>th</a:t>
            </a:r>
            <a:r>
              <a:rPr lang="en-US" sz="3200" dirty="0"/>
              <a:t> grade, missing that much school is strongly linked to course failure and even dropping out of high school. School attendance is essential to academic success. We urge you to make sure your child gets to school every day.</a:t>
            </a:r>
          </a:p>
        </p:txBody>
      </p:sp>
    </p:spTree>
    <p:extLst>
      <p:ext uri="{BB962C8B-B14F-4D97-AF65-F5344CB8AC3E}">
        <p14:creationId xmlns:p14="http://schemas.microsoft.com/office/powerpoint/2010/main" val="986382439"/>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dirty="0" smtClean="0"/>
              <a:t>Behavior </a:t>
            </a:r>
            <a:endParaRPr lang="en-US" sz="8800" dirty="0"/>
          </a:p>
        </p:txBody>
      </p:sp>
      <p:sp>
        <p:nvSpPr>
          <p:cNvPr id="3" name="Content Placeholder 2"/>
          <p:cNvSpPr>
            <a:spLocks noGrp="1"/>
          </p:cNvSpPr>
          <p:nvPr>
            <p:ph idx="1"/>
          </p:nvPr>
        </p:nvSpPr>
        <p:spPr/>
        <p:txBody>
          <a:bodyPr/>
          <a:lstStyle/>
          <a:p>
            <a:r>
              <a:rPr lang="en-US" dirty="0" smtClean="0"/>
              <a:t>Each student starts each week with a Citizenship grade of E. Points are taken as a consequence for not following class and school rules. </a:t>
            </a:r>
          </a:p>
          <a:p>
            <a:r>
              <a:rPr lang="en-US" dirty="0" smtClean="0"/>
              <a:t>Your child’s behavior can be tracked daily on the DOJO App. </a:t>
            </a:r>
          </a:p>
          <a:p>
            <a:r>
              <a:rPr lang="en-US" dirty="0" smtClean="0"/>
              <a:t>Fun Friday is earned by students having an E or S in both Work Study and Citizenship.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3684" y="2522483"/>
            <a:ext cx="1839639" cy="3640521"/>
          </a:xfrm>
          <a:prstGeom prst="rect">
            <a:avLst/>
          </a:prstGeom>
        </p:spPr>
      </p:pic>
    </p:spTree>
    <p:extLst>
      <p:ext uri="{BB962C8B-B14F-4D97-AF65-F5344CB8AC3E}">
        <p14:creationId xmlns:p14="http://schemas.microsoft.com/office/powerpoint/2010/main" val="3544553770"/>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dirty="0" smtClean="0"/>
              <a:t>Friday Folders</a:t>
            </a:r>
            <a:endParaRPr lang="en-US" sz="8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64455" y="2028497"/>
            <a:ext cx="3382579" cy="4645572"/>
          </a:xfrm>
        </p:spPr>
      </p:pic>
    </p:spTree>
    <p:extLst>
      <p:ext uri="{BB962C8B-B14F-4D97-AF65-F5344CB8AC3E}">
        <p14:creationId xmlns:p14="http://schemas.microsoft.com/office/powerpoint/2010/main" val="3047940286"/>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8693" y="1131601"/>
            <a:ext cx="9966659" cy="1080938"/>
          </a:xfrm>
        </p:spPr>
        <p:txBody>
          <a:bodyPr>
            <a:normAutofit/>
          </a:bodyPr>
          <a:lstStyle/>
          <a:p>
            <a:pPr algn="ctr"/>
            <a:r>
              <a:rPr lang="en-US" sz="6000" dirty="0" smtClean="0"/>
              <a:t>FOCUS</a:t>
            </a:r>
            <a:endParaRPr lang="en-US" sz="6000" dirty="0"/>
          </a:p>
        </p:txBody>
      </p:sp>
      <p:sp>
        <p:nvSpPr>
          <p:cNvPr id="3" name="Content Placeholder 2"/>
          <p:cNvSpPr>
            <a:spLocks noGrp="1"/>
          </p:cNvSpPr>
          <p:nvPr>
            <p:ph idx="1"/>
          </p:nvPr>
        </p:nvSpPr>
        <p:spPr/>
        <p:txBody>
          <a:bodyPr>
            <a:normAutofit fontScale="70000" lnSpcReduction="20000"/>
          </a:bodyPr>
          <a:lstStyle/>
          <a:p>
            <a:r>
              <a:rPr lang="en-US" dirty="0"/>
              <a:t> The NEW </a:t>
            </a:r>
            <a:r>
              <a:rPr lang="en-US" b="1" dirty="0"/>
              <a:t>LCS FOCUS Portal Parent Portal </a:t>
            </a:r>
            <a:r>
              <a:rPr lang="en-US" dirty="0"/>
              <a:t>will open August 27, 2018, for parents and students. Students will access the portal through Class Link. Student usernames and passwords will be the same as their school network credentials. All parents will need to create new accounts using their own email address as the login and set their own individual passwords. Password resets will be become easier as well because they will be handled through an email link to reset your password.</a:t>
            </a:r>
          </a:p>
          <a:p>
            <a:pPr marL="0" indent="0">
              <a:buNone/>
            </a:pPr>
            <a:r>
              <a:rPr lang="en-US" dirty="0"/>
              <a:t> </a:t>
            </a:r>
          </a:p>
          <a:p>
            <a:r>
              <a:rPr lang="en-US" dirty="0"/>
              <a:t>Information on creating your </a:t>
            </a:r>
            <a:r>
              <a:rPr lang="en-US" b="1" dirty="0"/>
              <a:t>NEW LCS FOCUS Portal </a:t>
            </a:r>
            <a:r>
              <a:rPr lang="en-US" dirty="0"/>
              <a:t>account will be sent home </a:t>
            </a:r>
            <a:r>
              <a:rPr lang="en-US" b="1" u="sng" dirty="0"/>
              <a:t>AFTER </a:t>
            </a:r>
            <a:r>
              <a:rPr lang="en-US" dirty="0"/>
              <a:t>the start of school with your child. Parents will have one account and password for all your children.</a:t>
            </a:r>
          </a:p>
          <a:p>
            <a:pPr marL="0" indent="0">
              <a:buNone/>
            </a:pPr>
            <a:endParaRPr lang="en-US" dirty="0"/>
          </a:p>
          <a:p>
            <a:r>
              <a:rPr lang="en-US" dirty="0"/>
              <a:t>In addition, we will have an </a:t>
            </a:r>
            <a:r>
              <a:rPr lang="en-US" b="1" dirty="0"/>
              <a:t>LCS FOCUS app </a:t>
            </a:r>
            <a:r>
              <a:rPr lang="en-US" dirty="0"/>
              <a:t>that will be available for parents and students through the Apple and Android store in August 2018. You will be able to see grades, view attendance, receive important school notifications and access various student information within the app.</a:t>
            </a:r>
          </a:p>
          <a:p>
            <a:endParaRPr lang="en-US" dirty="0"/>
          </a:p>
        </p:txBody>
      </p:sp>
      <p:pic>
        <p:nvPicPr>
          <p:cNvPr id="1026" name="Picture 2" descr="https://leon.focusschoolsoftware.com/focus/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074227">
            <a:off x="2711670" y="683172"/>
            <a:ext cx="2119596" cy="1387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1057978"/>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388" y="594771"/>
            <a:ext cx="9613861" cy="1080938"/>
          </a:xfrm>
        </p:spPr>
        <p:txBody>
          <a:bodyPr>
            <a:normAutofit/>
          </a:bodyPr>
          <a:lstStyle/>
          <a:p>
            <a:pPr algn="ctr"/>
            <a:r>
              <a:rPr lang="en-US" sz="6600" dirty="0" smtClean="0"/>
              <a:t>Class Schedule </a:t>
            </a:r>
            <a:endParaRPr lang="en-US" sz="6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472594">
            <a:off x="183164" y="3203517"/>
            <a:ext cx="2060697" cy="2060697"/>
          </a:xfrm>
          <a:prstGeom prst="rect">
            <a:avLst/>
          </a:prstGeom>
        </p:spPr>
      </p:pic>
      <p:sp>
        <p:nvSpPr>
          <p:cNvPr id="10" name="Rectangle 2"/>
          <p:cNvSpPr>
            <a:spLocks noChangeArrowheads="1"/>
          </p:cNvSpPr>
          <p:nvPr/>
        </p:nvSpPr>
        <p:spPr bwMode="auto">
          <a:xfrm>
            <a:off x="51685" y="-669703"/>
            <a:ext cx="2143312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6842664"/>
              </p:ext>
            </p:extLst>
          </p:nvPr>
        </p:nvGraphicFramePr>
        <p:xfrm>
          <a:off x="3259567" y="1785770"/>
          <a:ext cx="6293224" cy="4873214"/>
        </p:xfrm>
        <a:graphic>
          <a:graphicData uri="http://schemas.openxmlformats.org/drawingml/2006/table">
            <a:tbl>
              <a:tblPr firstRow="1" firstCol="1" bandRow="1">
                <a:tableStyleId>{5C22544A-7EE6-4342-B048-85BDC9FD1C3A}</a:tableStyleId>
              </a:tblPr>
              <a:tblGrid>
                <a:gridCol w="3138535">
                  <a:extLst>
                    <a:ext uri="{9D8B030D-6E8A-4147-A177-3AD203B41FA5}">
                      <a16:colId xmlns:a16="http://schemas.microsoft.com/office/drawing/2014/main" val="1486457523"/>
                    </a:ext>
                  </a:extLst>
                </a:gridCol>
                <a:gridCol w="3154689">
                  <a:extLst>
                    <a:ext uri="{9D8B030D-6E8A-4147-A177-3AD203B41FA5}">
                      <a16:colId xmlns:a16="http://schemas.microsoft.com/office/drawing/2014/main" val="1342690844"/>
                    </a:ext>
                  </a:extLst>
                </a:gridCol>
              </a:tblGrid>
              <a:tr h="169778">
                <a:tc>
                  <a:txBody>
                    <a:bodyPr/>
                    <a:lstStyle/>
                    <a:p>
                      <a:pPr marL="0" marR="0" algn="ctr">
                        <a:lnSpc>
                          <a:spcPct val="115000"/>
                        </a:lnSpc>
                        <a:spcBef>
                          <a:spcPts val="0"/>
                        </a:spcBef>
                        <a:spcAft>
                          <a:spcPts val="0"/>
                        </a:spcAft>
                      </a:pPr>
                      <a:r>
                        <a:rPr lang="en-US" sz="800">
                          <a:effectLst/>
                        </a:rPr>
                        <a:t>Time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gn="ctr">
                        <a:lnSpc>
                          <a:spcPct val="115000"/>
                        </a:lnSpc>
                        <a:spcBef>
                          <a:spcPts val="0"/>
                        </a:spcBef>
                        <a:spcAft>
                          <a:spcPts val="0"/>
                        </a:spcAft>
                      </a:pPr>
                      <a:r>
                        <a:rPr lang="en-US" sz="800">
                          <a:effectLst/>
                        </a:rPr>
                        <a:t>Subject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4178227119"/>
                  </a:ext>
                </a:extLst>
              </a:tr>
              <a:tr h="527239">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8:30-9:15</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45720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Block 1: Math/Science (Mrs. Scott)</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232634235"/>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9:20-10:05</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Computer Lab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651303523"/>
                  </a:ext>
                </a:extLst>
              </a:tr>
              <a:tr h="527239">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10:10-10:50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Block 1: Math/Science (Mrs. Scott) Continued</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011053395"/>
                  </a:ext>
                </a:extLst>
              </a:tr>
              <a:tr h="527239">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10:50-11:47</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dirty="0">
                          <a:effectLst/>
                        </a:rPr>
                        <a:t> </a:t>
                      </a:r>
                      <a:endParaRPr lang="en-US" sz="600" dirty="0">
                        <a:effectLst/>
                      </a:endParaRPr>
                    </a:p>
                    <a:p>
                      <a:pPr marL="0" marR="0">
                        <a:lnSpc>
                          <a:spcPct val="115000"/>
                        </a:lnSpc>
                        <a:spcBef>
                          <a:spcPts val="0"/>
                        </a:spcBef>
                        <a:spcAft>
                          <a:spcPts val="0"/>
                        </a:spcAft>
                      </a:pPr>
                      <a:r>
                        <a:rPr lang="en-US" sz="800" dirty="0">
                          <a:effectLst/>
                        </a:rPr>
                        <a:t>Block 2: Reading/Social Studies (</a:t>
                      </a:r>
                      <a:r>
                        <a:rPr lang="en-US" sz="800" dirty="0" err="1">
                          <a:effectLst/>
                        </a:rPr>
                        <a:t>Mrs.Riggins</a:t>
                      </a:r>
                      <a:r>
                        <a:rPr lang="en-US" sz="800" dirty="0">
                          <a:effectLst/>
                        </a:rPr>
                        <a: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325311535"/>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11:52-12:17</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Lunch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533849677"/>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12:18-12:40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Block 2: Reading/Social Studies (Mrs. Riggins) Continued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3311366968"/>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12:45-1:05</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Recess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2448693537"/>
                  </a:ext>
                </a:extLst>
              </a:tr>
              <a:tr h="347671">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1:10-1:50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a:effectLst/>
                        </a:rPr>
                        <a:t> </a:t>
                      </a:r>
                      <a:endParaRPr lang="en-US" sz="600">
                        <a:effectLst/>
                      </a:endParaRPr>
                    </a:p>
                    <a:p>
                      <a:pPr marL="0" marR="0">
                        <a:lnSpc>
                          <a:spcPct val="115000"/>
                        </a:lnSpc>
                        <a:spcBef>
                          <a:spcPts val="0"/>
                        </a:spcBef>
                        <a:spcAft>
                          <a:spcPts val="0"/>
                        </a:spcAft>
                      </a:pPr>
                      <a:r>
                        <a:rPr lang="en-US" sz="800">
                          <a:effectLst/>
                        </a:rPr>
                        <a:t>Walk to Read  </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749939127"/>
                  </a:ext>
                </a:extLst>
              </a:tr>
              <a:tr h="1213586">
                <a:tc>
                  <a:txBody>
                    <a:bodyPr/>
                    <a:lstStyle/>
                    <a:p>
                      <a:pPr marL="0" marR="0" algn="ctr">
                        <a:lnSpc>
                          <a:spcPct val="115000"/>
                        </a:lnSpc>
                        <a:spcBef>
                          <a:spcPts val="0"/>
                        </a:spcBef>
                        <a:spcAft>
                          <a:spcPts val="0"/>
                        </a:spcAft>
                      </a:pPr>
                      <a:r>
                        <a:rPr lang="en-US" sz="800">
                          <a:effectLst/>
                        </a:rPr>
                        <a:t> </a:t>
                      </a:r>
                      <a:endParaRPr lang="en-US" sz="600">
                        <a:effectLst/>
                      </a:endParaRPr>
                    </a:p>
                    <a:p>
                      <a:pPr marL="0" marR="0" algn="ctr">
                        <a:lnSpc>
                          <a:spcPct val="115000"/>
                        </a:lnSpc>
                        <a:spcBef>
                          <a:spcPts val="0"/>
                        </a:spcBef>
                        <a:spcAft>
                          <a:spcPts val="0"/>
                        </a:spcAft>
                      </a:pPr>
                      <a:r>
                        <a:rPr lang="en-US" sz="800">
                          <a:effectLst/>
                        </a:rPr>
                        <a:t>1:55-2:40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600">
                          <a:effectLst/>
                        </a:rPr>
                        <a:t>Special Area</a:t>
                      </a:r>
                    </a:p>
                    <a:p>
                      <a:pPr marL="0" marR="0">
                        <a:lnSpc>
                          <a:spcPct val="115000"/>
                        </a:lnSpc>
                        <a:spcBef>
                          <a:spcPts val="0"/>
                        </a:spcBef>
                        <a:spcAft>
                          <a:spcPts val="0"/>
                        </a:spcAft>
                      </a:pPr>
                      <a:r>
                        <a:rPr lang="en-US" sz="600">
                          <a:effectLst/>
                        </a:rPr>
                        <a:t> </a:t>
                      </a:r>
                    </a:p>
                    <a:p>
                      <a:pPr marL="0" marR="0">
                        <a:lnSpc>
                          <a:spcPct val="115000"/>
                        </a:lnSpc>
                        <a:spcBef>
                          <a:spcPts val="0"/>
                        </a:spcBef>
                        <a:spcAft>
                          <a:spcPts val="0"/>
                        </a:spcAft>
                      </a:pPr>
                      <a:r>
                        <a:rPr lang="en-US" sz="600">
                          <a:effectLst/>
                        </a:rPr>
                        <a:t>Monday- Media </a:t>
                      </a:r>
                    </a:p>
                    <a:p>
                      <a:pPr marL="0" marR="0">
                        <a:lnSpc>
                          <a:spcPct val="115000"/>
                        </a:lnSpc>
                        <a:spcBef>
                          <a:spcPts val="0"/>
                        </a:spcBef>
                        <a:spcAft>
                          <a:spcPts val="0"/>
                        </a:spcAft>
                      </a:pPr>
                      <a:r>
                        <a:rPr lang="en-US" sz="600">
                          <a:effectLst/>
                        </a:rPr>
                        <a:t>Tuesday-Art </a:t>
                      </a:r>
                    </a:p>
                    <a:p>
                      <a:pPr marL="0" marR="0">
                        <a:lnSpc>
                          <a:spcPct val="115000"/>
                        </a:lnSpc>
                        <a:spcBef>
                          <a:spcPts val="0"/>
                        </a:spcBef>
                        <a:spcAft>
                          <a:spcPts val="0"/>
                        </a:spcAft>
                      </a:pPr>
                      <a:r>
                        <a:rPr lang="en-US" sz="600">
                          <a:effectLst/>
                        </a:rPr>
                        <a:t>Wednesday-PE</a:t>
                      </a:r>
                    </a:p>
                    <a:p>
                      <a:pPr marL="0" marR="0">
                        <a:lnSpc>
                          <a:spcPct val="115000"/>
                        </a:lnSpc>
                        <a:spcBef>
                          <a:spcPts val="0"/>
                        </a:spcBef>
                        <a:spcAft>
                          <a:spcPts val="0"/>
                        </a:spcAft>
                      </a:pPr>
                      <a:r>
                        <a:rPr lang="en-US" sz="600">
                          <a:effectLst/>
                        </a:rPr>
                        <a:t>Thursday-Music</a:t>
                      </a:r>
                    </a:p>
                    <a:p>
                      <a:pPr marL="0" marR="0">
                        <a:lnSpc>
                          <a:spcPct val="115000"/>
                        </a:lnSpc>
                        <a:spcBef>
                          <a:spcPts val="0"/>
                        </a:spcBef>
                        <a:spcAft>
                          <a:spcPts val="0"/>
                        </a:spcAft>
                      </a:pPr>
                      <a:r>
                        <a:rPr lang="en-US" sz="600">
                          <a:effectLst/>
                        </a:rPr>
                        <a:t>Friday</a:t>
                      </a:r>
                      <a:r>
                        <a:rPr lang="en-US" sz="800">
                          <a:effectLst/>
                        </a:rPr>
                        <a:t>-Rotate</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744397417"/>
                  </a:ext>
                </a:extLst>
              </a:tr>
              <a:tr h="169778">
                <a:tc>
                  <a:txBody>
                    <a:bodyPr/>
                    <a:lstStyle/>
                    <a:p>
                      <a:pPr marL="0" marR="0" algn="ctr">
                        <a:lnSpc>
                          <a:spcPct val="115000"/>
                        </a:lnSpc>
                        <a:spcBef>
                          <a:spcPts val="0"/>
                        </a:spcBef>
                        <a:spcAft>
                          <a:spcPts val="0"/>
                        </a:spcAft>
                      </a:pPr>
                      <a:r>
                        <a:rPr lang="en-US" sz="800">
                          <a:effectLst/>
                        </a:rPr>
                        <a:t>2:50</a:t>
                      </a:r>
                      <a:endParaRPr lang="en-US" sz="60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tc>
                  <a:txBody>
                    <a:bodyPr/>
                    <a:lstStyle/>
                    <a:p>
                      <a:pPr marL="0" marR="0">
                        <a:lnSpc>
                          <a:spcPct val="115000"/>
                        </a:lnSpc>
                        <a:spcBef>
                          <a:spcPts val="0"/>
                        </a:spcBef>
                        <a:spcAft>
                          <a:spcPts val="0"/>
                        </a:spcAft>
                      </a:pPr>
                      <a:r>
                        <a:rPr lang="en-US" sz="800" dirty="0">
                          <a:effectLst/>
                        </a:rPr>
                        <a:t>Dismissal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7052" marR="37052" marT="0" marB="0"/>
                </a:tc>
                <a:extLst>
                  <a:ext uri="{0D108BD9-81ED-4DB2-BD59-A6C34878D82A}">
                    <a16:rowId xmlns:a16="http://schemas.microsoft.com/office/drawing/2014/main" val="544373243"/>
                  </a:ext>
                </a:extLst>
              </a:tr>
            </a:tbl>
          </a:graphicData>
        </a:graphic>
      </p:graphicFrame>
      <p:sp>
        <p:nvSpPr>
          <p:cNvPr id="6" name="Rectangle 1"/>
          <p:cNvSpPr>
            <a:spLocks noChangeArrowheads="1"/>
          </p:cNvSpPr>
          <p:nvPr/>
        </p:nvSpPr>
        <p:spPr bwMode="auto">
          <a:xfrm>
            <a:off x="-2373752" y="0"/>
            <a:ext cx="2175216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19836965"/>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8800" b="1" dirty="0" smtClean="0"/>
              <a:t>ClassLink </a:t>
            </a:r>
            <a:endParaRPr lang="en-US" sz="8800" b="1" dirty="0"/>
          </a:p>
        </p:txBody>
      </p:sp>
      <p:sp>
        <p:nvSpPr>
          <p:cNvPr id="3" name="Content Placeholder 2"/>
          <p:cNvSpPr>
            <a:spLocks noGrp="1"/>
          </p:cNvSpPr>
          <p:nvPr>
            <p:ph idx="1"/>
          </p:nvPr>
        </p:nvSpPr>
        <p:spPr/>
        <p:txBody>
          <a:bodyPr>
            <a:normAutofit fontScale="92500" lnSpcReduction="10000"/>
          </a:bodyPr>
          <a:lstStyle/>
          <a:p>
            <a:r>
              <a:rPr lang="en-US" dirty="0" err="1" smtClean="0"/>
              <a:t>Classlink</a:t>
            </a:r>
            <a:r>
              <a:rPr lang="en-US" dirty="0" smtClean="0"/>
              <a:t> is a </a:t>
            </a:r>
            <a:r>
              <a:rPr lang="en-US" dirty="0"/>
              <a:t>single sign-on platform that will allow teachers and students to use one username and password to access everything they need.</a:t>
            </a:r>
            <a:br>
              <a:rPr lang="en-US" dirty="0"/>
            </a:br>
            <a:endParaRPr lang="en-US" dirty="0"/>
          </a:p>
          <a:p>
            <a:r>
              <a:rPr lang="en-US" dirty="0"/>
              <a:t>You can learn more about ClassLink at </a:t>
            </a:r>
            <a:r>
              <a:rPr lang="en-US" dirty="0">
                <a:hlinkClick r:id="rId2"/>
              </a:rPr>
              <a:t>www.leonschools.net/classlink</a:t>
            </a:r>
            <a:r>
              <a:rPr lang="en-US" dirty="0"/>
              <a:t> and see why we feel it’s so important to create faster, easier access to digital education resources that your children need to be </a:t>
            </a:r>
            <a:r>
              <a:rPr lang="en-US" dirty="0" smtClean="0"/>
              <a:t>successful.</a:t>
            </a:r>
          </a:p>
          <a:p>
            <a:r>
              <a:rPr lang="en-US" dirty="0"/>
              <a:t>ClassLink is a safe, secure way for students to connect with applications and files. The software does not collect or share any personal student information, which is important to us. Best of all, it is very easy to use and will be a great resource for teachers and students.</a:t>
            </a:r>
          </a:p>
          <a:p>
            <a:endParaRPr lang="en-US" dirty="0"/>
          </a:p>
        </p:txBody>
      </p:sp>
    </p:spTree>
    <p:extLst>
      <p:ext uri="{BB962C8B-B14F-4D97-AF65-F5344CB8AC3E}">
        <p14:creationId xmlns:p14="http://schemas.microsoft.com/office/powerpoint/2010/main" val="2947660832"/>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05839" y="600109"/>
            <a:ext cx="9724920" cy="1373070"/>
          </a:xfrm>
        </p:spPr>
        <p:txBody>
          <a:bodyPr/>
          <a:lstStyle/>
          <a:p>
            <a:pPr algn="ctr"/>
            <a:r>
              <a:rPr lang="en-US" sz="8000" dirty="0" smtClean="0"/>
              <a:t>Breakfast &amp; Lunch </a:t>
            </a:r>
            <a:endParaRPr lang="en-US" sz="8000" dirty="0"/>
          </a:p>
        </p:txBody>
      </p:sp>
      <p:sp>
        <p:nvSpPr>
          <p:cNvPr id="3" name="Subtitle 2"/>
          <p:cNvSpPr>
            <a:spLocks noGrp="1"/>
          </p:cNvSpPr>
          <p:nvPr>
            <p:ph type="subTitle" idx="1"/>
          </p:nvPr>
        </p:nvSpPr>
        <p:spPr>
          <a:xfrm>
            <a:off x="753894" y="2817488"/>
            <a:ext cx="8144134" cy="1117687"/>
          </a:xfrm>
        </p:spPr>
        <p:txBody>
          <a:bodyPr>
            <a:noAutofit/>
          </a:bodyPr>
          <a:lstStyle/>
          <a:p>
            <a:pPr algn="ctr"/>
            <a:r>
              <a:rPr lang="en-US" sz="9600" dirty="0" smtClean="0"/>
              <a:t>FREE</a:t>
            </a:r>
            <a:endParaRPr lang="en-US" sz="9600" dirty="0"/>
          </a:p>
        </p:txBody>
      </p:sp>
    </p:spTree>
    <p:extLst>
      <p:ext uri="{BB962C8B-B14F-4D97-AF65-F5344CB8AC3E}">
        <p14:creationId xmlns:p14="http://schemas.microsoft.com/office/powerpoint/2010/main" val="4170677788"/>
      </p:ext>
    </p:extLst>
  </p:cSld>
  <p:clrMapOvr>
    <a:masterClrMapping/>
  </p:clrMapOvr>
  <mc:AlternateContent xmlns:mc="http://schemas.openxmlformats.org/markup-compatibility/2006" xmlns:p14="http://schemas.microsoft.com/office/powerpoint/2010/main">
    <mc:Choice Requires="p14">
      <p:transition spd="slow" p14:dur="2000" advClick="0" advTm="60000"/>
    </mc:Choice>
    <mc:Fallback xmlns="">
      <p:transition spd="slow" advClick="0" advTm="60000"/>
    </mc:Fallback>
  </mc:AlternateContent>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TM04033917[[fn=Berlin]]</Template>
  <TotalTime>501</TotalTime>
  <Words>523</Words>
  <Application>Microsoft Office PowerPoint</Application>
  <PresentationFormat>Widescreen</PresentationFormat>
  <Paragraphs>133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Times New Roman</vt:lpstr>
      <vt:lpstr>Trebuchet MS</vt:lpstr>
      <vt:lpstr>Berlin</vt:lpstr>
      <vt:lpstr>Welcome to 3rd Grade  </vt:lpstr>
      <vt:lpstr>Contact Information </vt:lpstr>
      <vt:lpstr>ATTENDANCE COUNTS</vt:lpstr>
      <vt:lpstr>Behavior </vt:lpstr>
      <vt:lpstr>Friday Folders</vt:lpstr>
      <vt:lpstr>FOCUS</vt:lpstr>
      <vt:lpstr>Class Schedule </vt:lpstr>
      <vt:lpstr>ClassLink </vt:lpstr>
      <vt:lpstr>Breakfast &amp; Lunch </vt:lpstr>
      <vt:lpstr>Florida Standards Assessment (FSA)</vt:lpstr>
      <vt:lpstr>3rd Grade Expectations </vt:lpstr>
      <vt:lpstr>Grading </vt:lpstr>
      <vt:lpstr>Homework </vt:lpstr>
      <vt:lpstr>Reading </vt:lpstr>
      <vt:lpstr>Math</vt:lpstr>
      <vt:lpstr>Science/Social Studies</vt:lpstr>
      <vt:lpstr>Questions  ? </vt:lpstr>
    </vt:vector>
  </TitlesOfParts>
  <Company>Leon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3rd Grade</dc:title>
  <dc:creator>Scott, LaSonya</dc:creator>
  <cp:lastModifiedBy>Scott, LaSonya</cp:lastModifiedBy>
  <cp:revision>36</cp:revision>
  <dcterms:created xsi:type="dcterms:W3CDTF">2017-07-27T15:41:57Z</dcterms:created>
  <dcterms:modified xsi:type="dcterms:W3CDTF">2018-08-21T16:56:00Z</dcterms:modified>
</cp:coreProperties>
</file>