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16 </a:t>
            </a:r>
            <a:br>
              <a:rPr lang="en-US" dirty="0" smtClean="0"/>
            </a:br>
            <a:r>
              <a:rPr lang="en-US" dirty="0" smtClean="0"/>
              <a:t>Geometric Transformations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/>
              <a:t>Learning Goal</a:t>
            </a:r>
          </a:p>
          <a:p>
            <a:r>
              <a:rPr lang="en-US" dirty="0" smtClean="0"/>
              <a:t>Learn to transform geometric figures using matrix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35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1121"/>
            <a:ext cx="8596668" cy="762000"/>
          </a:xfrm>
        </p:spPr>
        <p:txBody>
          <a:bodyPr/>
          <a:lstStyle/>
          <a:p>
            <a:r>
              <a:rPr lang="en-US" u="sng" dirty="0" smtClean="0"/>
              <a:t>Operations with Vectors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09599"/>
            <a:ext cx="9508066" cy="6121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Givens: v = &lt;v</a:t>
            </a:r>
            <a:r>
              <a:rPr lang="en-US" baseline="-25000" dirty="0" smtClean="0"/>
              <a:t>1</a:t>
            </a:r>
            <a:r>
              <a:rPr lang="en-US" dirty="0" smtClean="0"/>
              <a:t> , v</a:t>
            </a:r>
            <a:r>
              <a:rPr lang="en-US" baseline="-25000" dirty="0" smtClean="0"/>
              <a:t>2</a:t>
            </a:r>
            <a:r>
              <a:rPr lang="en-US" dirty="0" smtClean="0"/>
              <a:t> &gt; and w </a:t>
            </a:r>
            <a:r>
              <a:rPr lang="en-US" dirty="0"/>
              <a:t>= </a:t>
            </a:r>
            <a:r>
              <a:rPr lang="en-US" dirty="0" smtClean="0"/>
              <a:t>&lt;w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, </a:t>
            </a:r>
            <a:r>
              <a:rPr lang="en-US" dirty="0" smtClean="0"/>
              <a:t>w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&gt; </a:t>
            </a:r>
            <a:r>
              <a:rPr lang="en-US" dirty="0" smtClean="0"/>
              <a:t>and any real number k</a:t>
            </a:r>
          </a:p>
          <a:p>
            <a:r>
              <a:rPr lang="en-US" dirty="0" smtClean="0"/>
              <a:t>addition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ubtraction (not commutative)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calar multiplication</a:t>
            </a:r>
          </a:p>
          <a:p>
            <a:pPr lvl="1"/>
            <a:r>
              <a:rPr lang="en-US" dirty="0" smtClean="0"/>
              <a:t>k&gt;0 and ≠ 1 changes the magnitude</a:t>
            </a:r>
          </a:p>
          <a:p>
            <a:pPr lvl="1"/>
            <a:r>
              <a:rPr lang="en-US" dirty="0" smtClean="0"/>
              <a:t>k&lt;0 </a:t>
            </a:r>
            <a:r>
              <a:rPr lang="en-US" dirty="0"/>
              <a:t>and ≠ </a:t>
            </a:r>
            <a:r>
              <a:rPr lang="en-US" dirty="0" smtClean="0"/>
              <a:t>-1 </a:t>
            </a:r>
            <a:r>
              <a:rPr lang="en-US" dirty="0"/>
              <a:t>changes the </a:t>
            </a:r>
            <a:r>
              <a:rPr lang="en-US" dirty="0" smtClean="0"/>
              <a:t>magnitude &amp; reverses direction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dot product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scalar value; not a vector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helps determine if 2 vectors are normal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normal only if dot product = 0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1168402" y="1406922"/>
          <a:ext cx="3511550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1473120" imgH="253800" progId="Equation.DSMT4">
                  <p:embed/>
                </p:oleObj>
              </mc:Choice>
              <mc:Fallback>
                <p:oleObj name="Equation" r:id="rId3" imgW="14731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8402" y="1406922"/>
                        <a:ext cx="3511550" cy="60483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1168402" y="2595560"/>
          <a:ext cx="3511550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1473120" imgH="253800" progId="Equation.DSMT4">
                  <p:embed/>
                </p:oleObj>
              </mc:Choice>
              <mc:Fallback>
                <p:oleObj name="Equation" r:id="rId5" imgW="14731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68402" y="2595560"/>
                        <a:ext cx="3511550" cy="60483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1168402" y="4599774"/>
          <a:ext cx="208915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876240" imgH="253800" progId="Equation.DSMT4">
                  <p:embed/>
                </p:oleObj>
              </mc:Choice>
              <mc:Fallback>
                <p:oleObj name="Equation" r:id="rId7" imgW="8762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68402" y="4599774"/>
                        <a:ext cx="2089150" cy="604838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1168402" y="6059479"/>
          <a:ext cx="2722563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9" imgW="1143000" imgH="228600" progId="Equation.DSMT4">
                  <p:embed/>
                </p:oleObj>
              </mc:Choice>
              <mc:Fallback>
                <p:oleObj name="Equation" r:id="rId9" imgW="1143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68402" y="6059479"/>
                        <a:ext cx="2722563" cy="544512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122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85" y="400843"/>
            <a:ext cx="9596966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the following vectors normal (perpendicular)? </a:t>
            </a:r>
            <a:br>
              <a:rPr lang="en-US" dirty="0" smtClean="0"/>
            </a:br>
            <a:r>
              <a:rPr lang="en-US" sz="2200" dirty="0" smtClean="0"/>
              <a:t>(Show Proof)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7501"/>
            <a:ext cx="1316566" cy="421480"/>
          </a:xfrm>
        </p:spPr>
        <p:txBody>
          <a:bodyPr/>
          <a:lstStyle/>
          <a:p>
            <a:r>
              <a:rPr lang="en-US" dirty="0" smtClean="0"/>
              <a:t>Ex 2</a:t>
            </a:r>
          </a:p>
          <a:p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4855634" y="1386680"/>
            <a:ext cx="8466" cy="523002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045077" y="2008980"/>
          <a:ext cx="360045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1511280" imgH="253800" progId="Equation.DSMT4">
                  <p:embed/>
                </p:oleObj>
              </mc:Choice>
              <mc:Fallback>
                <p:oleObj name="Equation" r:id="rId3" imgW="1511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5077" y="2008980"/>
                        <a:ext cx="3600450" cy="604838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4975668" y="1587501"/>
            <a:ext cx="1316566" cy="421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Ex 3</a:t>
            </a:r>
          </a:p>
          <a:p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5344913" y="2008980"/>
          <a:ext cx="3841750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1612800" imgH="253800" progId="Equation.DSMT4">
                  <p:embed/>
                </p:oleObj>
              </mc:Choice>
              <mc:Fallback>
                <p:oleObj name="Equation" r:id="rId5" imgW="16128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44913" y="2008980"/>
                        <a:ext cx="3841750" cy="60483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212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2900"/>
            <a:ext cx="8596668" cy="762000"/>
          </a:xfrm>
        </p:spPr>
        <p:txBody>
          <a:bodyPr/>
          <a:lstStyle/>
          <a:p>
            <a:r>
              <a:rPr lang="en-US" dirty="0" smtClean="0"/>
              <a:t>Ex 4: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16000"/>
            <a:ext cx="8596668" cy="5435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twin engine airplane travels south at a speed of 300 mi/h in still air.  The plane encounters a wind blowing 50 mi/h due east.  What is the resultant speed of the airplane? (Use the tip-to-tail method) 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77334" y="2286000"/>
            <a:ext cx="4629150" cy="4165600"/>
            <a:chOff x="787400" y="4775200"/>
            <a:chExt cx="1828800" cy="1803400"/>
          </a:xfrm>
        </p:grpSpPr>
        <p:cxnSp>
          <p:nvCxnSpPr>
            <p:cNvPr id="5" name="Straight Arrow Connector 4"/>
            <p:cNvCxnSpPr/>
            <p:nvPr/>
          </p:nvCxnSpPr>
          <p:spPr>
            <a:xfrm flipH="1">
              <a:off x="1651000" y="4775200"/>
              <a:ext cx="12700" cy="18034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787400" y="5676900"/>
              <a:ext cx="18288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0176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280416"/>
            <a:ext cx="9720072" cy="6085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888999"/>
            <a:ext cx="9720073" cy="1942523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u="sng" dirty="0" err="1"/>
              <a:t>p</a:t>
            </a:r>
            <a:r>
              <a:rPr lang="en-US" sz="2800" b="1" u="sng" dirty="0" err="1" smtClean="0"/>
              <a:t>reimage</a:t>
            </a:r>
            <a:endParaRPr lang="en-US" sz="2800" b="1" u="sng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o</a:t>
            </a:r>
            <a:r>
              <a:rPr lang="en-US" sz="2800" dirty="0" smtClean="0"/>
              <a:t>riginal figure</a:t>
            </a:r>
          </a:p>
          <a:p>
            <a:r>
              <a:rPr lang="en-US" sz="2800" b="1" u="sng" dirty="0"/>
              <a:t>i</a:t>
            </a:r>
            <a:r>
              <a:rPr lang="en-US" sz="2800" b="1" u="sng" dirty="0" smtClean="0"/>
              <a:t>mage</a:t>
            </a:r>
            <a:endParaRPr lang="en-US" sz="2800" b="1" u="sng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n</a:t>
            </a:r>
            <a:r>
              <a:rPr lang="en-US" sz="2800" dirty="0" smtClean="0"/>
              <a:t>ew/transformed </a:t>
            </a:r>
            <a:r>
              <a:rPr lang="en-US" sz="2800" dirty="0"/>
              <a:t>figure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4156" y="4102041"/>
            <a:ext cx="47352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accent2"/>
                </a:solidFill>
              </a:rPr>
              <a:t>Types of Transformations</a:t>
            </a:r>
            <a:endParaRPr lang="en-US" sz="3200" b="1" u="sng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889500" y="280416"/>
            <a:ext cx="5854700" cy="3948684"/>
            <a:chOff x="787400" y="4775200"/>
            <a:chExt cx="1828800" cy="1803400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1651000" y="4775200"/>
              <a:ext cx="12700" cy="18034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787400" y="5676900"/>
              <a:ext cx="18288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Content Placeholder 2"/>
          <p:cNvSpPr txBox="1">
            <a:spLocks/>
          </p:cNvSpPr>
          <p:nvPr/>
        </p:nvSpPr>
        <p:spPr>
          <a:xfrm>
            <a:off x="730214" y="4735286"/>
            <a:ext cx="3556944" cy="183702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t</a:t>
            </a:r>
            <a:r>
              <a:rPr lang="en-US" sz="2800" dirty="0" smtClean="0"/>
              <a:t>ranslations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dilations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endParaRPr lang="en-US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3560971" y="4735286"/>
            <a:ext cx="3556944" cy="183702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rotations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reflections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8000999" y="1395186"/>
            <a:ext cx="1061357" cy="6368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Preimage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9518625" y="665832"/>
            <a:ext cx="1062289" cy="63681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21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258136"/>
            <a:ext cx="9720072" cy="704741"/>
          </a:xfrm>
        </p:spPr>
        <p:txBody>
          <a:bodyPr>
            <a:normAutofit/>
          </a:bodyPr>
          <a:lstStyle/>
          <a:p>
            <a:r>
              <a:rPr lang="en-US" dirty="0" smtClean="0"/>
              <a:t>Translations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620" y="842553"/>
            <a:ext cx="9720073" cy="50194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s</a:t>
            </a:r>
            <a:r>
              <a:rPr lang="en-US" sz="2800" dirty="0" smtClean="0"/>
              <a:t>hift </a:t>
            </a:r>
            <a:r>
              <a:rPr lang="en-US" sz="2800" dirty="0" err="1" smtClean="0"/>
              <a:t>preimage</a:t>
            </a:r>
            <a:r>
              <a:rPr lang="en-US" sz="2800" dirty="0" smtClean="0"/>
              <a:t> left/right/up/down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u</a:t>
            </a:r>
            <a:r>
              <a:rPr lang="en-US" sz="2800" dirty="0" smtClean="0"/>
              <a:t>se matrix addition</a:t>
            </a:r>
            <a:endParaRPr lang="en-US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5747657" y="585216"/>
            <a:ext cx="5714999" cy="5309397"/>
            <a:chOff x="787400" y="4775200"/>
            <a:chExt cx="1828800" cy="1803400"/>
          </a:xfrm>
        </p:grpSpPr>
        <p:cxnSp>
          <p:nvCxnSpPr>
            <p:cNvPr id="5" name="Straight Arrow Connector 4"/>
            <p:cNvCxnSpPr/>
            <p:nvPr/>
          </p:nvCxnSpPr>
          <p:spPr>
            <a:xfrm flipH="1">
              <a:off x="1651000" y="4775200"/>
              <a:ext cx="12700" cy="18034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787400" y="5676900"/>
              <a:ext cx="18288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457200" y="1857067"/>
            <a:ext cx="52904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Translate the figure with the following coordinates 8 units to the right and 5 units down.</a:t>
            </a:r>
            <a:endParaRPr lang="en-US" sz="2800" dirty="0">
              <a:solidFill>
                <a:schemeClr val="accent2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372077"/>
              </p:ext>
            </p:extLst>
          </p:nvPr>
        </p:nvGraphicFramePr>
        <p:xfrm>
          <a:off x="457200" y="3201608"/>
          <a:ext cx="366871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1460160" imgH="253800" progId="Equation.DSMT4">
                  <p:embed/>
                </p:oleObj>
              </mc:Choice>
              <mc:Fallback>
                <p:oleObj name="Equation" r:id="rId3" imgW="1460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3201608"/>
                        <a:ext cx="3668713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456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04741"/>
          </a:xfrm>
        </p:spPr>
        <p:txBody>
          <a:bodyPr>
            <a:normAutofit/>
          </a:bodyPr>
          <a:lstStyle/>
          <a:p>
            <a:r>
              <a:rPr lang="en-US" dirty="0" smtClean="0"/>
              <a:t>Dilations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289957"/>
            <a:ext cx="9720073" cy="50194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Enlarge/reduce the size of a figure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u</a:t>
            </a:r>
            <a:r>
              <a:rPr lang="en-US" sz="2800" dirty="0" smtClean="0"/>
              <a:t>se scalar multiplication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091315"/>
              </p:ext>
            </p:extLst>
          </p:nvPr>
        </p:nvGraphicFramePr>
        <p:xfrm>
          <a:off x="751114" y="3768674"/>
          <a:ext cx="2105025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838080" imgH="457200" progId="Equation.DSMT4">
                  <p:embed/>
                </p:oleObj>
              </mc:Choice>
              <mc:Fallback>
                <p:oleObj name="Equation" r:id="rId3" imgW="8380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1114" y="3768674"/>
                        <a:ext cx="2105025" cy="1223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5414" y="3063146"/>
            <a:ext cx="6890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Double the size of the </a:t>
            </a:r>
            <a:r>
              <a:rPr lang="en-US" sz="3600" dirty="0" err="1" smtClean="0">
                <a:solidFill>
                  <a:schemeClr val="accent2"/>
                </a:solidFill>
              </a:rPr>
              <a:t>preimage</a:t>
            </a:r>
            <a:r>
              <a:rPr lang="en-US" sz="3600" dirty="0" smtClean="0">
                <a:solidFill>
                  <a:schemeClr val="accent2"/>
                </a:solidFill>
              </a:rPr>
              <a:t>.</a:t>
            </a:r>
            <a:endParaRPr lang="en-US"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865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280416"/>
            <a:ext cx="9720072" cy="6085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Rotating a Figure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889000"/>
            <a:ext cx="9720073" cy="16256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Rotation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</a:t>
            </a:r>
            <a:r>
              <a:rPr lang="en-US" dirty="0" smtClean="0"/>
              <a:t>urns a figure about a fixed point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u</a:t>
            </a:r>
            <a:r>
              <a:rPr lang="en-US" dirty="0" smtClean="0"/>
              <a:t>ses matrix multiplication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81328" y="2552620"/>
            <a:ext cx="97200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chemeClr val="accent2"/>
                </a:solidFill>
              </a:rPr>
              <a:t>Rotation </a:t>
            </a:r>
            <a:r>
              <a:rPr lang="en-US" sz="2800" b="1" u="sng" dirty="0">
                <a:solidFill>
                  <a:schemeClr val="accent2"/>
                </a:solidFill>
              </a:rPr>
              <a:t>Matrices for the Coordinate </a:t>
            </a:r>
            <a:r>
              <a:rPr lang="en-US" sz="2800" b="1" u="sng" dirty="0" smtClean="0">
                <a:solidFill>
                  <a:schemeClr val="accent2"/>
                </a:solidFill>
              </a:rPr>
              <a:t>Plane (counterclockwise)</a:t>
            </a:r>
            <a:endParaRPr lang="en-US" sz="2800" b="1" u="sng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35889"/>
              </p:ext>
            </p:extLst>
          </p:nvPr>
        </p:nvGraphicFramePr>
        <p:xfrm>
          <a:off x="787400" y="2933504"/>
          <a:ext cx="10274299" cy="1905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3" imgW="4089240" imgH="711000" progId="Equation.DSMT4">
                  <p:embed/>
                </p:oleObj>
              </mc:Choice>
              <mc:Fallback>
                <p:oleObj name="Equation" r:id="rId3" imgW="408924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7400" y="2933504"/>
                        <a:ext cx="10274299" cy="19050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857250" y="4838581"/>
            <a:ext cx="1828800" cy="1803400"/>
            <a:chOff x="787400" y="4775200"/>
            <a:chExt cx="1828800" cy="1803400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1651000" y="4775200"/>
              <a:ext cx="12700" cy="18034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787400" y="5676900"/>
              <a:ext cx="18288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9536067" y="4838581"/>
            <a:ext cx="1828800" cy="1803400"/>
            <a:chOff x="787400" y="4775200"/>
            <a:chExt cx="1828800" cy="1803400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1651000" y="4775200"/>
              <a:ext cx="12700" cy="18034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787400" y="5676900"/>
              <a:ext cx="18288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6998789" y="4838581"/>
            <a:ext cx="1828800" cy="1803400"/>
            <a:chOff x="787400" y="4775200"/>
            <a:chExt cx="1828800" cy="1803400"/>
          </a:xfrm>
        </p:grpSpPr>
        <p:cxnSp>
          <p:nvCxnSpPr>
            <p:cNvPr id="17" name="Straight Arrow Connector 16"/>
            <p:cNvCxnSpPr/>
            <p:nvPr/>
          </p:nvCxnSpPr>
          <p:spPr>
            <a:xfrm flipH="1">
              <a:off x="1651000" y="4775200"/>
              <a:ext cx="12700" cy="18034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787400" y="5676900"/>
              <a:ext cx="18288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3890264" y="4775200"/>
            <a:ext cx="1828800" cy="1803400"/>
            <a:chOff x="787400" y="4775200"/>
            <a:chExt cx="1828800" cy="1803400"/>
          </a:xfrm>
        </p:grpSpPr>
        <p:cxnSp>
          <p:nvCxnSpPr>
            <p:cNvPr id="20" name="Straight Arrow Connector 19"/>
            <p:cNvCxnSpPr/>
            <p:nvPr/>
          </p:nvCxnSpPr>
          <p:spPr>
            <a:xfrm flipH="1">
              <a:off x="1651000" y="4775200"/>
              <a:ext cx="12700" cy="18034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787400" y="5676900"/>
              <a:ext cx="18288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4965700" y="1813480"/>
            <a:ext cx="65278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Rotation Matrix • </a:t>
            </a:r>
            <a:r>
              <a:rPr lang="en-US" sz="3200" dirty="0" err="1" smtClean="0"/>
              <a:t>Preimage</a:t>
            </a:r>
            <a:r>
              <a:rPr lang="en-US" sz="3200" dirty="0" smtClean="0"/>
              <a:t> = Image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573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280416"/>
            <a:ext cx="9720072" cy="6085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Reflecting a Figure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889000"/>
            <a:ext cx="9720073" cy="16256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Reflection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maps a point or figure in the coordinate plane to its mirror image using a specific line as its line of reflection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u</a:t>
            </a:r>
            <a:r>
              <a:rPr lang="en-US" dirty="0" smtClean="0"/>
              <a:t>ses matrix multiplication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02764" y="2552700"/>
            <a:ext cx="6832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solidFill>
                  <a:schemeClr val="accent2"/>
                </a:solidFill>
              </a:rPr>
              <a:t>Reflection Matrices for the Coordinate Plane</a:t>
            </a:r>
          </a:p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87400" y="3084512"/>
          <a:ext cx="10274300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4444920" imgH="685800" progId="Equation.DSMT4">
                  <p:embed/>
                </p:oleObj>
              </mc:Choice>
              <mc:Fallback>
                <p:oleObj name="Equation" r:id="rId3" imgW="444492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7400" y="3084512"/>
                        <a:ext cx="10274300" cy="1690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787400" y="4775200"/>
            <a:ext cx="1828800" cy="1803400"/>
            <a:chOff x="787400" y="4775200"/>
            <a:chExt cx="1828800" cy="1803400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1651000" y="4775200"/>
              <a:ext cx="12700" cy="18034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787400" y="5676900"/>
              <a:ext cx="18288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9232900" y="4775200"/>
            <a:ext cx="1828800" cy="1803400"/>
            <a:chOff x="787400" y="4775200"/>
            <a:chExt cx="1828800" cy="1803400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1651000" y="4775200"/>
              <a:ext cx="12700" cy="18034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787400" y="5676900"/>
              <a:ext cx="18288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6623050" y="4775200"/>
            <a:ext cx="1828800" cy="1803400"/>
            <a:chOff x="787400" y="4775200"/>
            <a:chExt cx="1828800" cy="1803400"/>
          </a:xfrm>
        </p:grpSpPr>
        <p:cxnSp>
          <p:nvCxnSpPr>
            <p:cNvPr id="17" name="Straight Arrow Connector 16"/>
            <p:cNvCxnSpPr/>
            <p:nvPr/>
          </p:nvCxnSpPr>
          <p:spPr>
            <a:xfrm flipH="1">
              <a:off x="1651000" y="4775200"/>
              <a:ext cx="12700" cy="18034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787400" y="5676900"/>
              <a:ext cx="18288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3759200" y="4775200"/>
            <a:ext cx="1828800" cy="1803400"/>
            <a:chOff x="787400" y="4775200"/>
            <a:chExt cx="1828800" cy="1803400"/>
          </a:xfrm>
        </p:grpSpPr>
        <p:cxnSp>
          <p:nvCxnSpPr>
            <p:cNvPr id="20" name="Straight Arrow Connector 19"/>
            <p:cNvCxnSpPr/>
            <p:nvPr/>
          </p:nvCxnSpPr>
          <p:spPr>
            <a:xfrm flipH="1">
              <a:off x="1651000" y="4775200"/>
              <a:ext cx="12700" cy="18034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787400" y="5676900"/>
              <a:ext cx="18288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4965700" y="1813480"/>
            <a:ext cx="65278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Reflection Matrix • </a:t>
            </a:r>
            <a:r>
              <a:rPr lang="en-US" sz="3200" dirty="0" err="1" smtClean="0"/>
              <a:t>Preimage</a:t>
            </a:r>
            <a:r>
              <a:rPr lang="en-US" sz="3200" dirty="0" smtClean="0"/>
              <a:t> = Image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0910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957" y="3439721"/>
            <a:ext cx="8596668" cy="6477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a Vector?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957" y="4087584"/>
            <a:ext cx="8596668" cy="2670339"/>
          </a:xfrm>
        </p:spPr>
        <p:txBody>
          <a:bodyPr/>
          <a:lstStyle/>
          <a:p>
            <a:r>
              <a:rPr lang="en-US" dirty="0" smtClean="0"/>
              <a:t>A mathematical object that has both magnitude &amp; direction</a:t>
            </a:r>
          </a:p>
          <a:p>
            <a:endParaRPr lang="en-US" dirty="0" smtClean="0"/>
          </a:p>
          <a:p>
            <a:r>
              <a:rPr lang="en-US" dirty="0" smtClean="0"/>
              <a:t>Directed line segment w/initial and terminal points</a:t>
            </a:r>
          </a:p>
          <a:p>
            <a:endParaRPr lang="en-US" dirty="0" smtClean="0"/>
          </a:p>
          <a:p>
            <a:r>
              <a:rPr lang="en-US" dirty="0" smtClean="0"/>
              <a:t>Note: 2 vectors w/same magnitude &amp; direction are considered to be equivalent vectors, no matter their locations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245350" y="3949700"/>
            <a:ext cx="3384550" cy="2730500"/>
            <a:chOff x="787400" y="4775200"/>
            <a:chExt cx="1828800" cy="1803400"/>
          </a:xfrm>
        </p:grpSpPr>
        <p:cxnSp>
          <p:nvCxnSpPr>
            <p:cNvPr id="5" name="Straight Arrow Connector 4"/>
            <p:cNvCxnSpPr/>
            <p:nvPr/>
          </p:nvCxnSpPr>
          <p:spPr>
            <a:xfrm flipH="1">
              <a:off x="1651000" y="4775200"/>
              <a:ext cx="12700" cy="18034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787400" y="5676900"/>
              <a:ext cx="18288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itle 1"/>
          <p:cNvSpPr txBox="1">
            <a:spLocks/>
          </p:cNvSpPr>
          <p:nvPr/>
        </p:nvSpPr>
        <p:spPr>
          <a:xfrm>
            <a:off x="340957" y="467429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Ch</a:t>
            </a:r>
            <a:r>
              <a:rPr lang="en-US" dirty="0" smtClean="0"/>
              <a:t> 16 </a:t>
            </a:r>
            <a:br>
              <a:rPr lang="en-US" dirty="0" smtClean="0"/>
            </a:br>
            <a:r>
              <a:rPr lang="en-US" dirty="0" smtClean="0"/>
              <a:t>Vectors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49767" y="1729057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Goal:</a:t>
            </a:r>
          </a:p>
          <a:p>
            <a:r>
              <a:rPr lang="en-US" dirty="0" smtClean="0"/>
              <a:t>Learn to use basic vector operations and the dot 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10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634" y="114300"/>
            <a:ext cx="8596668" cy="6223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Representing a Vector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77863" y="850899"/>
          <a:ext cx="9875836" cy="5791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959"/>
                <a:gridCol w="2468959"/>
                <a:gridCol w="2468959"/>
                <a:gridCol w="2468959"/>
              </a:tblGrid>
              <a:tr h="7721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Graphically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Component Form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(w/initial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pt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@ origin)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Matrix Form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Magnitude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729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29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29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041400" y="1631890"/>
            <a:ext cx="1828800" cy="1568511"/>
            <a:chOff x="787400" y="4775200"/>
            <a:chExt cx="1828800" cy="1803400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1651000" y="4775200"/>
              <a:ext cx="12700" cy="18034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787400" y="5676900"/>
              <a:ext cx="18288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1009650" y="4990982"/>
            <a:ext cx="1828800" cy="1614564"/>
            <a:chOff x="787400" y="4775200"/>
            <a:chExt cx="1828800" cy="1803400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1651000" y="4775200"/>
              <a:ext cx="12700" cy="18034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787400" y="5676900"/>
              <a:ext cx="18288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1009650" y="3292507"/>
            <a:ext cx="1828800" cy="1698474"/>
            <a:chOff x="787400" y="4775200"/>
            <a:chExt cx="1828800" cy="1803400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1651000" y="4775200"/>
              <a:ext cx="12700" cy="18034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787400" y="5676900"/>
              <a:ext cx="18288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0364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transformations that can be applied to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28801"/>
            <a:ext cx="1799166" cy="8255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Translations</a:t>
            </a:r>
          </a:p>
          <a:p>
            <a:r>
              <a:rPr lang="en-US" dirty="0" smtClean="0"/>
              <a:t>Dilations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89034" y="1828802"/>
            <a:ext cx="1799166" cy="825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Rotations</a:t>
            </a:r>
          </a:p>
          <a:p>
            <a:r>
              <a:rPr lang="en-US" dirty="0" smtClean="0"/>
              <a:t>Reflections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7334" y="2895600"/>
            <a:ext cx="8596668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Rotating a Vector</a:t>
            </a:r>
          </a:p>
          <a:p>
            <a:r>
              <a:rPr lang="en-US" dirty="0" smtClean="0"/>
              <a:t>Write vector in matrix form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Ex 1</a:t>
            </a:r>
            <a:r>
              <a:rPr lang="en-US" dirty="0" smtClean="0"/>
              <a:t>. Rotate the vector </a:t>
            </a:r>
            <a:r>
              <a:rPr lang="en-US" b="1" dirty="0" smtClean="0"/>
              <a:t>w </a:t>
            </a:r>
            <a:r>
              <a:rPr lang="en-US" dirty="0" smtClean="0"/>
              <a:t>= &lt;3,-2&gt; by 90</a:t>
            </a:r>
            <a:r>
              <a:rPr lang="en-US" sz="3200" baseline="30000" dirty="0" smtClean="0"/>
              <a:t>◦</a:t>
            </a:r>
            <a:r>
              <a:rPr lang="en-US" dirty="0" smtClean="0"/>
              <a:t>. What is the component form of the resulting vector?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1045077" y="3987800"/>
          <a:ext cx="6143123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2577960" imgH="203040" progId="Equation.DSMT4">
                  <p:embed/>
                </p:oleObj>
              </mc:Choice>
              <mc:Fallback>
                <p:oleObj name="Equation" r:id="rId3" imgW="25779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5077" y="3987800"/>
                        <a:ext cx="6143123" cy="48418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677334" y="2895600"/>
            <a:ext cx="8072966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373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12442</TotalTime>
  <Words>391</Words>
  <Application>Microsoft Office PowerPoint</Application>
  <PresentationFormat>Widescreen</PresentationFormat>
  <Paragraphs>82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Tw Cen MT</vt:lpstr>
      <vt:lpstr>Tw Cen MT Condensed</vt:lpstr>
      <vt:lpstr>Wingdings</vt:lpstr>
      <vt:lpstr>Wingdings 3</vt:lpstr>
      <vt:lpstr>Integral</vt:lpstr>
      <vt:lpstr>Equation</vt:lpstr>
      <vt:lpstr>Ch 16  Geometric Transformations</vt:lpstr>
      <vt:lpstr>Vocabulary</vt:lpstr>
      <vt:lpstr>Translations</vt:lpstr>
      <vt:lpstr>Dilations</vt:lpstr>
      <vt:lpstr>Rotating a Figure</vt:lpstr>
      <vt:lpstr>Reflecting a Figure</vt:lpstr>
      <vt:lpstr>What is a Vector?</vt:lpstr>
      <vt:lpstr>Representing a Vector</vt:lpstr>
      <vt:lpstr>Matrix transformations that can be applied to vectors</vt:lpstr>
      <vt:lpstr>Operations with Vectors</vt:lpstr>
      <vt:lpstr>Are the following vectors normal (perpendicular)?  (Show Proof)</vt:lpstr>
      <vt:lpstr>Ex 4: Application</vt:lpstr>
    </vt:vector>
  </TitlesOfParts>
  <Company>Leon County Schools -LCSB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16  Geometric Transformations</dc:title>
  <dc:creator>Taylor, Martina</dc:creator>
  <cp:lastModifiedBy>Taylor, Martina</cp:lastModifiedBy>
  <cp:revision>12</cp:revision>
  <dcterms:created xsi:type="dcterms:W3CDTF">2015-01-22T12:52:25Z</dcterms:created>
  <dcterms:modified xsi:type="dcterms:W3CDTF">2016-01-19T22:58:54Z</dcterms:modified>
</cp:coreProperties>
</file>