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44" r:id="rId3"/>
    <p:sldMasterId id="2147483756" r:id="rId4"/>
    <p:sldMasterId id="2147483768" r:id="rId5"/>
    <p:sldMasterId id="2147483780" r:id="rId6"/>
  </p:sldMasterIdLst>
  <p:notesMasterIdLst>
    <p:notesMasterId r:id="rId63"/>
  </p:notesMasterIdLst>
  <p:sldIdLst>
    <p:sldId id="412" r:id="rId7"/>
    <p:sldId id="257" r:id="rId8"/>
    <p:sldId id="258" r:id="rId9"/>
    <p:sldId id="276" r:id="rId10"/>
    <p:sldId id="259" r:id="rId11"/>
    <p:sldId id="275" r:id="rId12"/>
    <p:sldId id="304" r:id="rId13"/>
    <p:sldId id="369" r:id="rId14"/>
    <p:sldId id="413" r:id="rId15"/>
    <p:sldId id="414" r:id="rId16"/>
    <p:sldId id="415" r:id="rId17"/>
    <p:sldId id="454" r:id="rId18"/>
    <p:sldId id="416" r:id="rId19"/>
    <p:sldId id="455" r:id="rId20"/>
    <p:sldId id="456" r:id="rId21"/>
    <p:sldId id="417" r:id="rId22"/>
    <p:sldId id="442" r:id="rId23"/>
    <p:sldId id="443" r:id="rId24"/>
    <p:sldId id="457" r:id="rId25"/>
    <p:sldId id="459" r:id="rId26"/>
    <p:sldId id="460" r:id="rId27"/>
    <p:sldId id="458" r:id="rId28"/>
    <p:sldId id="444" r:id="rId29"/>
    <p:sldId id="461" r:id="rId30"/>
    <p:sldId id="445" r:id="rId31"/>
    <p:sldId id="446" r:id="rId32"/>
    <p:sldId id="447" r:id="rId33"/>
    <p:sldId id="448" r:id="rId34"/>
    <p:sldId id="449" r:id="rId35"/>
    <p:sldId id="453" r:id="rId36"/>
    <p:sldId id="450" r:id="rId37"/>
    <p:sldId id="462" r:id="rId38"/>
    <p:sldId id="451" r:id="rId39"/>
    <p:sldId id="464" r:id="rId40"/>
    <p:sldId id="465" r:id="rId41"/>
    <p:sldId id="463" r:id="rId42"/>
    <p:sldId id="466" r:id="rId43"/>
    <p:sldId id="467" r:id="rId44"/>
    <p:sldId id="452" r:id="rId45"/>
    <p:sldId id="478" r:id="rId46"/>
    <p:sldId id="479" r:id="rId47"/>
    <p:sldId id="480" r:id="rId48"/>
    <p:sldId id="481" r:id="rId49"/>
    <p:sldId id="482" r:id="rId50"/>
    <p:sldId id="483" r:id="rId51"/>
    <p:sldId id="484" r:id="rId52"/>
    <p:sldId id="485" r:id="rId53"/>
    <p:sldId id="486" r:id="rId54"/>
    <p:sldId id="487" r:id="rId55"/>
    <p:sldId id="472" r:id="rId56"/>
    <p:sldId id="488" r:id="rId57"/>
    <p:sldId id="473" r:id="rId58"/>
    <p:sldId id="474" r:id="rId59"/>
    <p:sldId id="475" r:id="rId60"/>
    <p:sldId id="476" r:id="rId61"/>
    <p:sldId id="47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6" autoAdjust="0"/>
    <p:restoredTop sz="95501" autoAdjust="0"/>
  </p:normalViewPr>
  <p:slideViewPr>
    <p:cSldViewPr snapToGrid="0">
      <p:cViewPr varScale="1">
        <p:scale>
          <a:sx n="68" d="100"/>
          <a:sy n="68" d="100"/>
        </p:scale>
        <p:origin x="648" y="62"/>
      </p:cViewPr>
      <p:guideLst/>
    </p:cSldViewPr>
  </p:slideViewPr>
  <p:notesTextViewPr>
    <p:cViewPr>
      <p:scale>
        <a:sx n="1" d="1"/>
        <a:sy n="1" d="1"/>
      </p:scale>
      <p:origin x="0" y="0"/>
    </p:cViewPr>
  </p:notesTextViewPr>
  <p:sorterViewPr>
    <p:cViewPr>
      <p:scale>
        <a:sx n="80" d="100"/>
        <a:sy n="80" d="100"/>
      </p:scale>
      <p:origin x="0" y="-9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E9896-3DEE-4711-ADD3-978A2041E482}" type="datetimeFigureOut">
              <a:rPr lang="en-US" smtClean="0"/>
              <a:t>08/21/2018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DBAC3-9169-40BF-B003-A043C3ADD03F}" type="slidenum">
              <a:rPr lang="en-US" smtClean="0"/>
              <a:t>‹#›</a:t>
            </a:fld>
            <a:endParaRPr lang="en-US"/>
          </a:p>
        </p:txBody>
      </p:sp>
    </p:spTree>
    <p:extLst>
      <p:ext uri="{BB962C8B-B14F-4D97-AF65-F5344CB8AC3E}">
        <p14:creationId xmlns:p14="http://schemas.microsoft.com/office/powerpoint/2010/main" val="2471789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DBAC3-9169-40BF-B003-A043C3ADD03F}" type="slidenum">
              <a:rPr lang="en-US" smtClean="0"/>
              <a:t>1</a:t>
            </a:fld>
            <a:endParaRPr lang="en-US"/>
          </a:p>
        </p:txBody>
      </p:sp>
    </p:spTree>
    <p:extLst>
      <p:ext uri="{BB962C8B-B14F-4D97-AF65-F5344CB8AC3E}">
        <p14:creationId xmlns:p14="http://schemas.microsoft.com/office/powerpoint/2010/main" val="73437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DBAC3-9169-40BF-B003-A043C3ADD03F}" type="slidenum">
              <a:rPr lang="en-US" smtClean="0"/>
              <a:t>6</a:t>
            </a:fld>
            <a:endParaRPr lang="en-US"/>
          </a:p>
        </p:txBody>
      </p:sp>
    </p:spTree>
    <p:extLst>
      <p:ext uri="{BB962C8B-B14F-4D97-AF65-F5344CB8AC3E}">
        <p14:creationId xmlns:p14="http://schemas.microsoft.com/office/powerpoint/2010/main" val="230538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185176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7815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24797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930141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4253551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4088069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4116773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8" name="Footer Placeholder 7"/>
          <p:cNvSpPr>
            <a:spLocks noGrp="1"/>
          </p:cNvSpPr>
          <p:nvPr>
            <p:ph type="ftr" sz="quarter" idx="11"/>
          </p:nvPr>
        </p:nvSpPr>
        <p:spPr/>
        <p:txBody>
          <a:bodyPr/>
          <a:lstStyle/>
          <a:p>
            <a:endParaRPr lang="en-US" dirty="0">
              <a:solidFill>
                <a:srgbClr val="A6B727"/>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647798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4" name="Footer Placeholder 3"/>
          <p:cNvSpPr>
            <a:spLocks noGrp="1"/>
          </p:cNvSpPr>
          <p:nvPr>
            <p:ph type="ftr" sz="quarter" idx="11"/>
          </p:nvPr>
        </p:nvSpPr>
        <p:spPr/>
        <p:txBody>
          <a:bodyPr/>
          <a:lstStyle/>
          <a:p>
            <a:endParaRPr lang="en-US" dirty="0">
              <a:solidFill>
                <a:srgbClr val="A6B727"/>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682040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3" name="Footer Placeholder 2"/>
          <p:cNvSpPr>
            <a:spLocks noGrp="1"/>
          </p:cNvSpPr>
          <p:nvPr>
            <p:ph type="ftr" sz="quarter" idx="11"/>
          </p:nvPr>
        </p:nvSpPr>
        <p:spPr/>
        <p:txBody>
          <a:bodyPr/>
          <a:lstStyle/>
          <a:p>
            <a:endParaRPr lang="en-US" dirty="0">
              <a:solidFill>
                <a:srgbClr val="A6B727"/>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46344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6892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228733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829056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591222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086012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1790411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083613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895903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465830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8" name="Footer Placeholder 7"/>
          <p:cNvSpPr>
            <a:spLocks noGrp="1"/>
          </p:cNvSpPr>
          <p:nvPr>
            <p:ph type="ftr" sz="quarter" idx="11"/>
          </p:nvPr>
        </p:nvSpPr>
        <p:spPr/>
        <p:txBody>
          <a:bodyPr/>
          <a:lstStyle/>
          <a:p>
            <a:endParaRPr lang="en-US" dirty="0">
              <a:solidFill>
                <a:srgbClr val="A6B727"/>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520974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4" name="Footer Placeholder 3"/>
          <p:cNvSpPr>
            <a:spLocks noGrp="1"/>
          </p:cNvSpPr>
          <p:nvPr>
            <p:ph type="ftr" sz="quarter" idx="11"/>
          </p:nvPr>
        </p:nvSpPr>
        <p:spPr/>
        <p:txBody>
          <a:bodyPr/>
          <a:lstStyle/>
          <a:p>
            <a:endParaRPr lang="en-US" dirty="0">
              <a:solidFill>
                <a:srgbClr val="A6B727"/>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396990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3" name="Footer Placeholder 2"/>
          <p:cNvSpPr>
            <a:spLocks noGrp="1"/>
          </p:cNvSpPr>
          <p:nvPr>
            <p:ph type="ftr" sz="quarter" idx="11"/>
          </p:nvPr>
        </p:nvSpPr>
        <p:spPr/>
        <p:txBody>
          <a:bodyPr/>
          <a:lstStyle/>
          <a:p>
            <a:endParaRPr lang="en-US" dirty="0">
              <a:solidFill>
                <a:srgbClr val="A6B727"/>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4011686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315033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3849769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963075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407153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3044428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137060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068703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755733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335345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8" name="Footer Placeholder 7"/>
          <p:cNvSpPr>
            <a:spLocks noGrp="1"/>
          </p:cNvSpPr>
          <p:nvPr>
            <p:ph type="ftr" sz="quarter" idx="11"/>
          </p:nvPr>
        </p:nvSpPr>
        <p:spPr/>
        <p:txBody>
          <a:bodyPr/>
          <a:lstStyle/>
          <a:p>
            <a:endParaRPr lang="en-US" dirty="0">
              <a:solidFill>
                <a:srgbClr val="A6B727"/>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337148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4" name="Footer Placeholder 3"/>
          <p:cNvSpPr>
            <a:spLocks noGrp="1"/>
          </p:cNvSpPr>
          <p:nvPr>
            <p:ph type="ftr" sz="quarter" idx="11"/>
          </p:nvPr>
        </p:nvSpPr>
        <p:spPr/>
        <p:txBody>
          <a:bodyPr/>
          <a:lstStyle/>
          <a:p>
            <a:endParaRPr lang="en-US" dirty="0">
              <a:solidFill>
                <a:srgbClr val="A6B727"/>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431321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737138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3" name="Footer Placeholder 2"/>
          <p:cNvSpPr>
            <a:spLocks noGrp="1"/>
          </p:cNvSpPr>
          <p:nvPr>
            <p:ph type="ftr" sz="quarter" idx="11"/>
          </p:nvPr>
        </p:nvSpPr>
        <p:spPr/>
        <p:txBody>
          <a:bodyPr/>
          <a:lstStyle/>
          <a:p>
            <a:endParaRPr lang="en-US" dirty="0">
              <a:solidFill>
                <a:srgbClr val="A6B727"/>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331517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776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888950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999406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581017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1214038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957545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156065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732500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8" name="Footer Placeholder 7"/>
          <p:cNvSpPr>
            <a:spLocks noGrp="1"/>
          </p:cNvSpPr>
          <p:nvPr>
            <p:ph type="ftr" sz="quarter" idx="11"/>
          </p:nvPr>
        </p:nvSpPr>
        <p:spPr/>
        <p:txBody>
          <a:bodyPr/>
          <a:lstStyle/>
          <a:p>
            <a:endParaRPr lang="en-US" dirty="0">
              <a:solidFill>
                <a:srgbClr val="A6B727"/>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81651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8" name="Footer Placeholder 7"/>
          <p:cNvSpPr>
            <a:spLocks noGrp="1"/>
          </p:cNvSpPr>
          <p:nvPr>
            <p:ph type="ftr" sz="quarter" idx="11"/>
          </p:nvPr>
        </p:nvSpPr>
        <p:spPr/>
        <p:txBody>
          <a:bodyPr/>
          <a:lstStyle/>
          <a:p>
            <a:endParaRPr lang="en-US" dirty="0">
              <a:solidFill>
                <a:srgbClr val="A6B727"/>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204313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4" name="Footer Placeholder 3"/>
          <p:cNvSpPr>
            <a:spLocks noGrp="1"/>
          </p:cNvSpPr>
          <p:nvPr>
            <p:ph type="ftr" sz="quarter" idx="11"/>
          </p:nvPr>
        </p:nvSpPr>
        <p:spPr/>
        <p:txBody>
          <a:bodyPr/>
          <a:lstStyle/>
          <a:p>
            <a:endParaRPr lang="en-US" dirty="0">
              <a:solidFill>
                <a:srgbClr val="A6B727"/>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031801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3" name="Footer Placeholder 2"/>
          <p:cNvSpPr>
            <a:spLocks noGrp="1"/>
          </p:cNvSpPr>
          <p:nvPr>
            <p:ph type="ftr" sz="quarter" idx="11"/>
          </p:nvPr>
        </p:nvSpPr>
        <p:spPr/>
        <p:txBody>
          <a:bodyPr/>
          <a:lstStyle/>
          <a:p>
            <a:endParaRPr lang="en-US" dirty="0">
              <a:solidFill>
                <a:srgbClr val="A6B727"/>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267998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4171011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929616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691290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4031285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3398369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303617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3363210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994750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4" name="Footer Placeholder 3"/>
          <p:cNvSpPr>
            <a:spLocks noGrp="1"/>
          </p:cNvSpPr>
          <p:nvPr>
            <p:ph type="ftr" sz="quarter" idx="11"/>
          </p:nvPr>
        </p:nvSpPr>
        <p:spPr/>
        <p:txBody>
          <a:bodyPr/>
          <a:lstStyle/>
          <a:p>
            <a:endParaRPr lang="en-US" dirty="0">
              <a:solidFill>
                <a:srgbClr val="A6B727"/>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400524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8" name="Footer Placeholder 7"/>
          <p:cNvSpPr>
            <a:spLocks noGrp="1"/>
          </p:cNvSpPr>
          <p:nvPr>
            <p:ph type="ftr" sz="quarter" idx="11"/>
          </p:nvPr>
        </p:nvSpPr>
        <p:spPr/>
        <p:txBody>
          <a:bodyPr/>
          <a:lstStyle/>
          <a:p>
            <a:endParaRPr lang="en-US" dirty="0">
              <a:solidFill>
                <a:srgbClr val="A6B727"/>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329954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4" name="Footer Placeholder 3"/>
          <p:cNvSpPr>
            <a:spLocks noGrp="1"/>
          </p:cNvSpPr>
          <p:nvPr>
            <p:ph type="ftr" sz="quarter" idx="11"/>
          </p:nvPr>
        </p:nvSpPr>
        <p:spPr/>
        <p:txBody>
          <a:bodyPr/>
          <a:lstStyle/>
          <a:p>
            <a:endParaRPr lang="en-US" dirty="0">
              <a:solidFill>
                <a:srgbClr val="A6B727"/>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745716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3" name="Footer Placeholder 2"/>
          <p:cNvSpPr>
            <a:spLocks noGrp="1"/>
          </p:cNvSpPr>
          <p:nvPr>
            <p:ph type="ftr" sz="quarter" idx="11"/>
          </p:nvPr>
        </p:nvSpPr>
        <p:spPr/>
        <p:txBody>
          <a:bodyPr/>
          <a:lstStyle/>
          <a:p>
            <a:endParaRPr lang="en-US" dirty="0">
              <a:solidFill>
                <a:srgbClr val="A6B727"/>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199118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3164174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1625314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9675464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424822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3" name="Footer Placeholder 2"/>
          <p:cNvSpPr>
            <a:spLocks noGrp="1"/>
          </p:cNvSpPr>
          <p:nvPr>
            <p:ph type="ftr" sz="quarter" idx="11"/>
          </p:nvPr>
        </p:nvSpPr>
        <p:spPr/>
        <p:txBody>
          <a:bodyPr/>
          <a:lstStyle/>
          <a:p>
            <a:endParaRPr lang="en-US" dirty="0">
              <a:solidFill>
                <a:srgbClr val="A6B727"/>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62784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90095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539498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A6B727"/>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A6B727"/>
                </a:solidFill>
              </a:rPr>
              <a:pPr/>
              <a:t>‹#›</a:t>
            </a:fld>
            <a:endParaRPr lang="en-US" dirty="0">
              <a:solidFill>
                <a:srgbClr val="A6B727"/>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22739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A6B727"/>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A6B727"/>
                </a:solidFill>
              </a:rPr>
              <a:pPr/>
              <a:t>‹#›</a:t>
            </a:fld>
            <a:endParaRPr lang="en-US" dirty="0">
              <a:solidFill>
                <a:srgbClr val="A6B727"/>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28821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A6B727"/>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A6B727"/>
                </a:solidFill>
              </a:rPr>
              <a:pPr/>
              <a:t>‹#›</a:t>
            </a:fld>
            <a:endParaRPr lang="en-US" dirty="0">
              <a:solidFill>
                <a:srgbClr val="A6B727"/>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697671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A6B727"/>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A6B727"/>
                </a:solidFill>
              </a:rPr>
              <a:pPr/>
              <a:t>‹#›</a:t>
            </a:fld>
            <a:endParaRPr lang="en-US" dirty="0">
              <a:solidFill>
                <a:srgbClr val="A6B727"/>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0131827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A6B727"/>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A6B727"/>
                </a:solidFill>
              </a:rPr>
              <a:pPr/>
              <a:t>‹#›</a:t>
            </a:fld>
            <a:endParaRPr lang="en-US" dirty="0">
              <a:solidFill>
                <a:srgbClr val="A6B727"/>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0695799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A6B727"/>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A6B727"/>
                </a:solidFill>
              </a:rPr>
              <a:pPr/>
              <a:t>‹#›</a:t>
            </a:fld>
            <a:endParaRPr lang="en-US" dirty="0">
              <a:solidFill>
                <a:srgbClr val="A6B727"/>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1031152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4.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hyperlink" Target="http://rdicksonict.wikispaces.com/Subject+Specific+-+Geography" TargetMode="Externa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5.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 name="Picture 1" descr="A close up of a logo&#10;&#10;Description generated with very high confidence">
            <a:extLst>
              <a:ext uri="{FF2B5EF4-FFF2-40B4-BE49-F238E27FC236}">
                <a16:creationId xmlns:a16="http://schemas.microsoft.com/office/drawing/2014/main" id="{56621763-DEE8-4951-BF75-C61505E7F648}"/>
              </a:ext>
            </a:extLst>
          </p:cNvPr>
          <p:cNvPicPr>
            <a:picLocks noChangeAspect="1"/>
          </p:cNvPicPr>
          <p:nvPr/>
        </p:nvPicPr>
        <p:blipFill>
          <a:blip r:embed="rId3"/>
          <a:stretch>
            <a:fillRect/>
          </a:stretch>
        </p:blipFill>
        <p:spPr>
          <a:xfrm>
            <a:off x="1414721" y="453643"/>
            <a:ext cx="9787112" cy="4355265"/>
          </a:xfrm>
          <a:prstGeom prst="rect">
            <a:avLst/>
          </a:prstGeom>
        </p:spPr>
      </p:pic>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p:cNvSpPr/>
          <p:nvPr/>
        </p:nvSpPr>
        <p:spPr>
          <a:xfrm>
            <a:off x="446532" y="5847571"/>
            <a:ext cx="11292143" cy="584775"/>
          </a:xfrm>
          <a:prstGeom prst="rect">
            <a:avLst/>
          </a:prstGeom>
        </p:spPr>
        <p:txBody>
          <a:bodyPr wrap="square">
            <a:spAutoFit/>
          </a:bodyPr>
          <a:lstStyle/>
          <a:p>
            <a:pPr algn="ctr"/>
            <a:r>
              <a:rPr lang="en-US" sz="1600" dirty="0">
                <a:solidFill>
                  <a:schemeClr val="bg1"/>
                </a:solidFill>
              </a:rPr>
              <a:t>This PPT has been created using the information from the AMSCO </a:t>
            </a:r>
            <a:r>
              <a:rPr lang="en-US" sz="1600" i="1" dirty="0">
                <a:solidFill>
                  <a:schemeClr val="bg1"/>
                </a:solidFill>
              </a:rPr>
              <a:t>Human Geography: Preparing for the Advanced Placement Examination </a:t>
            </a:r>
            <a:r>
              <a:rPr lang="en-US" sz="1600" dirty="0">
                <a:solidFill>
                  <a:schemeClr val="bg1"/>
                </a:solidFill>
              </a:rPr>
              <a:t>book. Please do not delete this and give credit where credit is due.</a:t>
            </a:r>
            <a:endParaRPr lang="en-US" sz="1600" i="1" dirty="0">
              <a:solidFill>
                <a:schemeClr val="bg1"/>
              </a:solidFill>
            </a:endParaRPr>
          </a:p>
        </p:txBody>
      </p:sp>
      <p:sp>
        <p:nvSpPr>
          <p:cNvPr id="4" name="Rectangle 3"/>
          <p:cNvSpPr/>
          <p:nvPr/>
        </p:nvSpPr>
        <p:spPr>
          <a:xfrm>
            <a:off x="8300701" y="5315681"/>
            <a:ext cx="3557962" cy="369332"/>
          </a:xfrm>
          <a:prstGeom prst="rect">
            <a:avLst/>
          </a:prstGeom>
        </p:spPr>
        <p:txBody>
          <a:bodyPr wrap="none">
            <a:spAutoFit/>
          </a:bodyPr>
          <a:lstStyle/>
          <a:p>
            <a:r>
              <a:rPr lang="en-US" dirty="0"/>
              <a:t>By: Carli Terrell (Orlando, Florida)</a:t>
            </a:r>
          </a:p>
        </p:txBody>
      </p:sp>
    </p:spTree>
    <p:extLst>
      <p:ext uri="{BB962C8B-B14F-4D97-AF65-F5344CB8AC3E}">
        <p14:creationId xmlns:p14="http://schemas.microsoft.com/office/powerpoint/2010/main" val="2657699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Analyzing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5855254" cy="4652765"/>
          </a:xfrm>
        </p:spPr>
        <p:txBody>
          <a:bodyPr anchor="t">
            <a:normAutofit/>
          </a:bodyPr>
          <a:lstStyle/>
          <a:p>
            <a:r>
              <a:rPr lang="en-US" sz="2800" dirty="0">
                <a:solidFill>
                  <a:schemeClr val="tx1"/>
                </a:solidFill>
              </a:rPr>
              <a:t>One generation passes its culture to the next in many ways</a:t>
            </a:r>
          </a:p>
          <a:p>
            <a:r>
              <a:rPr lang="en-US" sz="2800" dirty="0">
                <a:solidFill>
                  <a:schemeClr val="tx1"/>
                </a:solidFill>
              </a:rPr>
              <a:t>Children learn in three basic ways</a:t>
            </a:r>
          </a:p>
          <a:p>
            <a:pPr lvl="2"/>
            <a:r>
              <a:rPr lang="en-US" sz="2800" dirty="0">
                <a:solidFill>
                  <a:schemeClr val="tx1"/>
                </a:solidFill>
              </a:rPr>
              <a:t>Imitation: language – repeating sounds</a:t>
            </a:r>
          </a:p>
          <a:p>
            <a:pPr lvl="2"/>
            <a:r>
              <a:rPr lang="en-US" sz="2800" dirty="0">
                <a:solidFill>
                  <a:schemeClr val="tx1"/>
                </a:solidFill>
              </a:rPr>
              <a:t>Informal instruction: a parent reminds a child to say please</a:t>
            </a:r>
          </a:p>
          <a:p>
            <a:pPr lvl="2"/>
            <a:r>
              <a:rPr lang="en-US" sz="2800" dirty="0">
                <a:solidFill>
                  <a:schemeClr val="tx1"/>
                </a:solidFill>
              </a:rPr>
              <a:t>Formal instruction: a school teaches history</a:t>
            </a:r>
            <a:endParaRPr lang="en-US" sz="2800" dirty="0">
              <a:solidFill>
                <a:srgbClr val="FF6600"/>
              </a:solidFill>
            </a:endParaRPr>
          </a:p>
        </p:txBody>
      </p:sp>
      <p:pic>
        <p:nvPicPr>
          <p:cNvPr id="5122" name="Picture 2" descr="Image result for imitation">
            <a:extLst>
              <a:ext uri="{FF2B5EF4-FFF2-40B4-BE49-F238E27FC236}">
                <a16:creationId xmlns:a16="http://schemas.microsoft.com/office/drawing/2014/main" id="{2A4D6A9C-3995-4B60-B2BF-99E50C0BC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718" y="1962264"/>
            <a:ext cx="3071261" cy="2049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Image result for manners">
            <a:extLst>
              <a:ext uri="{FF2B5EF4-FFF2-40B4-BE49-F238E27FC236}">
                <a16:creationId xmlns:a16="http://schemas.microsoft.com/office/drawing/2014/main" id="{9725060B-BE50-40B5-B8CA-ECD751EC4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207" y="3276138"/>
            <a:ext cx="3034393" cy="21240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teacher">
            <a:extLst>
              <a:ext uri="{FF2B5EF4-FFF2-40B4-BE49-F238E27FC236}">
                <a16:creationId xmlns:a16="http://schemas.microsoft.com/office/drawing/2014/main" id="{9B2A5714-0255-4F9C-AB07-7D9D92B82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718" y="4675412"/>
            <a:ext cx="3071261" cy="2047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381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Origins of Culture</a:t>
            </a:r>
          </a:p>
        </p:txBody>
      </p:sp>
      <p:pic>
        <p:nvPicPr>
          <p:cNvPr id="30722" name="Picture 2" descr="Related image">
            <a:extLst>
              <a:ext uri="{FF2B5EF4-FFF2-40B4-BE49-F238E27FC236}">
                <a16:creationId xmlns:a16="http://schemas.microsoft.com/office/drawing/2014/main" id="{4BF5CBB2-12F0-451E-9825-30ACB0CF64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95" t="23522" r="5573" b="13894"/>
          <a:stretch/>
        </p:blipFill>
        <p:spPr bwMode="auto">
          <a:xfrm>
            <a:off x="6400801" y="2607127"/>
            <a:ext cx="5564093" cy="31568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5953226" cy="4652765"/>
          </a:xfrm>
        </p:spPr>
        <p:txBody>
          <a:bodyPr anchor="t">
            <a:normAutofit lnSpcReduction="10000"/>
          </a:bodyPr>
          <a:lstStyle/>
          <a:p>
            <a:r>
              <a:rPr lang="en-US" sz="2800" b="1" dirty="0">
                <a:solidFill>
                  <a:schemeClr val="tx1"/>
                </a:solidFill>
              </a:rPr>
              <a:t>Cultural hearth</a:t>
            </a:r>
            <a:r>
              <a:rPr lang="en-US" sz="2800" dirty="0">
                <a:solidFill>
                  <a:schemeClr val="tx1"/>
                </a:solidFill>
              </a:rPr>
              <a:t> is the area in which a unique culture or a specific trait develops</a:t>
            </a:r>
          </a:p>
          <a:p>
            <a:r>
              <a:rPr lang="en-US" sz="2800" dirty="0">
                <a:solidFill>
                  <a:schemeClr val="tx1"/>
                </a:solidFill>
              </a:rPr>
              <a:t>Examples</a:t>
            </a:r>
          </a:p>
          <a:p>
            <a:pPr lvl="2"/>
            <a:r>
              <a:rPr lang="en-US" sz="2400" dirty="0">
                <a:solidFill>
                  <a:schemeClr val="tx1"/>
                </a:solidFill>
              </a:rPr>
              <a:t>Classical Greece for democracy more than 2,000 years ago</a:t>
            </a:r>
          </a:p>
          <a:p>
            <a:pPr lvl="2"/>
            <a:r>
              <a:rPr lang="en-US" sz="2400" dirty="0">
                <a:solidFill>
                  <a:schemeClr val="tx1"/>
                </a:solidFill>
              </a:rPr>
              <a:t>New York City for rap music in the 1970s</a:t>
            </a:r>
          </a:p>
          <a:p>
            <a:r>
              <a:rPr lang="en-US" sz="2800" dirty="0">
                <a:solidFill>
                  <a:schemeClr val="tx1"/>
                </a:solidFill>
              </a:rPr>
              <a:t>Geographers study how cultures develop in hearths and diffuse</a:t>
            </a:r>
          </a:p>
        </p:txBody>
      </p:sp>
    </p:spTree>
    <p:extLst>
      <p:ext uri="{BB962C8B-B14F-4D97-AF65-F5344CB8AC3E}">
        <p14:creationId xmlns:p14="http://schemas.microsoft.com/office/powerpoint/2010/main" val="209926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Origins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998029" y="1994921"/>
            <a:ext cx="6085114" cy="4652765"/>
          </a:xfrm>
        </p:spPr>
        <p:txBody>
          <a:bodyPr anchor="t">
            <a:normAutofit/>
          </a:bodyPr>
          <a:lstStyle/>
          <a:p>
            <a:r>
              <a:rPr lang="en-US" sz="2800" b="1" dirty="0">
                <a:solidFill>
                  <a:schemeClr val="tx1"/>
                </a:solidFill>
              </a:rPr>
              <a:t>Taboos</a:t>
            </a:r>
            <a:r>
              <a:rPr lang="en-US" sz="2800" dirty="0">
                <a:solidFill>
                  <a:schemeClr val="tx1"/>
                </a:solidFill>
              </a:rPr>
              <a:t> are behaviors heavily discouraged by a culture</a:t>
            </a:r>
          </a:p>
          <a:p>
            <a:r>
              <a:rPr lang="en-US" sz="2800" dirty="0">
                <a:solidFill>
                  <a:schemeClr val="tx1"/>
                </a:solidFill>
              </a:rPr>
              <a:t>Examples</a:t>
            </a:r>
          </a:p>
          <a:p>
            <a:pPr lvl="2"/>
            <a:r>
              <a:rPr lang="en-US" sz="2400" dirty="0">
                <a:solidFill>
                  <a:schemeClr val="tx1"/>
                </a:solidFill>
              </a:rPr>
              <a:t>Eating certain foods (pork or insects)</a:t>
            </a:r>
          </a:p>
          <a:p>
            <a:r>
              <a:rPr lang="en-US" sz="2800" dirty="0">
                <a:solidFill>
                  <a:schemeClr val="tx1"/>
                </a:solidFill>
              </a:rPr>
              <a:t>Change over time – in the U.S., it was once taboo for Protestants to marry Catholics but is not widely opposed now</a:t>
            </a:r>
            <a:endParaRPr lang="en-US" sz="2800" dirty="0">
              <a:solidFill>
                <a:srgbClr val="FF6600"/>
              </a:solidFill>
            </a:endParaRPr>
          </a:p>
        </p:txBody>
      </p:sp>
      <p:pic>
        <p:nvPicPr>
          <p:cNvPr id="7172" name="Picture 4" descr="Image result for taboo">
            <a:extLst>
              <a:ext uri="{FF2B5EF4-FFF2-40B4-BE49-F238E27FC236}">
                <a16:creationId xmlns:a16="http://schemas.microsoft.com/office/drawing/2014/main" id="{8933B9F1-F5C8-44C7-9EB7-FEE36E5FD1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94921"/>
            <a:ext cx="3222169" cy="181247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lated image">
            <a:extLst>
              <a:ext uri="{FF2B5EF4-FFF2-40B4-BE49-F238E27FC236}">
                <a16:creationId xmlns:a16="http://schemas.microsoft.com/office/drawing/2014/main" id="{E7DAE92E-AE22-4B13-A586-CB2D08690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84" y="4005943"/>
            <a:ext cx="2514599" cy="2514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0D544E8-DD4D-4FC0-A341-CAC001075071}"/>
              </a:ext>
            </a:extLst>
          </p:cNvPr>
          <p:cNvPicPr>
            <a:picLocks noChangeAspect="1"/>
          </p:cNvPicPr>
          <p:nvPr/>
        </p:nvPicPr>
        <p:blipFill>
          <a:blip r:embed="rId4"/>
          <a:stretch>
            <a:fillRect/>
          </a:stretch>
        </p:blipFill>
        <p:spPr>
          <a:xfrm>
            <a:off x="3743324" y="2901156"/>
            <a:ext cx="2190750" cy="3343275"/>
          </a:xfrm>
          <a:prstGeom prst="rect">
            <a:avLst/>
          </a:prstGeom>
        </p:spPr>
      </p:pic>
    </p:spTree>
    <p:extLst>
      <p:ext uri="{BB962C8B-B14F-4D97-AF65-F5344CB8AC3E}">
        <p14:creationId xmlns:p14="http://schemas.microsoft.com/office/powerpoint/2010/main" val="3308273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Origins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5180340" cy="4652765"/>
          </a:xfrm>
        </p:spPr>
        <p:txBody>
          <a:bodyPr anchor="t">
            <a:normAutofit/>
          </a:bodyPr>
          <a:lstStyle/>
          <a:p>
            <a:r>
              <a:rPr lang="en-US" sz="2800" b="1" dirty="0">
                <a:solidFill>
                  <a:schemeClr val="tx1"/>
                </a:solidFill>
              </a:rPr>
              <a:t>Folk Cultures</a:t>
            </a:r>
          </a:p>
          <a:p>
            <a:pPr lvl="2"/>
            <a:r>
              <a:rPr lang="en-US" sz="2800" dirty="0">
                <a:solidFill>
                  <a:schemeClr val="tx1"/>
                </a:solidFill>
              </a:rPr>
              <a:t>Small, homogenous groups of people</a:t>
            </a:r>
          </a:p>
          <a:p>
            <a:pPr lvl="2"/>
            <a:r>
              <a:rPr lang="en-US" sz="2800" dirty="0">
                <a:solidFill>
                  <a:schemeClr val="tx1"/>
                </a:solidFill>
              </a:rPr>
              <a:t>Often live in rural areas</a:t>
            </a:r>
          </a:p>
          <a:p>
            <a:pPr lvl="2"/>
            <a:r>
              <a:rPr lang="en-US" sz="2800" dirty="0">
                <a:solidFill>
                  <a:schemeClr val="tx1"/>
                </a:solidFill>
              </a:rPr>
              <a:t>Relatively isolated</a:t>
            </a:r>
          </a:p>
          <a:p>
            <a:pPr lvl="2"/>
            <a:r>
              <a:rPr lang="en-US" sz="2800" dirty="0">
                <a:solidFill>
                  <a:schemeClr val="tx1"/>
                </a:solidFill>
              </a:rPr>
              <a:t>Slow to change</a:t>
            </a:r>
            <a:endParaRPr lang="en-US" sz="2800" dirty="0">
              <a:solidFill>
                <a:srgbClr val="FF6600"/>
              </a:solidFill>
            </a:endParaRPr>
          </a:p>
        </p:txBody>
      </p:sp>
      <p:pic>
        <p:nvPicPr>
          <p:cNvPr id="29698" name="Picture 2" descr="Image result for amish">
            <a:extLst>
              <a:ext uri="{FF2B5EF4-FFF2-40B4-BE49-F238E27FC236}">
                <a16:creationId xmlns:a16="http://schemas.microsoft.com/office/drawing/2014/main" id="{36A6B84E-78A1-4551-B53B-141D117A6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808" y="2269672"/>
            <a:ext cx="5715000" cy="381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68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Origins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251631" y="1951379"/>
            <a:ext cx="6453969" cy="4652765"/>
          </a:xfrm>
        </p:spPr>
        <p:txBody>
          <a:bodyPr anchor="t">
            <a:normAutofit fontScale="85000" lnSpcReduction="10000"/>
          </a:bodyPr>
          <a:lstStyle/>
          <a:p>
            <a:r>
              <a:rPr lang="en-US" sz="2800" b="1" dirty="0">
                <a:solidFill>
                  <a:schemeClr val="tx1"/>
                </a:solidFill>
              </a:rPr>
              <a:t>Folk Cultures</a:t>
            </a:r>
          </a:p>
          <a:p>
            <a:pPr lvl="2"/>
            <a:r>
              <a:rPr lang="en-US" sz="2800" dirty="0">
                <a:solidFill>
                  <a:schemeClr val="tx1"/>
                </a:solidFill>
              </a:rPr>
              <a:t>Demonstrate the diverse ways people have adapted to a physical environment</a:t>
            </a:r>
          </a:p>
          <a:p>
            <a:pPr lvl="2"/>
            <a:r>
              <a:rPr lang="en-US" sz="2800" dirty="0">
                <a:solidFill>
                  <a:schemeClr val="tx1"/>
                </a:solidFill>
              </a:rPr>
              <a:t>Example: making shelter out of available resources (snow, mud bricks, wood, etc.)</a:t>
            </a:r>
          </a:p>
          <a:p>
            <a:pPr lvl="2"/>
            <a:r>
              <a:rPr lang="en-US" sz="2800" dirty="0">
                <a:solidFill>
                  <a:schemeClr val="tx1"/>
                </a:solidFill>
              </a:rPr>
              <a:t>However, people use similar resources like wood differently</a:t>
            </a:r>
          </a:p>
          <a:p>
            <a:pPr lvl="4"/>
            <a:r>
              <a:rPr lang="en-US" sz="2600" dirty="0">
                <a:solidFill>
                  <a:schemeClr val="tx1"/>
                </a:solidFill>
              </a:rPr>
              <a:t>Scandinavia – use entire logs to build cabins</a:t>
            </a:r>
          </a:p>
          <a:p>
            <a:pPr lvl="4"/>
            <a:r>
              <a:rPr lang="en-US" sz="2600" dirty="0">
                <a:solidFill>
                  <a:schemeClr val="tx1"/>
                </a:solidFill>
              </a:rPr>
              <a:t>American Midwest – processed trees into boards, built a frame, and attached boards to it</a:t>
            </a:r>
            <a:endParaRPr lang="en-US" sz="2600" dirty="0">
              <a:solidFill>
                <a:srgbClr val="FF6600"/>
              </a:solidFill>
            </a:endParaRPr>
          </a:p>
        </p:txBody>
      </p:sp>
      <p:pic>
        <p:nvPicPr>
          <p:cNvPr id="31746" name="Picture 2" descr="Image result for mud brick shelter">
            <a:extLst>
              <a:ext uri="{FF2B5EF4-FFF2-40B4-BE49-F238E27FC236}">
                <a16:creationId xmlns:a16="http://schemas.microsoft.com/office/drawing/2014/main" id="{BED5644B-B402-45C0-8627-FBA1BAADD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542" y="2388218"/>
            <a:ext cx="2457451" cy="1793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748" name="Picture 4" descr="Image result for snow shelter">
            <a:extLst>
              <a:ext uri="{FF2B5EF4-FFF2-40B4-BE49-F238E27FC236}">
                <a16:creationId xmlns:a16="http://schemas.microsoft.com/office/drawing/2014/main" id="{5B85653B-7BD0-4692-8DB6-112880A554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 r="9042"/>
          <a:stretch/>
        </p:blipFill>
        <p:spPr bwMode="auto">
          <a:xfrm>
            <a:off x="9426429" y="2388217"/>
            <a:ext cx="2457451" cy="1793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750" name="Picture 6" descr="Image result for scandinavian log cabin">
            <a:extLst>
              <a:ext uri="{FF2B5EF4-FFF2-40B4-BE49-F238E27FC236}">
                <a16:creationId xmlns:a16="http://schemas.microsoft.com/office/drawing/2014/main" id="{F4753217-BE26-4478-B26F-F7E2DEAF6F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1542" y="4227904"/>
            <a:ext cx="2457451" cy="1793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752" name="Picture 8" descr="Image result for american wood house">
            <a:extLst>
              <a:ext uri="{FF2B5EF4-FFF2-40B4-BE49-F238E27FC236}">
                <a16:creationId xmlns:a16="http://schemas.microsoft.com/office/drawing/2014/main" id="{F561E653-BF2B-4BFB-BE5A-D2D59F364E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6429" y="4227904"/>
            <a:ext cx="2447164" cy="1793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24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Origins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738031" y="1896952"/>
            <a:ext cx="6453969" cy="4906621"/>
          </a:xfrm>
        </p:spPr>
        <p:txBody>
          <a:bodyPr anchor="t">
            <a:normAutofit/>
          </a:bodyPr>
          <a:lstStyle/>
          <a:p>
            <a:r>
              <a:rPr lang="en-US" sz="2800" b="1" dirty="0">
                <a:solidFill>
                  <a:schemeClr val="tx1"/>
                </a:solidFill>
              </a:rPr>
              <a:t>Folk Cultures</a:t>
            </a:r>
          </a:p>
          <a:p>
            <a:pPr lvl="2"/>
            <a:r>
              <a:rPr lang="en-US" sz="2800" dirty="0">
                <a:solidFill>
                  <a:schemeClr val="tx1"/>
                </a:solidFill>
              </a:rPr>
              <a:t>Sometimes, people independently develop similar responses to similar environments</a:t>
            </a:r>
          </a:p>
          <a:p>
            <a:pPr lvl="2"/>
            <a:r>
              <a:rPr lang="en-US" sz="2800" dirty="0">
                <a:solidFill>
                  <a:schemeClr val="tx1"/>
                </a:solidFill>
              </a:rPr>
              <a:t>Mongols in Central Asia and Plains Indians in North America</a:t>
            </a:r>
          </a:p>
          <a:p>
            <a:pPr lvl="4"/>
            <a:r>
              <a:rPr lang="en-US" sz="2400" dirty="0">
                <a:solidFill>
                  <a:schemeClr val="tx1"/>
                </a:solidFill>
              </a:rPr>
              <a:t>Flat open land</a:t>
            </a:r>
          </a:p>
          <a:p>
            <a:pPr lvl="4"/>
            <a:r>
              <a:rPr lang="en-US" sz="2400" dirty="0">
                <a:solidFill>
                  <a:schemeClr val="tx1"/>
                </a:solidFill>
              </a:rPr>
              <a:t>Extreme weather</a:t>
            </a:r>
          </a:p>
          <a:p>
            <a:pPr lvl="4"/>
            <a:r>
              <a:rPr lang="en-US" sz="2400" dirty="0">
                <a:solidFill>
                  <a:schemeClr val="tx1"/>
                </a:solidFill>
              </a:rPr>
              <a:t>Portable, round shelters made of frames and animal skins</a:t>
            </a:r>
            <a:endParaRPr lang="en-US" sz="2400" dirty="0">
              <a:solidFill>
                <a:srgbClr val="FF6600"/>
              </a:solidFill>
            </a:endParaRPr>
          </a:p>
        </p:txBody>
      </p:sp>
      <p:pic>
        <p:nvPicPr>
          <p:cNvPr id="32772" name="Picture 4" descr="Image result for native american yurt">
            <a:extLst>
              <a:ext uri="{FF2B5EF4-FFF2-40B4-BE49-F238E27FC236}">
                <a16:creationId xmlns:a16="http://schemas.microsoft.com/office/drawing/2014/main" id="{631B1293-8A32-4A2D-B10F-8B59F7DC4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843" y="4227305"/>
            <a:ext cx="3401786" cy="2457884"/>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Image result for yurt">
            <a:extLst>
              <a:ext uri="{FF2B5EF4-FFF2-40B4-BE49-F238E27FC236}">
                <a16:creationId xmlns:a16="http://schemas.microsoft.com/office/drawing/2014/main" id="{FF95FC5D-F55C-4617-88B4-F82148D09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3" y="2058079"/>
            <a:ext cx="2835390" cy="257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74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Origins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7117997" cy="4652765"/>
          </a:xfrm>
        </p:spPr>
        <p:txBody>
          <a:bodyPr anchor="t">
            <a:normAutofit fontScale="92500"/>
          </a:bodyPr>
          <a:lstStyle/>
          <a:p>
            <a:r>
              <a:rPr lang="en-US" sz="2800" b="1" dirty="0">
                <a:solidFill>
                  <a:schemeClr val="tx1"/>
                </a:solidFill>
              </a:rPr>
              <a:t>The Spread of Cultures </a:t>
            </a:r>
          </a:p>
          <a:p>
            <a:pPr lvl="2"/>
            <a:r>
              <a:rPr lang="en-US" sz="2400" dirty="0">
                <a:solidFill>
                  <a:schemeClr val="tx1"/>
                </a:solidFill>
              </a:rPr>
              <a:t>Folk cultures provide a unique </a:t>
            </a:r>
            <a:r>
              <a:rPr lang="en-US" sz="2400" b="1" dirty="0">
                <a:solidFill>
                  <a:srgbClr val="FF6600"/>
                </a:solidFill>
              </a:rPr>
              <a:t>sense of place</a:t>
            </a:r>
            <a:r>
              <a:rPr lang="en-US" sz="2400" dirty="0">
                <a:solidFill>
                  <a:schemeClr val="tx1"/>
                </a:solidFill>
              </a:rPr>
              <a:t> and belonging through homogeneity</a:t>
            </a:r>
          </a:p>
          <a:p>
            <a:pPr lvl="2"/>
            <a:r>
              <a:rPr lang="en-US" sz="2400" dirty="0">
                <a:solidFill>
                  <a:schemeClr val="tx1"/>
                </a:solidFill>
              </a:rPr>
              <a:t>Sense of place gives inhabitants ties to the area where they live, thus giving them a sense of ownership</a:t>
            </a:r>
          </a:p>
          <a:p>
            <a:pPr lvl="2"/>
            <a:r>
              <a:rPr lang="en-US" sz="2400" dirty="0">
                <a:solidFill>
                  <a:schemeClr val="tx1"/>
                </a:solidFill>
              </a:rPr>
              <a:t>People, goods, and ideas move throughout the world and cultures spread spatially way beyond their hearths</a:t>
            </a:r>
          </a:p>
          <a:p>
            <a:pPr lvl="2"/>
            <a:r>
              <a:rPr lang="en-US" sz="2400" dirty="0">
                <a:solidFill>
                  <a:srgbClr val="006600"/>
                </a:solidFill>
              </a:rPr>
              <a:t>Example: kiwi was only found from China to New Zealand – now it can be found all over the world</a:t>
            </a:r>
          </a:p>
        </p:txBody>
      </p:sp>
      <p:pic>
        <p:nvPicPr>
          <p:cNvPr id="28676" name="Picture 4" descr="Image result for spread culture">
            <a:extLst>
              <a:ext uri="{FF2B5EF4-FFF2-40B4-BE49-F238E27FC236}">
                <a16:creationId xmlns:a16="http://schemas.microsoft.com/office/drawing/2014/main" id="{6EEBE3E9-17D1-4CC3-A908-63F314CFE7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16"/>
          <a:stretch/>
        </p:blipFill>
        <p:spPr bwMode="auto">
          <a:xfrm>
            <a:off x="7739336" y="982550"/>
            <a:ext cx="3765685" cy="2959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8674" name="Picture 2" descr="Image result for kiwi fruit origin map">
            <a:extLst>
              <a:ext uri="{FF2B5EF4-FFF2-40B4-BE49-F238E27FC236}">
                <a16:creationId xmlns:a16="http://schemas.microsoft.com/office/drawing/2014/main" id="{5C1D631D-0837-4F5A-A133-36D90006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4156" y="4222498"/>
            <a:ext cx="2878844" cy="1915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40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(3.a.2)</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how geographers assess the spatial and place dimensions of cultural groups in the past and present.</a:t>
            </a:r>
          </a:p>
          <a:p>
            <a:pPr lvl="2" algn="just">
              <a:lnSpc>
                <a:spcPct val="150000"/>
              </a:lnSpc>
            </a:pPr>
            <a:r>
              <a:rPr lang="en-US" sz="2800" dirty="0">
                <a:solidFill>
                  <a:schemeClr val="tx1"/>
                </a:solidFill>
              </a:rPr>
              <a:t>Geographers use maps and the spatial perspective to analyze and assess language, religion, ethnicity, and gender.</a:t>
            </a:r>
          </a:p>
          <a:p>
            <a:pPr lvl="2" algn="just"/>
            <a:endParaRPr lang="en-US" sz="2800" b="1" dirty="0">
              <a:solidFill>
                <a:schemeClr val="tx1"/>
              </a:solidFill>
            </a:endParaRPr>
          </a:p>
        </p:txBody>
      </p:sp>
    </p:spTree>
    <p:extLst>
      <p:ext uri="{BB962C8B-B14F-4D97-AF65-F5344CB8AC3E}">
        <p14:creationId xmlns:p14="http://schemas.microsoft.com/office/powerpoint/2010/main" val="3673862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Spatial dimensions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5593997" cy="4652765"/>
          </a:xfrm>
        </p:spPr>
        <p:txBody>
          <a:bodyPr anchor="t">
            <a:normAutofit/>
          </a:bodyPr>
          <a:lstStyle/>
          <a:p>
            <a:pPr algn="just"/>
            <a:r>
              <a:rPr lang="en-US" sz="2800" b="1" dirty="0">
                <a:solidFill>
                  <a:srgbClr val="FF6600"/>
                </a:solidFill>
              </a:rPr>
              <a:t>Cultural regions </a:t>
            </a:r>
            <a:r>
              <a:rPr lang="en-US" sz="2800" dirty="0">
                <a:solidFill>
                  <a:schemeClr val="tx1"/>
                </a:solidFill>
              </a:rPr>
              <a:t>are broad areas where groups share similar but not identical cultural traits</a:t>
            </a:r>
          </a:p>
          <a:p>
            <a:pPr algn="just"/>
            <a:r>
              <a:rPr lang="en-US" sz="2800" b="1" dirty="0">
                <a:solidFill>
                  <a:srgbClr val="FF6600"/>
                </a:solidFill>
              </a:rPr>
              <a:t>Wilbur </a:t>
            </a:r>
            <a:r>
              <a:rPr lang="en-US" sz="2800" b="1" dirty="0" err="1">
                <a:solidFill>
                  <a:srgbClr val="FF6600"/>
                </a:solidFill>
              </a:rPr>
              <a:t>Zelinsky</a:t>
            </a:r>
            <a:r>
              <a:rPr lang="en-US" sz="2800" dirty="0">
                <a:solidFill>
                  <a:srgbClr val="FF6600"/>
                </a:solidFill>
              </a:rPr>
              <a:t> </a:t>
            </a:r>
            <a:r>
              <a:rPr lang="en-US" sz="2800" dirty="0">
                <a:solidFill>
                  <a:schemeClr val="tx1"/>
                </a:solidFill>
              </a:rPr>
              <a:t>divided the U.S. into 12 major cultural regions but people still consider themselves part of a larger American culture</a:t>
            </a:r>
            <a:endParaRPr lang="en-US" sz="2800" b="1" dirty="0">
              <a:solidFill>
                <a:srgbClr val="FF6600"/>
              </a:solidFill>
            </a:endParaRPr>
          </a:p>
        </p:txBody>
      </p:sp>
      <p:pic>
        <p:nvPicPr>
          <p:cNvPr id="4" name="Picture 3">
            <a:extLst>
              <a:ext uri="{FF2B5EF4-FFF2-40B4-BE49-F238E27FC236}">
                <a16:creationId xmlns:a16="http://schemas.microsoft.com/office/drawing/2014/main" id="{1CAEE226-EDF2-4807-8636-23C02ED85BDB}"/>
              </a:ext>
            </a:extLst>
          </p:cNvPr>
          <p:cNvPicPr>
            <a:picLocks noChangeAspect="1"/>
          </p:cNvPicPr>
          <p:nvPr/>
        </p:nvPicPr>
        <p:blipFill>
          <a:blip r:embed="rId2"/>
          <a:stretch>
            <a:fillRect/>
          </a:stretch>
        </p:blipFill>
        <p:spPr>
          <a:xfrm>
            <a:off x="6210133" y="2175782"/>
            <a:ext cx="5400675" cy="3638550"/>
          </a:xfrm>
          <a:prstGeom prst="rect">
            <a:avLst/>
          </a:prstGeom>
          <a:ln>
            <a:solidFill>
              <a:schemeClr val="tx1"/>
            </a:solidFill>
          </a:ln>
        </p:spPr>
      </p:pic>
    </p:spTree>
    <p:extLst>
      <p:ext uri="{BB962C8B-B14F-4D97-AF65-F5344CB8AC3E}">
        <p14:creationId xmlns:p14="http://schemas.microsoft.com/office/powerpoint/2010/main" val="2115017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Spatial dimensions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6693455" cy="4652765"/>
          </a:xfrm>
        </p:spPr>
        <p:txBody>
          <a:bodyPr anchor="t">
            <a:normAutofit/>
          </a:bodyPr>
          <a:lstStyle/>
          <a:p>
            <a:r>
              <a:rPr lang="en-US" sz="2800" b="1" dirty="0">
                <a:solidFill>
                  <a:schemeClr val="tx1"/>
                </a:solidFill>
              </a:rPr>
              <a:t>Three types of regions</a:t>
            </a:r>
          </a:p>
          <a:p>
            <a:pPr lvl="2"/>
            <a:r>
              <a:rPr lang="en-US" sz="2400" b="1" dirty="0">
                <a:solidFill>
                  <a:srgbClr val="FF6600"/>
                </a:solidFill>
              </a:rPr>
              <a:t>Formal (Uniform) </a:t>
            </a:r>
          </a:p>
          <a:p>
            <a:pPr lvl="3"/>
            <a:r>
              <a:rPr lang="en-US" sz="2400" dirty="0">
                <a:solidFill>
                  <a:schemeClr val="tx1"/>
                </a:solidFill>
              </a:rPr>
              <a:t>An area within which everyone shares in common one or more distinctive characteristic</a:t>
            </a:r>
          </a:p>
          <a:p>
            <a:pPr lvl="3"/>
            <a:r>
              <a:rPr lang="en-US" sz="2400" dirty="0">
                <a:solidFill>
                  <a:schemeClr val="tx1"/>
                </a:solidFill>
              </a:rPr>
              <a:t>Share features like language, economic activity (agriculture), or environmental property (climate)</a:t>
            </a:r>
          </a:p>
          <a:p>
            <a:pPr lvl="3"/>
            <a:r>
              <a:rPr lang="en-US" sz="2400" dirty="0">
                <a:solidFill>
                  <a:srgbClr val="006600"/>
                </a:solidFill>
              </a:rPr>
              <a:t>Example: Montana or US (party preferences)</a:t>
            </a:r>
          </a:p>
        </p:txBody>
      </p:sp>
      <p:pic>
        <p:nvPicPr>
          <p:cNvPr id="5" name="Picture 4">
            <a:extLst>
              <a:ext uri="{FF2B5EF4-FFF2-40B4-BE49-F238E27FC236}">
                <a16:creationId xmlns:a16="http://schemas.microsoft.com/office/drawing/2014/main" id="{C1FBEA67-4C7C-49EB-B589-FC602E6D92B7}"/>
              </a:ext>
            </a:extLst>
          </p:cNvPr>
          <p:cNvPicPr>
            <a:picLocks noChangeAspect="1"/>
          </p:cNvPicPr>
          <p:nvPr/>
        </p:nvPicPr>
        <p:blipFill>
          <a:blip r:embed="rId2"/>
          <a:stretch>
            <a:fillRect/>
          </a:stretch>
        </p:blipFill>
        <p:spPr>
          <a:xfrm>
            <a:off x="7248127" y="2301996"/>
            <a:ext cx="4791474" cy="3706917"/>
          </a:xfrm>
          <a:prstGeom prst="rect">
            <a:avLst/>
          </a:prstGeom>
        </p:spPr>
      </p:pic>
    </p:spTree>
    <p:extLst>
      <p:ext uri="{BB962C8B-B14F-4D97-AF65-F5344CB8AC3E}">
        <p14:creationId xmlns:p14="http://schemas.microsoft.com/office/powerpoint/2010/main" val="4175172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F8D9227-CEDC-4D54-81B1-F7ACA940485C}"/>
              </a:ext>
            </a:extLst>
          </p:cNvPr>
          <p:cNvSpPr>
            <a:spLocks noGrp="1"/>
          </p:cNvSpPr>
          <p:nvPr>
            <p:ph type="ctrTitle"/>
          </p:nvPr>
        </p:nvSpPr>
        <p:spPr>
          <a:xfrm>
            <a:off x="446534" y="4555870"/>
            <a:ext cx="10993549" cy="1475013"/>
          </a:xfrm>
        </p:spPr>
        <p:txBody>
          <a:bodyPr>
            <a:normAutofit/>
          </a:bodyPr>
          <a:lstStyle/>
          <a:p>
            <a:r>
              <a:rPr lang="en-US" sz="4000" dirty="0"/>
              <a:t>Unit 3 – Cultural patterns and processes</a:t>
            </a:r>
          </a:p>
        </p:txBody>
      </p:sp>
      <p:sp>
        <p:nvSpPr>
          <p:cNvPr id="3" name="Subtitle 2">
            <a:extLst>
              <a:ext uri="{FF2B5EF4-FFF2-40B4-BE49-F238E27FC236}">
                <a16:creationId xmlns:a16="http://schemas.microsoft.com/office/drawing/2014/main" id="{52F2BC69-16E2-4ECA-ADBB-826DE7639E9F}"/>
              </a:ext>
            </a:extLst>
          </p:cNvPr>
          <p:cNvSpPr>
            <a:spLocks noGrp="1"/>
          </p:cNvSpPr>
          <p:nvPr>
            <p:ph type="subTitle" idx="1"/>
          </p:nvPr>
        </p:nvSpPr>
        <p:spPr>
          <a:xfrm>
            <a:off x="446537" y="6030884"/>
            <a:ext cx="10993546" cy="677438"/>
          </a:xfrm>
        </p:spPr>
        <p:txBody>
          <a:bodyPr>
            <a:normAutofit/>
          </a:bodyPr>
          <a:lstStyle/>
          <a:p>
            <a:pPr algn="ctr"/>
            <a:r>
              <a:rPr lang="en-US" sz="3600" dirty="0">
                <a:solidFill>
                  <a:schemeClr val="accent5"/>
                </a:solidFill>
              </a:rPr>
              <a:t>Part 1: concepts of culture and diffusion</a:t>
            </a:r>
          </a:p>
        </p:txBody>
      </p:sp>
      <p:pic>
        <p:nvPicPr>
          <p:cNvPr id="10" name="Picture 4" descr="TCL_12e_ChOpener_04_00_L">
            <a:extLst>
              <a:ext uri="{FF2B5EF4-FFF2-40B4-BE49-F238E27FC236}">
                <a16:creationId xmlns:a16="http://schemas.microsoft.com/office/drawing/2014/main" id="{34D34C57-E252-4292-9016-BE36577751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 t="9085" r="1150" b="14153"/>
          <a:stretch/>
        </p:blipFill>
        <p:spPr bwMode="auto">
          <a:xfrm>
            <a:off x="522514" y="710491"/>
            <a:ext cx="11092324" cy="4530981"/>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11969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Spatial dimensions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6693455" cy="4652765"/>
          </a:xfrm>
        </p:spPr>
        <p:txBody>
          <a:bodyPr anchor="t">
            <a:normAutofit/>
          </a:bodyPr>
          <a:lstStyle/>
          <a:p>
            <a:r>
              <a:rPr lang="en-US" sz="2800" b="1" dirty="0">
                <a:solidFill>
                  <a:schemeClr val="tx1"/>
                </a:solidFill>
              </a:rPr>
              <a:t>Three types of regions</a:t>
            </a:r>
          </a:p>
          <a:p>
            <a:pPr lvl="2"/>
            <a:r>
              <a:rPr lang="en-US" sz="2400" b="1" dirty="0">
                <a:solidFill>
                  <a:srgbClr val="FF6600"/>
                </a:solidFill>
              </a:rPr>
              <a:t>Functional (Nodal)</a:t>
            </a:r>
          </a:p>
          <a:p>
            <a:pPr lvl="3"/>
            <a:r>
              <a:rPr lang="en-US" sz="2400" dirty="0">
                <a:solidFill>
                  <a:schemeClr val="tx1"/>
                </a:solidFill>
              </a:rPr>
              <a:t>An area organized around a node or focal point</a:t>
            </a:r>
          </a:p>
          <a:p>
            <a:pPr lvl="3"/>
            <a:r>
              <a:rPr lang="en-US" sz="2400" dirty="0">
                <a:solidFill>
                  <a:schemeClr val="tx1"/>
                </a:solidFill>
              </a:rPr>
              <a:t>Characteristic dominates at a central focus (or node)</a:t>
            </a:r>
          </a:p>
          <a:p>
            <a:pPr lvl="3"/>
            <a:r>
              <a:rPr lang="en-US" sz="2400" dirty="0">
                <a:solidFill>
                  <a:srgbClr val="006600"/>
                </a:solidFill>
              </a:rPr>
              <a:t>Example: TV stations</a:t>
            </a:r>
          </a:p>
        </p:txBody>
      </p:sp>
      <p:pic>
        <p:nvPicPr>
          <p:cNvPr id="5" name="Shape 300" descr="TCL_12e_Figure_01_20_L"/>
          <p:cNvPicPr preferRelativeResize="0"/>
          <p:nvPr/>
        </p:nvPicPr>
        <p:blipFill rotWithShape="1">
          <a:blip r:embed="rId2">
            <a:alphaModFix/>
          </a:blip>
          <a:srcRect/>
          <a:stretch/>
        </p:blipFill>
        <p:spPr>
          <a:xfrm>
            <a:off x="6896847" y="2138081"/>
            <a:ext cx="5017247" cy="4168589"/>
          </a:xfrm>
          <a:prstGeom prst="rect">
            <a:avLst/>
          </a:prstGeom>
          <a:noFill/>
          <a:ln>
            <a:noFill/>
          </a:ln>
        </p:spPr>
      </p:pic>
    </p:spTree>
    <p:extLst>
      <p:ext uri="{BB962C8B-B14F-4D97-AF65-F5344CB8AC3E}">
        <p14:creationId xmlns:p14="http://schemas.microsoft.com/office/powerpoint/2010/main" val="3533750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Spatial dimensions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4716097" cy="4652765"/>
          </a:xfrm>
        </p:spPr>
        <p:txBody>
          <a:bodyPr anchor="t">
            <a:normAutofit/>
          </a:bodyPr>
          <a:lstStyle/>
          <a:p>
            <a:r>
              <a:rPr lang="en-US" sz="2800" b="1" dirty="0">
                <a:solidFill>
                  <a:schemeClr val="tx1"/>
                </a:solidFill>
              </a:rPr>
              <a:t>Three types of regions</a:t>
            </a:r>
          </a:p>
          <a:p>
            <a:pPr lvl="2"/>
            <a:r>
              <a:rPr lang="en-US" sz="2400" b="1" dirty="0">
                <a:solidFill>
                  <a:srgbClr val="FF6600"/>
                </a:solidFill>
              </a:rPr>
              <a:t>Perceptual (vernacular)</a:t>
            </a:r>
          </a:p>
          <a:p>
            <a:pPr lvl="3"/>
            <a:r>
              <a:rPr lang="en-US" sz="2400" dirty="0">
                <a:solidFill>
                  <a:schemeClr val="tx1"/>
                </a:solidFill>
              </a:rPr>
              <a:t>Based on how people think about a particular area</a:t>
            </a:r>
          </a:p>
          <a:p>
            <a:pPr lvl="3"/>
            <a:r>
              <a:rPr lang="en-US" sz="2400" dirty="0">
                <a:solidFill>
                  <a:schemeClr val="tx1"/>
                </a:solidFill>
              </a:rPr>
              <a:t>Boundaries are often blurred</a:t>
            </a:r>
          </a:p>
          <a:p>
            <a:pPr lvl="3"/>
            <a:r>
              <a:rPr lang="en-US" sz="2400" dirty="0">
                <a:solidFill>
                  <a:srgbClr val="006600"/>
                </a:solidFill>
              </a:rPr>
              <a:t>Example: The “South”</a:t>
            </a:r>
          </a:p>
        </p:txBody>
      </p:sp>
      <p:pic>
        <p:nvPicPr>
          <p:cNvPr id="6" name="Shape 306" descr="TCL_12e_Figure_01_21_L"/>
          <p:cNvPicPr preferRelativeResize="0"/>
          <p:nvPr/>
        </p:nvPicPr>
        <p:blipFill rotWithShape="1">
          <a:blip r:embed="rId2">
            <a:alphaModFix/>
          </a:blip>
          <a:srcRect/>
          <a:stretch/>
        </p:blipFill>
        <p:spPr>
          <a:xfrm>
            <a:off x="5029200" y="2299447"/>
            <a:ext cx="6979024" cy="3590105"/>
          </a:xfrm>
          <a:prstGeom prst="rect">
            <a:avLst/>
          </a:prstGeom>
          <a:noFill/>
          <a:ln>
            <a:noFill/>
          </a:ln>
        </p:spPr>
      </p:pic>
    </p:spTree>
    <p:extLst>
      <p:ext uri="{BB962C8B-B14F-4D97-AF65-F5344CB8AC3E}">
        <p14:creationId xmlns:p14="http://schemas.microsoft.com/office/powerpoint/2010/main" val="2306938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Spatial dimensions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11287225" cy="4895736"/>
          </a:xfrm>
        </p:spPr>
        <p:txBody>
          <a:bodyPr anchor="t">
            <a:normAutofit/>
          </a:bodyPr>
          <a:lstStyle/>
          <a:p>
            <a:r>
              <a:rPr lang="en-US" sz="2800" b="1" dirty="0">
                <a:solidFill>
                  <a:schemeClr val="tx1"/>
                </a:solidFill>
              </a:rPr>
              <a:t>Cultural Landscapes</a:t>
            </a:r>
          </a:p>
          <a:p>
            <a:pPr lvl="1"/>
            <a:r>
              <a:rPr lang="en-US" sz="2600" dirty="0">
                <a:solidFill>
                  <a:schemeClr val="tx1"/>
                </a:solidFill>
              </a:rPr>
              <a:t>The </a:t>
            </a:r>
            <a:r>
              <a:rPr lang="en-US" sz="2600" b="1" dirty="0">
                <a:solidFill>
                  <a:srgbClr val="FF6600"/>
                </a:solidFill>
              </a:rPr>
              <a:t>cultural</a:t>
            </a:r>
            <a:r>
              <a:rPr lang="en-US" sz="2600" b="1" dirty="0">
                <a:solidFill>
                  <a:schemeClr val="tx1"/>
                </a:solidFill>
              </a:rPr>
              <a:t> </a:t>
            </a:r>
            <a:r>
              <a:rPr lang="en-US" sz="2600" b="1" dirty="0">
                <a:solidFill>
                  <a:srgbClr val="FF6600"/>
                </a:solidFill>
              </a:rPr>
              <a:t>landscape</a:t>
            </a:r>
            <a:r>
              <a:rPr lang="en-US" sz="2600" b="1" dirty="0">
                <a:solidFill>
                  <a:schemeClr val="tx1"/>
                </a:solidFill>
              </a:rPr>
              <a:t> </a:t>
            </a:r>
            <a:r>
              <a:rPr lang="en-US" sz="2600" dirty="0">
                <a:solidFill>
                  <a:schemeClr val="tx1"/>
                </a:solidFill>
              </a:rPr>
              <a:t>of a region is the visible reflection of its culture</a:t>
            </a:r>
          </a:p>
          <a:p>
            <a:pPr lvl="1"/>
            <a:r>
              <a:rPr lang="en-US" sz="2600" dirty="0">
                <a:solidFill>
                  <a:schemeClr val="tx1"/>
                </a:solidFill>
              </a:rPr>
              <a:t>Examples</a:t>
            </a:r>
          </a:p>
          <a:p>
            <a:pPr lvl="3"/>
            <a:r>
              <a:rPr lang="en-US" sz="2200" dirty="0">
                <a:solidFill>
                  <a:schemeClr val="tx1"/>
                </a:solidFill>
              </a:rPr>
              <a:t>National Park (United States) – land set aside from development reflects the desire to preserve unique environments</a:t>
            </a:r>
          </a:p>
          <a:p>
            <a:pPr lvl="3"/>
            <a:r>
              <a:rPr lang="en-US" sz="2200" dirty="0">
                <a:solidFill>
                  <a:schemeClr val="tx1"/>
                </a:solidFill>
              </a:rPr>
              <a:t>Signage (Quebec) – Bilingual signs in French and English reflect the desire of French Canadians to retain their heritage</a:t>
            </a:r>
          </a:p>
          <a:p>
            <a:pPr lvl="3"/>
            <a:r>
              <a:rPr lang="en-US" sz="2200" dirty="0">
                <a:solidFill>
                  <a:schemeClr val="tx1"/>
                </a:solidFill>
              </a:rPr>
              <a:t>Schools (Pakistan) – Gender-segregated schools reflect attitudes toward male and female roles</a:t>
            </a:r>
          </a:p>
          <a:p>
            <a:pPr lvl="3"/>
            <a:r>
              <a:rPr lang="en-US" sz="2200" dirty="0">
                <a:solidFill>
                  <a:schemeClr val="tx1"/>
                </a:solidFill>
              </a:rPr>
              <a:t>Office buildings (Shanghai) – massive skyscrapers reflect economic power and a desire to have businesses in a central, well-known location</a:t>
            </a:r>
            <a:endParaRPr lang="en-US" sz="2200" dirty="0">
              <a:solidFill>
                <a:srgbClr val="FF6600"/>
              </a:solidFill>
            </a:endParaRPr>
          </a:p>
        </p:txBody>
      </p:sp>
    </p:spTree>
    <p:extLst>
      <p:ext uri="{BB962C8B-B14F-4D97-AF65-F5344CB8AC3E}">
        <p14:creationId xmlns:p14="http://schemas.microsoft.com/office/powerpoint/2010/main" val="679351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Spatial dimensions of culture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6494" y="2038954"/>
            <a:ext cx="3299012" cy="2474259"/>
          </a:xfrm>
          <a:prstGeom prst="rect">
            <a:avLst/>
          </a:prstGeom>
          <a:ln>
            <a:solidFill>
              <a:schemeClr val="tx1"/>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807" b="31775"/>
          <a:stretch/>
        </p:blipFill>
        <p:spPr>
          <a:xfrm>
            <a:off x="4303842" y="4701741"/>
            <a:ext cx="3584315" cy="1896036"/>
          </a:xfrm>
          <a:prstGeom prst="rect">
            <a:avLst/>
          </a:prstGeom>
          <a:ln>
            <a:solidFill>
              <a:schemeClr val="tx1"/>
            </a:solidFill>
          </a:ln>
        </p:spPr>
      </p:pic>
      <p:pic>
        <p:nvPicPr>
          <p:cNvPr id="1026" name="Picture 2" descr="Image result for pakistan schools segreg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6384" y="3608000"/>
            <a:ext cx="3986369" cy="29897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shanghai business distri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492" y="3607999"/>
            <a:ext cx="4013123" cy="29897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028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Spatial dimensions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11287225" cy="4652765"/>
          </a:xfrm>
        </p:spPr>
        <p:txBody>
          <a:bodyPr anchor="t">
            <a:normAutofit/>
          </a:bodyPr>
          <a:lstStyle/>
          <a:p>
            <a:r>
              <a:rPr lang="en-US" sz="2800" b="1" dirty="0">
                <a:solidFill>
                  <a:schemeClr val="tx1"/>
                </a:solidFill>
              </a:rPr>
              <a:t>Ethnic Enclaves</a:t>
            </a:r>
          </a:p>
          <a:p>
            <a:pPr lvl="1"/>
            <a:r>
              <a:rPr lang="en-US" sz="2600" b="1" dirty="0">
                <a:solidFill>
                  <a:srgbClr val="FF6600"/>
                </a:solidFill>
              </a:rPr>
              <a:t>Ethnic enclaves</a:t>
            </a:r>
            <a:r>
              <a:rPr lang="en-US" sz="2600" dirty="0">
                <a:solidFill>
                  <a:srgbClr val="FF6600"/>
                </a:solidFill>
              </a:rPr>
              <a:t> </a:t>
            </a:r>
            <a:r>
              <a:rPr lang="en-US" sz="2600" dirty="0">
                <a:solidFill>
                  <a:schemeClr val="tx1"/>
                </a:solidFill>
              </a:rPr>
              <a:t>are clusters of people of the same culture, but surrounded by people of a culture that is dominant in the region</a:t>
            </a:r>
          </a:p>
          <a:p>
            <a:pPr lvl="1"/>
            <a:r>
              <a:rPr lang="en-US" sz="2600" dirty="0">
                <a:solidFill>
                  <a:schemeClr val="tx1"/>
                </a:solidFill>
              </a:rPr>
              <a:t>Sometimes reflect the desire to stay apart from the larger society and other times may reflect the dominant culture’s desire to segregate them</a:t>
            </a:r>
          </a:p>
          <a:p>
            <a:pPr lvl="1"/>
            <a:r>
              <a:rPr lang="en-US" sz="2600" dirty="0">
                <a:solidFill>
                  <a:schemeClr val="tx1"/>
                </a:solidFill>
              </a:rPr>
              <a:t>Often contain stores, religious institutions, signs and architecture that reflect the culture</a:t>
            </a:r>
          </a:p>
          <a:p>
            <a:pPr lvl="1"/>
            <a:r>
              <a:rPr lang="en-US" sz="2600" dirty="0">
                <a:solidFill>
                  <a:schemeClr val="tx1"/>
                </a:solidFill>
              </a:rPr>
              <a:t>Sometime provide a buffer from discrimination</a:t>
            </a:r>
          </a:p>
          <a:p>
            <a:pPr lvl="1"/>
            <a:endParaRPr lang="en-US" sz="2600" b="1" dirty="0">
              <a:solidFill>
                <a:srgbClr val="FF6600"/>
              </a:solidFill>
            </a:endParaRPr>
          </a:p>
        </p:txBody>
      </p:sp>
    </p:spTree>
    <p:extLst>
      <p:ext uri="{BB962C8B-B14F-4D97-AF65-F5344CB8AC3E}">
        <p14:creationId xmlns:p14="http://schemas.microsoft.com/office/powerpoint/2010/main" val="1652293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Spatial dimensions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5442238" cy="4652765"/>
          </a:xfrm>
        </p:spPr>
        <p:txBody>
          <a:bodyPr anchor="t">
            <a:normAutofit/>
          </a:bodyPr>
          <a:lstStyle/>
          <a:p>
            <a:r>
              <a:rPr lang="en-US" sz="2800" b="1" dirty="0">
                <a:solidFill>
                  <a:schemeClr val="tx1"/>
                </a:solidFill>
              </a:rPr>
              <a:t>Borders and Barriers</a:t>
            </a:r>
          </a:p>
          <a:p>
            <a:pPr lvl="1"/>
            <a:r>
              <a:rPr lang="en-US" sz="2600" dirty="0">
                <a:solidFill>
                  <a:schemeClr val="tx1"/>
                </a:solidFill>
              </a:rPr>
              <a:t>Sometimes identifying cultural borders can be hard</a:t>
            </a:r>
          </a:p>
          <a:p>
            <a:pPr lvl="1"/>
            <a:r>
              <a:rPr lang="en-US" sz="2600" dirty="0">
                <a:solidFill>
                  <a:schemeClr val="tx1"/>
                </a:solidFill>
              </a:rPr>
              <a:t>Often contain transition zones where cultures mix and exhibit traits of both</a:t>
            </a:r>
          </a:p>
          <a:p>
            <a:pPr lvl="1"/>
            <a:r>
              <a:rPr lang="en-US" sz="2600" dirty="0">
                <a:solidFill>
                  <a:schemeClr val="tx1"/>
                </a:solidFill>
              </a:rPr>
              <a:t>Example: El Paso, Texas (between United States and Mexico)</a:t>
            </a:r>
          </a:p>
        </p:txBody>
      </p:sp>
      <p:pic>
        <p:nvPicPr>
          <p:cNvPr id="2050" name="Picture 2" descr="Image result for el paso texas bor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812" y="1962264"/>
            <a:ext cx="5849469" cy="46527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50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Spatial dimensions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4675755" cy="4652765"/>
          </a:xfrm>
        </p:spPr>
        <p:txBody>
          <a:bodyPr anchor="t">
            <a:normAutofit lnSpcReduction="10000"/>
          </a:bodyPr>
          <a:lstStyle/>
          <a:p>
            <a:r>
              <a:rPr lang="en-US" sz="2800" b="1" dirty="0">
                <a:solidFill>
                  <a:schemeClr val="tx1"/>
                </a:solidFill>
              </a:rPr>
              <a:t>Realms</a:t>
            </a:r>
          </a:p>
          <a:p>
            <a:pPr lvl="1"/>
            <a:r>
              <a:rPr lang="en-US" sz="2600" b="1" dirty="0">
                <a:solidFill>
                  <a:srgbClr val="FF6600"/>
                </a:solidFill>
              </a:rPr>
              <a:t>Cultural realms</a:t>
            </a:r>
            <a:r>
              <a:rPr lang="en-US" sz="2600" dirty="0">
                <a:solidFill>
                  <a:srgbClr val="FF6600"/>
                </a:solidFill>
              </a:rPr>
              <a:t> </a:t>
            </a:r>
            <a:r>
              <a:rPr lang="en-US" sz="2600" dirty="0">
                <a:solidFill>
                  <a:schemeClr val="tx1"/>
                </a:solidFill>
              </a:rPr>
              <a:t>are larger areas that include several regions</a:t>
            </a:r>
          </a:p>
          <a:p>
            <a:pPr lvl="1"/>
            <a:r>
              <a:rPr lang="en-US" sz="2600" dirty="0">
                <a:solidFill>
                  <a:schemeClr val="tx1"/>
                </a:solidFill>
              </a:rPr>
              <a:t>Cultures within these realms have a few traits they all share, such as language families, religious traditions, food preferences, architecture, or a shared history</a:t>
            </a:r>
            <a:endParaRPr lang="en-US" sz="2600" dirty="0">
              <a:solidFill>
                <a:srgbClr val="FF6600"/>
              </a:solidFill>
            </a:endParaRPr>
          </a:p>
        </p:txBody>
      </p:sp>
      <p:pic>
        <p:nvPicPr>
          <p:cNvPr id="3074" name="Picture 2" descr="Image result for 10 major cultural realms"/>
          <p:cNvPicPr>
            <a:picLocks noChangeAspect="1" noChangeArrowheads="1"/>
          </p:cNvPicPr>
          <p:nvPr/>
        </p:nvPicPr>
        <p:blipFill rotWithShape="1">
          <a:blip r:embed="rId2">
            <a:extLst>
              <a:ext uri="{28A0092B-C50C-407E-A947-70E740481C1C}">
                <a14:useLocalDpi xmlns:a14="http://schemas.microsoft.com/office/drawing/2010/main" val="0"/>
              </a:ext>
            </a:extLst>
          </a:blip>
          <a:srcRect l="4110" t="20280" r="2614" b="7885"/>
          <a:stretch/>
        </p:blipFill>
        <p:spPr bwMode="auto">
          <a:xfrm>
            <a:off x="5123329" y="2010785"/>
            <a:ext cx="6844553" cy="460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717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(3.a.3)</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how globalization is influencing cultural interactions and change.</a:t>
            </a:r>
          </a:p>
          <a:p>
            <a:pPr marL="1144350" lvl="2" indent="-514350" algn="just">
              <a:buFont typeface="+mj-lt"/>
              <a:buAutoNum type="alphaLcPeriod"/>
            </a:pPr>
            <a:r>
              <a:rPr lang="en-US" sz="2800" dirty="0">
                <a:solidFill>
                  <a:schemeClr val="tx1"/>
                </a:solidFill>
              </a:rPr>
              <a:t>Communication technologies (e.g., the Internet) are reshaping and accelerating interactions among people and places and changing cultural practices (e.g., use of English, loss of indigenous languages).</a:t>
            </a:r>
            <a:endParaRPr lang="en-US" sz="2800" b="1" dirty="0">
              <a:solidFill>
                <a:schemeClr val="tx1"/>
              </a:solidFill>
            </a:endParaRPr>
          </a:p>
        </p:txBody>
      </p:sp>
    </p:spTree>
    <p:extLst>
      <p:ext uri="{BB962C8B-B14F-4D97-AF65-F5344CB8AC3E}">
        <p14:creationId xmlns:p14="http://schemas.microsoft.com/office/powerpoint/2010/main" val="3637935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11287225" cy="4652765"/>
          </a:xfrm>
        </p:spPr>
        <p:txBody>
          <a:bodyPr anchor="t">
            <a:normAutofit lnSpcReduction="10000"/>
          </a:bodyPr>
          <a:lstStyle/>
          <a:p>
            <a:r>
              <a:rPr lang="en-US" sz="2800" dirty="0">
                <a:solidFill>
                  <a:schemeClr val="tx1"/>
                </a:solidFill>
              </a:rPr>
              <a:t>As a result of the </a:t>
            </a:r>
            <a:r>
              <a:rPr lang="en-US" sz="2800" i="1" dirty="0">
                <a:solidFill>
                  <a:schemeClr val="tx1"/>
                </a:solidFill>
              </a:rPr>
              <a:t>Industrial Revolution</a:t>
            </a:r>
            <a:r>
              <a:rPr lang="en-US" sz="2800" dirty="0">
                <a:solidFill>
                  <a:schemeClr val="tx1"/>
                </a:solidFill>
              </a:rPr>
              <a:t>, improvements in transportation and communication have shortened the time required for movement, trade, or other forms of interaction between two places.</a:t>
            </a:r>
          </a:p>
          <a:p>
            <a:r>
              <a:rPr lang="en-US" sz="2800" b="1" dirty="0">
                <a:solidFill>
                  <a:srgbClr val="FF6600"/>
                </a:solidFill>
              </a:rPr>
              <a:t>Space-time compression</a:t>
            </a:r>
            <a:r>
              <a:rPr lang="en-US" sz="2800" dirty="0">
                <a:solidFill>
                  <a:schemeClr val="tx1"/>
                </a:solidFill>
              </a:rPr>
              <a:t> has accelerated culture change around the world, including the spread of English</a:t>
            </a:r>
          </a:p>
          <a:p>
            <a:r>
              <a:rPr lang="en-US" sz="2800" dirty="0">
                <a:solidFill>
                  <a:srgbClr val="006600"/>
                </a:solidFill>
              </a:rPr>
              <a:t>Example </a:t>
            </a:r>
          </a:p>
          <a:p>
            <a:pPr lvl="2"/>
            <a:r>
              <a:rPr lang="en-US" sz="2400" dirty="0">
                <a:solidFill>
                  <a:schemeClr val="tx1"/>
                </a:solidFill>
              </a:rPr>
              <a:t>1817: freight shipment from Cincinnati to New York City took 52 days</a:t>
            </a:r>
          </a:p>
          <a:p>
            <a:pPr lvl="2"/>
            <a:r>
              <a:rPr lang="en-US" sz="2400" dirty="0">
                <a:solidFill>
                  <a:schemeClr val="tx1"/>
                </a:solidFill>
              </a:rPr>
              <a:t>1850: canals and railroads cut that time in half</a:t>
            </a:r>
          </a:p>
          <a:p>
            <a:pPr lvl="2"/>
            <a:r>
              <a:rPr lang="en-US" sz="2400" dirty="0">
                <a:solidFill>
                  <a:schemeClr val="tx1"/>
                </a:solidFill>
              </a:rPr>
              <a:t>1852: took 7 days</a:t>
            </a:r>
          </a:p>
          <a:p>
            <a:pPr lvl="2"/>
            <a:r>
              <a:rPr lang="en-US" sz="2400" dirty="0">
                <a:solidFill>
                  <a:schemeClr val="tx1"/>
                </a:solidFill>
              </a:rPr>
              <a:t>Today: by airplane (a few hours) and digital information (seconds or less) </a:t>
            </a:r>
            <a:endParaRPr lang="en-US" sz="2400" dirty="0">
              <a:solidFill>
                <a:srgbClr val="FF6600"/>
              </a:solidFill>
            </a:endParaRPr>
          </a:p>
        </p:txBody>
      </p:sp>
    </p:spTree>
    <p:extLst>
      <p:ext uri="{BB962C8B-B14F-4D97-AF65-F5344CB8AC3E}">
        <p14:creationId xmlns:p14="http://schemas.microsoft.com/office/powerpoint/2010/main" val="674857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11287225" cy="4652765"/>
          </a:xfrm>
        </p:spPr>
        <p:txBody>
          <a:bodyPr anchor="t">
            <a:normAutofit/>
          </a:bodyPr>
          <a:lstStyle/>
          <a:p>
            <a:r>
              <a:rPr lang="en-US" sz="2800" b="1" dirty="0">
                <a:solidFill>
                  <a:schemeClr val="tx1"/>
                </a:solidFill>
              </a:rPr>
              <a:t>Globalization and Popular Culture</a:t>
            </a:r>
          </a:p>
          <a:p>
            <a:pPr lvl="1"/>
            <a:r>
              <a:rPr lang="en-US" sz="2600" b="1" dirty="0">
                <a:solidFill>
                  <a:srgbClr val="FF6600"/>
                </a:solidFill>
              </a:rPr>
              <a:t>Globalization</a:t>
            </a:r>
            <a:r>
              <a:rPr lang="en-US" sz="2600" dirty="0">
                <a:solidFill>
                  <a:srgbClr val="FF6600"/>
                </a:solidFill>
              </a:rPr>
              <a:t> </a:t>
            </a:r>
            <a:r>
              <a:rPr lang="en-US" sz="2600" dirty="0">
                <a:solidFill>
                  <a:schemeClr val="tx1"/>
                </a:solidFill>
              </a:rPr>
              <a:t>is the process of intensified interaction among people, governments, and companies of different countries around the globe</a:t>
            </a:r>
          </a:p>
          <a:p>
            <a:pPr lvl="1"/>
            <a:r>
              <a:rPr lang="en-US" sz="2600" b="1" dirty="0">
                <a:solidFill>
                  <a:srgbClr val="FF6600"/>
                </a:solidFill>
              </a:rPr>
              <a:t>Popular culture</a:t>
            </a:r>
            <a:r>
              <a:rPr lang="en-US" sz="2600" dirty="0">
                <a:solidFill>
                  <a:srgbClr val="FF6600"/>
                </a:solidFill>
              </a:rPr>
              <a:t> </a:t>
            </a:r>
            <a:r>
              <a:rPr lang="en-US" sz="2600" dirty="0">
                <a:solidFill>
                  <a:schemeClr val="tx1"/>
                </a:solidFill>
              </a:rPr>
              <a:t>consists of cultural traits (clothing, music, movies, businesses) that spread quickly across over a large area and are adopted by various groups</a:t>
            </a:r>
          </a:p>
          <a:p>
            <a:pPr lvl="3"/>
            <a:r>
              <a:rPr lang="en-US" sz="2200" dirty="0">
                <a:solidFill>
                  <a:schemeClr val="tx1"/>
                </a:solidFill>
              </a:rPr>
              <a:t>Usually spreads via media, specifically internet</a:t>
            </a:r>
          </a:p>
          <a:p>
            <a:pPr lvl="3"/>
            <a:r>
              <a:rPr lang="en-US" sz="2200" dirty="0">
                <a:solidFill>
                  <a:schemeClr val="tx1"/>
                </a:solidFill>
              </a:rPr>
              <a:t>Examples: European soccer, Indian Bollywood movies, Japanese </a:t>
            </a:r>
            <a:r>
              <a:rPr lang="en-US" sz="2200" i="1" dirty="0">
                <a:solidFill>
                  <a:schemeClr val="tx1"/>
                </a:solidFill>
              </a:rPr>
              <a:t>anime</a:t>
            </a:r>
          </a:p>
          <a:p>
            <a:pPr lvl="3"/>
            <a:r>
              <a:rPr lang="en-US" sz="2200" dirty="0">
                <a:solidFill>
                  <a:schemeClr val="tx1"/>
                </a:solidFill>
              </a:rPr>
              <a:t>Often promote uniformity in beliefs, values, and the cultural landscape across many cultures</a:t>
            </a:r>
            <a:endParaRPr lang="en-US" sz="2400" dirty="0">
              <a:solidFill>
                <a:srgbClr val="FF6600"/>
              </a:solidFill>
            </a:endParaRPr>
          </a:p>
        </p:txBody>
      </p:sp>
    </p:spTree>
    <p:extLst>
      <p:ext uri="{BB962C8B-B14F-4D97-AF65-F5344CB8AC3E}">
        <p14:creationId xmlns:p14="http://schemas.microsoft.com/office/powerpoint/2010/main" val="124992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Enduring Understanding (3.A)</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95417"/>
            <a:ext cx="10763082" cy="3974341"/>
          </a:xfrm>
        </p:spPr>
        <p:txBody>
          <a:bodyPr anchor="t">
            <a:normAutofit/>
          </a:bodyPr>
          <a:lstStyle/>
          <a:p>
            <a:pPr algn="just"/>
            <a:r>
              <a:rPr lang="en-US" sz="3600" dirty="0">
                <a:solidFill>
                  <a:schemeClr val="tx1"/>
                </a:solidFill>
              </a:rPr>
              <a:t>By the end of this section, you will </a:t>
            </a:r>
            <a:r>
              <a:rPr lang="en-US" sz="3600" i="1" dirty="0">
                <a:solidFill>
                  <a:schemeClr val="tx1"/>
                </a:solidFill>
              </a:rPr>
              <a:t>understand</a:t>
            </a:r>
            <a:r>
              <a:rPr lang="en-US" sz="3600" dirty="0">
                <a:solidFill>
                  <a:schemeClr val="tx1"/>
                </a:solidFill>
              </a:rPr>
              <a:t> that </a:t>
            </a:r>
            <a:r>
              <a:rPr lang="en-US" sz="3600" b="1" dirty="0">
                <a:solidFill>
                  <a:schemeClr val="tx1"/>
                </a:solidFill>
              </a:rPr>
              <a:t>concepts of culture frame the shared behaviors of a society.</a:t>
            </a:r>
            <a:endParaRPr lang="en-US" sz="3600" dirty="0">
              <a:solidFill>
                <a:schemeClr val="tx1"/>
              </a:solidFill>
            </a:endParaRPr>
          </a:p>
        </p:txBody>
      </p:sp>
      <p:pic>
        <p:nvPicPr>
          <p:cNvPr id="4" name="Picture 3" descr="A picture containing clipart&#10;&#10;Description generated with very high confidence">
            <a:extLst>
              <a:ext uri="{FF2B5EF4-FFF2-40B4-BE49-F238E27FC236}">
                <a16:creationId xmlns:a16="http://schemas.microsoft.com/office/drawing/2014/main" id="{FA0FC7E1-09F3-4908-B4CD-D881D9CA5A92}"/>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8620125" y="4382675"/>
            <a:ext cx="3333750" cy="2300482"/>
          </a:xfrm>
          <a:prstGeom prst="rect">
            <a:avLst/>
          </a:prstGeom>
        </p:spPr>
      </p:pic>
    </p:spTree>
    <p:extLst>
      <p:ext uri="{BB962C8B-B14F-4D97-AF65-F5344CB8AC3E}">
        <p14:creationId xmlns:p14="http://schemas.microsoft.com/office/powerpoint/2010/main" val="2135202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(3.B.5)</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compare and contrast popular and folk culture and the geographic patterns associated with each.</a:t>
            </a:r>
          </a:p>
          <a:p>
            <a:pPr marL="1144350" lvl="2" indent="-514350" algn="just">
              <a:buFont typeface="+mj-lt"/>
              <a:buAutoNum type="alphaLcPeriod"/>
            </a:pPr>
            <a:r>
              <a:rPr lang="en-US" sz="2800" dirty="0">
                <a:solidFill>
                  <a:schemeClr val="tx1"/>
                </a:solidFill>
              </a:rPr>
              <a:t>Folk culture origins are usually anonymous and rooted in tradition and are often found in rural or isolated indigenous communities</a:t>
            </a:r>
          </a:p>
          <a:p>
            <a:pPr marL="1144350" lvl="2" indent="-514350" algn="just">
              <a:buFont typeface="+mj-lt"/>
              <a:buAutoNum type="alphaLcPeriod"/>
            </a:pPr>
            <a:r>
              <a:rPr lang="en-US" sz="2800" dirty="0">
                <a:solidFill>
                  <a:schemeClr val="tx1"/>
                </a:solidFill>
              </a:rPr>
              <a:t>Popular culture origins are often urban, changeable, and influenced by media</a:t>
            </a:r>
          </a:p>
        </p:txBody>
      </p:sp>
    </p:spTree>
    <p:extLst>
      <p:ext uri="{BB962C8B-B14F-4D97-AF65-F5344CB8AC3E}">
        <p14:creationId xmlns:p14="http://schemas.microsoft.com/office/powerpoint/2010/main" val="3576400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7768579" cy="4652765"/>
          </a:xfrm>
        </p:spPr>
        <p:txBody>
          <a:bodyPr anchor="t">
            <a:normAutofit/>
          </a:bodyPr>
          <a:lstStyle/>
          <a:p>
            <a:r>
              <a:rPr lang="en-US" sz="2800" b="1" dirty="0">
                <a:solidFill>
                  <a:schemeClr val="tx1"/>
                </a:solidFill>
              </a:rPr>
              <a:t>Popular Culture vs. Folk Culture</a:t>
            </a:r>
          </a:p>
          <a:p>
            <a:pPr lvl="1"/>
            <a:r>
              <a:rPr lang="en-US" sz="2600" dirty="0">
                <a:solidFill>
                  <a:schemeClr val="tx1"/>
                </a:solidFill>
              </a:rPr>
              <a:t>Pop culture emphasizes the </a:t>
            </a:r>
            <a:r>
              <a:rPr lang="en-US" sz="2600" b="1" dirty="0">
                <a:solidFill>
                  <a:schemeClr val="tx1"/>
                </a:solidFill>
              </a:rPr>
              <a:t>new</a:t>
            </a:r>
            <a:r>
              <a:rPr lang="en-US" sz="2600" dirty="0">
                <a:solidFill>
                  <a:schemeClr val="tx1"/>
                </a:solidFill>
              </a:rPr>
              <a:t> rather than preserving </a:t>
            </a:r>
            <a:r>
              <a:rPr lang="en-US" sz="2600" b="1" dirty="0">
                <a:solidFill>
                  <a:schemeClr val="tx1"/>
                </a:solidFill>
              </a:rPr>
              <a:t>tradition</a:t>
            </a:r>
          </a:p>
          <a:p>
            <a:pPr lvl="1"/>
            <a:r>
              <a:rPr lang="en-US" sz="2600" dirty="0">
                <a:solidFill>
                  <a:schemeClr val="tx1"/>
                </a:solidFill>
              </a:rPr>
              <a:t>Those who follow a folk culture often resist this change by preserving traditional languages, religions, values, and foods</a:t>
            </a:r>
          </a:p>
          <a:p>
            <a:pPr lvl="1"/>
            <a:r>
              <a:rPr lang="en-US" sz="2600" dirty="0">
                <a:solidFill>
                  <a:schemeClr val="tx1"/>
                </a:solidFill>
              </a:rPr>
              <a:t>They may slow down the transition but rarely stop the traditional culture from changing, especially among the younger people</a:t>
            </a:r>
          </a:p>
          <a:p>
            <a:pPr marL="324000" lvl="1" indent="0">
              <a:buNone/>
            </a:pPr>
            <a:endParaRPr lang="en-US" sz="2600" dirty="0">
              <a:solidFill>
                <a:srgbClr val="FF66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153" y="1908476"/>
            <a:ext cx="3021391" cy="2421834"/>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153" y="4500452"/>
            <a:ext cx="3021391" cy="2268258"/>
          </a:xfrm>
          <a:prstGeom prst="rect">
            <a:avLst/>
          </a:prstGeom>
          <a:ln>
            <a:solidFill>
              <a:schemeClr val="tx1"/>
            </a:solidFill>
          </a:ln>
        </p:spPr>
      </p:pic>
    </p:spTree>
    <p:extLst>
      <p:ext uri="{BB962C8B-B14F-4D97-AF65-F5344CB8AC3E}">
        <p14:creationId xmlns:p14="http://schemas.microsoft.com/office/powerpoint/2010/main" val="1414106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7257591" cy="4652765"/>
          </a:xfrm>
        </p:spPr>
        <p:txBody>
          <a:bodyPr anchor="t">
            <a:normAutofit/>
          </a:bodyPr>
          <a:lstStyle/>
          <a:p>
            <a:r>
              <a:rPr lang="en-US" sz="2800" b="1" dirty="0">
                <a:solidFill>
                  <a:schemeClr val="tx1"/>
                </a:solidFill>
              </a:rPr>
              <a:t>Popular Culture vs. Folk Culture</a:t>
            </a:r>
          </a:p>
          <a:p>
            <a:pPr lvl="1"/>
            <a:r>
              <a:rPr lang="en-US" sz="2600" dirty="0">
                <a:solidFill>
                  <a:srgbClr val="006600"/>
                </a:solidFill>
              </a:rPr>
              <a:t>Example: Brazil</a:t>
            </a:r>
          </a:p>
          <a:p>
            <a:pPr lvl="3"/>
            <a:r>
              <a:rPr lang="en-US" sz="2600" dirty="0">
                <a:solidFill>
                  <a:schemeClr val="tx1"/>
                </a:solidFill>
              </a:rPr>
              <a:t>As the population expands to the interior of the rain forest, many indigenous people are being exposed to outside groups</a:t>
            </a:r>
          </a:p>
          <a:p>
            <a:pPr lvl="3"/>
            <a:r>
              <a:rPr lang="en-US" sz="2600" dirty="0">
                <a:solidFill>
                  <a:schemeClr val="tx1"/>
                </a:solidFill>
              </a:rPr>
              <a:t>Many young people continue to integrate into the larger Brazilian society which threatens the existence of their folk culture</a:t>
            </a:r>
            <a:endParaRPr lang="en-US" sz="2600" dirty="0">
              <a:solidFill>
                <a:srgbClr val="FF6600"/>
              </a:solidFill>
            </a:endParaRPr>
          </a:p>
        </p:txBody>
      </p:sp>
      <p:pic>
        <p:nvPicPr>
          <p:cNvPr id="5122" name="Picture 2" descr="Image result for brazilian rain forest folk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1764" y="1962264"/>
            <a:ext cx="32480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537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936" t="4117" r="1602" b="69216"/>
          <a:stretch/>
        </p:blipFill>
        <p:spPr>
          <a:xfrm>
            <a:off x="524435" y="2151528"/>
            <a:ext cx="11182616" cy="3939989"/>
          </a:xfrm>
          <a:prstGeom prst="rect">
            <a:avLst/>
          </a:prstGeom>
          <a:ln>
            <a:solidFill>
              <a:schemeClr val="tx1"/>
            </a:solidFill>
          </a:ln>
        </p:spPr>
      </p:pic>
    </p:spTree>
    <p:extLst>
      <p:ext uri="{BB962C8B-B14F-4D97-AF65-F5344CB8AC3E}">
        <p14:creationId xmlns:p14="http://schemas.microsoft.com/office/powerpoint/2010/main" val="2487913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936" t="31961" r="2351" b="53726"/>
          <a:stretch/>
        </p:blipFill>
        <p:spPr>
          <a:xfrm>
            <a:off x="581192" y="1963270"/>
            <a:ext cx="11005961" cy="2097741"/>
          </a:xfrm>
          <a:prstGeom prst="rect">
            <a:avLst/>
          </a:prstGeom>
          <a:ln>
            <a:solidFill>
              <a:schemeClr val="tx1"/>
            </a:solidFill>
          </a:ln>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36" t="47436" r="2351" b="38802"/>
          <a:stretch/>
        </p:blipFill>
        <p:spPr>
          <a:xfrm>
            <a:off x="581191" y="4061011"/>
            <a:ext cx="11005961" cy="2017059"/>
          </a:xfrm>
          <a:prstGeom prst="rect">
            <a:avLst/>
          </a:prstGeom>
          <a:ln>
            <a:solidFill>
              <a:schemeClr val="tx1"/>
            </a:solidFill>
          </a:ln>
        </p:spPr>
      </p:pic>
    </p:spTree>
    <p:extLst>
      <p:ext uri="{BB962C8B-B14F-4D97-AF65-F5344CB8AC3E}">
        <p14:creationId xmlns:p14="http://schemas.microsoft.com/office/powerpoint/2010/main" val="3894396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46" t="62231" r="2351" b="18551"/>
          <a:stretch/>
        </p:blipFill>
        <p:spPr>
          <a:xfrm>
            <a:off x="837689" y="1924050"/>
            <a:ext cx="10516621" cy="2606180"/>
          </a:xfrm>
          <a:prstGeom prst="rect">
            <a:avLst/>
          </a:prstGeom>
          <a:ln>
            <a:solidFill>
              <a:schemeClr val="tx1"/>
            </a:solidFill>
          </a:ln>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846" t="82489" r="2351" b="2044"/>
          <a:stretch/>
        </p:blipFill>
        <p:spPr>
          <a:xfrm>
            <a:off x="837689" y="4530230"/>
            <a:ext cx="10516621" cy="2075852"/>
          </a:xfrm>
          <a:prstGeom prst="rect">
            <a:avLst/>
          </a:prstGeom>
          <a:ln>
            <a:solidFill>
              <a:schemeClr val="tx1"/>
            </a:solidFill>
          </a:ln>
        </p:spPr>
      </p:pic>
    </p:spTree>
    <p:extLst>
      <p:ext uri="{BB962C8B-B14F-4D97-AF65-F5344CB8AC3E}">
        <p14:creationId xmlns:p14="http://schemas.microsoft.com/office/powerpoint/2010/main" val="4250610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09475" y="1924164"/>
            <a:ext cx="6436493" cy="4652765"/>
          </a:xfrm>
        </p:spPr>
        <p:txBody>
          <a:bodyPr anchor="t">
            <a:normAutofit/>
          </a:bodyPr>
          <a:lstStyle/>
          <a:p>
            <a:r>
              <a:rPr lang="en-US" sz="3000" b="1" dirty="0">
                <a:solidFill>
                  <a:schemeClr val="tx1"/>
                </a:solidFill>
              </a:rPr>
              <a:t>Geography of Gender</a:t>
            </a:r>
          </a:p>
          <a:p>
            <a:pPr lvl="1"/>
            <a:r>
              <a:rPr lang="en-US" sz="3000" dirty="0">
                <a:solidFill>
                  <a:schemeClr val="tx1"/>
                </a:solidFill>
              </a:rPr>
              <a:t>In folk cultures, people often have clearly defined gender-specific roles</a:t>
            </a:r>
          </a:p>
          <a:p>
            <a:pPr lvl="3"/>
            <a:r>
              <a:rPr lang="en-US" sz="2600" dirty="0">
                <a:solidFill>
                  <a:schemeClr val="tx1"/>
                </a:solidFill>
              </a:rPr>
              <a:t>Women – work in the household </a:t>
            </a:r>
          </a:p>
          <a:p>
            <a:pPr lvl="3"/>
            <a:r>
              <a:rPr lang="en-US" sz="2600" dirty="0">
                <a:solidFill>
                  <a:schemeClr val="tx1"/>
                </a:solidFill>
              </a:rPr>
              <a:t>Men - work outside the house to earn money and serve as religious and political leaders</a:t>
            </a:r>
          </a:p>
        </p:txBody>
      </p:sp>
      <p:pic>
        <p:nvPicPr>
          <p:cNvPr id="6148" name="Picture 4" descr="Image result for traditional woman house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206" y="2069432"/>
            <a:ext cx="4079667" cy="41629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636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09475" y="1924164"/>
            <a:ext cx="6639025" cy="4652765"/>
          </a:xfrm>
        </p:spPr>
        <p:txBody>
          <a:bodyPr anchor="t">
            <a:normAutofit/>
          </a:bodyPr>
          <a:lstStyle/>
          <a:p>
            <a:r>
              <a:rPr lang="en-US" sz="3200" b="1" dirty="0">
                <a:solidFill>
                  <a:schemeClr val="tx1"/>
                </a:solidFill>
              </a:rPr>
              <a:t>Geography of Gender</a:t>
            </a:r>
          </a:p>
          <a:p>
            <a:pPr lvl="1"/>
            <a:r>
              <a:rPr lang="en-US" sz="3200" dirty="0">
                <a:solidFill>
                  <a:schemeClr val="tx1"/>
                </a:solidFill>
              </a:rPr>
              <a:t>In popular culture, gender-specific roles are diminishing</a:t>
            </a:r>
          </a:p>
          <a:p>
            <a:pPr lvl="3"/>
            <a:r>
              <a:rPr lang="en-US" sz="2800" dirty="0">
                <a:solidFill>
                  <a:schemeClr val="tx1"/>
                </a:solidFill>
              </a:rPr>
              <a:t>Women – have more access to economic resources, more opportunity to work outside the home, and more chances to serve as leaders </a:t>
            </a:r>
            <a:endParaRPr lang="en-US" sz="3200" dirty="0">
              <a:solidFill>
                <a:schemeClr val="tx1"/>
              </a:solidFill>
            </a:endParaRPr>
          </a:p>
        </p:txBody>
      </p:sp>
      <p:pic>
        <p:nvPicPr>
          <p:cNvPr id="6146" name="Picture 2" descr="Image result for women in the workforce"/>
          <p:cNvPicPr>
            <a:picLocks noChangeAspect="1" noChangeArrowheads="1"/>
          </p:cNvPicPr>
          <p:nvPr/>
        </p:nvPicPr>
        <p:blipFill rotWithShape="1">
          <a:blip r:embed="rId2">
            <a:extLst>
              <a:ext uri="{28A0092B-C50C-407E-A947-70E740481C1C}">
                <a14:useLocalDpi xmlns:a14="http://schemas.microsoft.com/office/drawing/2010/main" val="0"/>
              </a:ext>
            </a:extLst>
          </a:blip>
          <a:srcRect l="8985"/>
          <a:stretch/>
        </p:blipFill>
        <p:spPr bwMode="auto">
          <a:xfrm>
            <a:off x="7048500" y="2509976"/>
            <a:ext cx="4724399" cy="28932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63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09475" y="1924164"/>
            <a:ext cx="5968747" cy="4652765"/>
          </a:xfrm>
        </p:spPr>
        <p:txBody>
          <a:bodyPr anchor="t">
            <a:normAutofit/>
          </a:bodyPr>
          <a:lstStyle/>
          <a:p>
            <a:r>
              <a:rPr lang="en-US" sz="3200" b="1" dirty="0">
                <a:solidFill>
                  <a:schemeClr val="tx1"/>
                </a:solidFill>
              </a:rPr>
              <a:t>Geography of Gender</a:t>
            </a:r>
          </a:p>
          <a:p>
            <a:pPr lvl="1"/>
            <a:r>
              <a:rPr lang="en-US" sz="2400" dirty="0">
                <a:solidFill>
                  <a:schemeClr val="tx1"/>
                </a:solidFill>
              </a:rPr>
              <a:t>Throughout history, in many cultures, certain behaviors have been acceptable for only one gender, and often only in certain places</a:t>
            </a:r>
          </a:p>
          <a:p>
            <a:pPr lvl="1"/>
            <a:r>
              <a:rPr lang="en-US" sz="2400" dirty="0">
                <a:solidFill>
                  <a:schemeClr val="tx1"/>
                </a:solidFill>
              </a:rPr>
              <a:t>Men have operated more freely than women in public spaces while certain private spaces have been reserved for women</a:t>
            </a:r>
          </a:p>
          <a:p>
            <a:pPr lvl="1"/>
            <a:endParaRPr lang="en-US" sz="2400" dirty="0">
              <a:solidFill>
                <a:schemeClr val="tx1"/>
              </a:solidFill>
            </a:endParaRPr>
          </a:p>
        </p:txBody>
      </p:sp>
      <p:pic>
        <p:nvPicPr>
          <p:cNvPr id="1026" name="Picture 2" descr="Image result for geography of ge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222" y="2204082"/>
            <a:ext cx="529590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37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Globalization and cultural change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7691715" cy="4652765"/>
          </a:xfrm>
        </p:spPr>
        <p:txBody>
          <a:bodyPr anchor="t">
            <a:normAutofit lnSpcReduction="10000"/>
          </a:bodyPr>
          <a:lstStyle/>
          <a:p>
            <a:r>
              <a:rPr lang="en-US" sz="2800" b="1" dirty="0">
                <a:solidFill>
                  <a:schemeClr val="tx1"/>
                </a:solidFill>
              </a:rPr>
              <a:t>Resistance to Globalization</a:t>
            </a:r>
          </a:p>
          <a:p>
            <a:pPr lvl="1"/>
            <a:r>
              <a:rPr lang="en-US" sz="2600" dirty="0">
                <a:solidFill>
                  <a:schemeClr val="tx1"/>
                </a:solidFill>
              </a:rPr>
              <a:t>The spreading of popular culture has created tension between </a:t>
            </a:r>
            <a:r>
              <a:rPr lang="en-US" sz="2600" i="1" dirty="0">
                <a:solidFill>
                  <a:schemeClr val="tx1"/>
                </a:solidFill>
              </a:rPr>
              <a:t>globalization</a:t>
            </a:r>
            <a:r>
              <a:rPr lang="en-US" sz="2600" dirty="0">
                <a:solidFill>
                  <a:schemeClr val="tx1"/>
                </a:solidFill>
              </a:rPr>
              <a:t> and </a:t>
            </a:r>
            <a:r>
              <a:rPr lang="en-US" sz="2600" i="1" dirty="0">
                <a:solidFill>
                  <a:schemeClr val="tx1"/>
                </a:solidFill>
              </a:rPr>
              <a:t>local diversity</a:t>
            </a:r>
            <a:r>
              <a:rPr lang="en-US" sz="2600" dirty="0">
                <a:solidFill>
                  <a:schemeClr val="tx1"/>
                </a:solidFill>
              </a:rPr>
              <a:t>.</a:t>
            </a:r>
          </a:p>
          <a:p>
            <a:pPr lvl="1"/>
            <a:r>
              <a:rPr lang="en-US" sz="2600" dirty="0">
                <a:solidFill>
                  <a:schemeClr val="tx1"/>
                </a:solidFill>
              </a:rPr>
              <a:t>Some cultures with strict gender roles often resent the gender equality often seen in Hollywood movies</a:t>
            </a:r>
          </a:p>
          <a:p>
            <a:pPr lvl="1"/>
            <a:r>
              <a:rPr lang="en-US" sz="2600" dirty="0">
                <a:solidFill>
                  <a:schemeClr val="tx1"/>
                </a:solidFill>
              </a:rPr>
              <a:t>Workers in the U.S. resist the transfer of their jobs to overseas locations</a:t>
            </a:r>
          </a:p>
          <a:p>
            <a:pPr lvl="1"/>
            <a:r>
              <a:rPr lang="en-US" sz="2600" dirty="0">
                <a:solidFill>
                  <a:schemeClr val="tx1"/>
                </a:solidFill>
              </a:rPr>
              <a:t>Speakers of endangered languages resist the spread of English</a:t>
            </a:r>
            <a:endParaRPr lang="en-US" sz="2600" dirty="0">
              <a:solidFill>
                <a:srgbClr val="FF6600"/>
              </a:solidFill>
            </a:endParaRPr>
          </a:p>
        </p:txBody>
      </p:sp>
      <p:pic>
        <p:nvPicPr>
          <p:cNvPr id="2050" name="Picture 2" descr="Image result for strong female actress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84" r="24560"/>
          <a:stretch/>
        </p:blipFill>
        <p:spPr bwMode="auto">
          <a:xfrm>
            <a:off x="9101429" y="1962264"/>
            <a:ext cx="1560543" cy="217513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289" y="4288646"/>
            <a:ext cx="1639359" cy="2157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Image result for endangered languag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212" r="15164"/>
          <a:stretch/>
        </p:blipFill>
        <p:spPr bwMode="auto">
          <a:xfrm>
            <a:off x="9967975" y="4288646"/>
            <a:ext cx="1670869" cy="2159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56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Enduring Understanding (3.A)</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2" y="2309584"/>
            <a:ext cx="4415351" cy="3974341"/>
          </a:xfrm>
        </p:spPr>
        <p:txBody>
          <a:bodyPr anchor="t">
            <a:normAutofit/>
          </a:bodyPr>
          <a:lstStyle/>
          <a:p>
            <a:pPr algn="just"/>
            <a:r>
              <a:rPr lang="en-US" sz="3600" b="1" dirty="0">
                <a:solidFill>
                  <a:schemeClr val="tx1"/>
                </a:solidFill>
              </a:rPr>
              <a:t>Essential Question</a:t>
            </a:r>
          </a:p>
          <a:p>
            <a:pPr lvl="2"/>
            <a:r>
              <a:rPr lang="en-US" sz="3200" dirty="0">
                <a:solidFill>
                  <a:schemeClr val="tx1"/>
                </a:solidFill>
              </a:rPr>
              <a:t>How do folk and popular cultures differ in the ways they help form a society’s overall culture?</a:t>
            </a:r>
          </a:p>
        </p:txBody>
      </p:sp>
      <p:pic>
        <p:nvPicPr>
          <p:cNvPr id="4" name="Picture 3">
            <a:extLst>
              <a:ext uri="{FF2B5EF4-FFF2-40B4-BE49-F238E27FC236}">
                <a16:creationId xmlns:a16="http://schemas.microsoft.com/office/drawing/2014/main" id="{5EAF248D-A229-4EE7-B990-0843B552A9A7}"/>
              </a:ext>
            </a:extLst>
          </p:cNvPr>
          <p:cNvPicPr>
            <a:picLocks noChangeAspect="1"/>
          </p:cNvPicPr>
          <p:nvPr/>
        </p:nvPicPr>
        <p:blipFill>
          <a:blip r:embed="rId2"/>
          <a:stretch>
            <a:fillRect/>
          </a:stretch>
        </p:blipFill>
        <p:spPr>
          <a:xfrm>
            <a:off x="5380264" y="2111975"/>
            <a:ext cx="6591300" cy="4171950"/>
          </a:xfrm>
          <a:prstGeom prst="rect">
            <a:avLst/>
          </a:prstGeom>
          <a:ln>
            <a:solidFill>
              <a:schemeClr val="tx1"/>
            </a:solidFill>
          </a:ln>
        </p:spPr>
      </p:pic>
    </p:spTree>
    <p:extLst>
      <p:ext uri="{BB962C8B-B14F-4D97-AF65-F5344CB8AC3E}">
        <p14:creationId xmlns:p14="http://schemas.microsoft.com/office/powerpoint/2010/main" val="1295745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(3.B.2.A)</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the diffusion of culture and cultural traits through time and space.</a:t>
            </a:r>
          </a:p>
          <a:p>
            <a:pPr lvl="2" algn="just"/>
            <a:r>
              <a:rPr lang="en-US" sz="2800" dirty="0">
                <a:solidFill>
                  <a:schemeClr val="tx1"/>
                </a:solidFill>
              </a:rPr>
              <a:t>Types of diffusion include expansion and relocation</a:t>
            </a:r>
            <a:endParaRPr lang="en-US" sz="2800" b="1" dirty="0">
              <a:solidFill>
                <a:schemeClr val="tx1"/>
              </a:solidFill>
            </a:endParaRPr>
          </a:p>
        </p:txBody>
      </p:sp>
    </p:spTree>
    <p:extLst>
      <p:ext uri="{BB962C8B-B14F-4D97-AF65-F5344CB8AC3E}">
        <p14:creationId xmlns:p14="http://schemas.microsoft.com/office/powerpoint/2010/main" val="3470991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Diffusion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6585403" cy="4652765"/>
          </a:xfrm>
        </p:spPr>
        <p:txBody>
          <a:bodyPr anchor="t">
            <a:normAutofit lnSpcReduction="10000"/>
          </a:bodyPr>
          <a:lstStyle/>
          <a:p>
            <a:pPr algn="just"/>
            <a:r>
              <a:rPr lang="en-US" sz="2800" b="1" dirty="0">
                <a:solidFill>
                  <a:srgbClr val="FF6600"/>
                </a:solidFill>
              </a:rPr>
              <a:t>Cultural hearths</a:t>
            </a:r>
            <a:r>
              <a:rPr lang="en-US" sz="2800" dirty="0">
                <a:solidFill>
                  <a:srgbClr val="FF6600"/>
                </a:solidFill>
              </a:rPr>
              <a:t> </a:t>
            </a:r>
            <a:r>
              <a:rPr lang="en-US" sz="2800" dirty="0">
                <a:solidFill>
                  <a:schemeClr val="tx1"/>
                </a:solidFill>
              </a:rPr>
              <a:t>are the original sources of culture yet many cultures have spread beyond their hearths</a:t>
            </a:r>
          </a:p>
          <a:p>
            <a:pPr algn="just"/>
            <a:r>
              <a:rPr lang="en-US" sz="2800" dirty="0">
                <a:solidFill>
                  <a:schemeClr val="tx1"/>
                </a:solidFill>
              </a:rPr>
              <a:t>The spreading of information, ideas, behaviors, and other aspects of culture over wider areas is known as </a:t>
            </a:r>
            <a:r>
              <a:rPr lang="en-US" sz="2800" b="1" dirty="0">
                <a:solidFill>
                  <a:srgbClr val="FF6600"/>
                </a:solidFill>
              </a:rPr>
              <a:t>diffusion</a:t>
            </a:r>
            <a:endParaRPr lang="en-US" sz="2800" dirty="0">
              <a:solidFill>
                <a:srgbClr val="FF6600"/>
              </a:solidFill>
            </a:endParaRPr>
          </a:p>
          <a:p>
            <a:pPr algn="just"/>
            <a:r>
              <a:rPr lang="en-US" sz="2800" dirty="0">
                <a:solidFill>
                  <a:schemeClr val="tx1"/>
                </a:solidFill>
              </a:rPr>
              <a:t>The two major forms of cultural diffusion come through cultural exchanges by </a:t>
            </a:r>
            <a:r>
              <a:rPr lang="en-US" sz="2800" i="1" dirty="0">
                <a:solidFill>
                  <a:schemeClr val="tx1"/>
                </a:solidFill>
              </a:rPr>
              <a:t>migration</a:t>
            </a:r>
            <a:r>
              <a:rPr lang="en-US" sz="2800" dirty="0">
                <a:solidFill>
                  <a:schemeClr val="tx1"/>
                </a:solidFill>
              </a:rPr>
              <a:t> and by more indirect means</a:t>
            </a:r>
            <a:endParaRPr lang="en-US" sz="2800" dirty="0">
              <a:solidFill>
                <a:srgbClr val="FF6600"/>
              </a:solidFill>
            </a:endParaRPr>
          </a:p>
        </p:txBody>
      </p:sp>
      <p:pic>
        <p:nvPicPr>
          <p:cNvPr id="3074" name="Picture 2" descr="Image result for cultural diffu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8024" y="2731911"/>
            <a:ext cx="4322784" cy="27093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91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Diffusion of culture - relocation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6664426" cy="4652765"/>
          </a:xfrm>
        </p:spPr>
        <p:txBody>
          <a:bodyPr anchor="t">
            <a:normAutofit/>
          </a:bodyPr>
          <a:lstStyle/>
          <a:p>
            <a:pPr algn="just"/>
            <a:r>
              <a:rPr lang="en-US" sz="2800" b="1" dirty="0">
                <a:solidFill>
                  <a:srgbClr val="FF6600"/>
                </a:solidFill>
              </a:rPr>
              <a:t>Relocation diffusion </a:t>
            </a:r>
            <a:r>
              <a:rPr lang="en-US" sz="2800" dirty="0">
                <a:solidFill>
                  <a:schemeClr val="tx1"/>
                </a:solidFill>
              </a:rPr>
              <a:t>is the spread of a cultural trait by people who migrate and carry their cultural traits with them.</a:t>
            </a:r>
          </a:p>
          <a:p>
            <a:pPr lvl="2" algn="just"/>
            <a:r>
              <a:rPr lang="en-US" sz="2800" dirty="0">
                <a:solidFill>
                  <a:schemeClr val="tx1"/>
                </a:solidFill>
              </a:rPr>
              <a:t>Small scale example: pizza (brought to the U.S. by Italian immigrants in the late 1800s)</a:t>
            </a:r>
          </a:p>
          <a:p>
            <a:pPr lvl="2" algn="just"/>
            <a:r>
              <a:rPr lang="en-US" sz="2800" dirty="0">
                <a:solidFill>
                  <a:schemeClr val="tx1"/>
                </a:solidFill>
              </a:rPr>
              <a:t>Large scale example: European culture (spread around the world starting in the 1500s)</a:t>
            </a:r>
          </a:p>
        </p:txBody>
      </p:sp>
      <p:pic>
        <p:nvPicPr>
          <p:cNvPr id="5122" name="Picture 2" descr="Image result for pizza italian immigr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465" y="2490610"/>
            <a:ext cx="4552118" cy="3368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30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Diffusion of culture - relocation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6528958" cy="4652765"/>
          </a:xfrm>
        </p:spPr>
        <p:txBody>
          <a:bodyPr anchor="t">
            <a:normAutofit lnSpcReduction="10000"/>
          </a:bodyPr>
          <a:lstStyle/>
          <a:p>
            <a:pPr algn="just"/>
            <a:r>
              <a:rPr lang="en-US" sz="2800" dirty="0">
                <a:solidFill>
                  <a:schemeClr val="tx1"/>
                </a:solidFill>
              </a:rPr>
              <a:t>Sometimes, the areas where migrants settle continue a trait even after it has lost its influence in its hearth.</a:t>
            </a:r>
          </a:p>
          <a:p>
            <a:pPr lvl="2" algn="just"/>
            <a:r>
              <a:rPr lang="en-US" sz="2800" dirty="0">
                <a:solidFill>
                  <a:srgbClr val="006600"/>
                </a:solidFill>
              </a:rPr>
              <a:t>Example: Disco music evolved in the U.S. in the 1970s but remained popular in Egypt long after it faded in the U.S.</a:t>
            </a:r>
          </a:p>
          <a:p>
            <a:pPr lvl="2" algn="just"/>
            <a:r>
              <a:rPr lang="en-US" sz="2800" dirty="0">
                <a:solidFill>
                  <a:srgbClr val="006600"/>
                </a:solidFill>
              </a:rPr>
              <a:t>Example: Most people who pronounce English most like Shakespeare live, not in England, but in Appalachia.</a:t>
            </a:r>
          </a:p>
        </p:txBody>
      </p:sp>
      <p:pic>
        <p:nvPicPr>
          <p:cNvPr id="4100" name="Picture 4" descr="Image result for appalachi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7189" y="3290971"/>
            <a:ext cx="2982233" cy="35557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disco"/>
          <p:cNvPicPr>
            <a:picLocks noChangeAspect="1" noChangeArrowheads="1"/>
          </p:cNvPicPr>
          <p:nvPr/>
        </p:nvPicPr>
        <p:blipFill rotWithShape="1">
          <a:blip r:embed="rId3">
            <a:extLst>
              <a:ext uri="{28A0092B-C50C-407E-A947-70E740481C1C}">
                <a14:useLocalDpi xmlns:a14="http://schemas.microsoft.com/office/drawing/2010/main" val="0"/>
              </a:ext>
            </a:extLst>
          </a:blip>
          <a:srcRect l="34760" b="7828"/>
          <a:stretch/>
        </p:blipFill>
        <p:spPr bwMode="auto">
          <a:xfrm>
            <a:off x="7315200" y="2698193"/>
            <a:ext cx="2709334" cy="20928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576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Diffusion of culture - expansion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11287225" cy="4652765"/>
          </a:xfrm>
        </p:spPr>
        <p:txBody>
          <a:bodyPr anchor="t">
            <a:normAutofit/>
          </a:bodyPr>
          <a:lstStyle/>
          <a:p>
            <a:r>
              <a:rPr lang="en-US" sz="2800" b="1" dirty="0">
                <a:solidFill>
                  <a:srgbClr val="FF6600"/>
                </a:solidFill>
              </a:rPr>
              <a:t>Expansion Diffusion </a:t>
            </a:r>
            <a:r>
              <a:rPr lang="en-US" sz="2800" dirty="0">
                <a:solidFill>
                  <a:schemeClr val="tx1"/>
                </a:solidFill>
              </a:rPr>
              <a:t>is the spread of cultural traits through direct or indirect exchange </a:t>
            </a:r>
            <a:r>
              <a:rPr lang="en-US" sz="2800" i="1" dirty="0">
                <a:solidFill>
                  <a:schemeClr val="tx1"/>
                </a:solidFill>
              </a:rPr>
              <a:t>without migration</a:t>
            </a:r>
            <a:r>
              <a:rPr lang="en-US" sz="2800" dirty="0">
                <a:solidFill>
                  <a:schemeClr val="tx1"/>
                </a:solidFill>
              </a:rPr>
              <a:t>.</a:t>
            </a:r>
          </a:p>
          <a:p>
            <a:pPr lvl="2"/>
            <a:r>
              <a:rPr lang="en-US" sz="2800" dirty="0">
                <a:solidFill>
                  <a:schemeClr val="tx1"/>
                </a:solidFill>
              </a:rPr>
              <a:t>Contagious</a:t>
            </a:r>
          </a:p>
          <a:p>
            <a:pPr lvl="2"/>
            <a:r>
              <a:rPr lang="en-US" sz="2800" dirty="0">
                <a:solidFill>
                  <a:schemeClr val="tx1"/>
                </a:solidFill>
              </a:rPr>
              <a:t>Hierarchical</a:t>
            </a:r>
          </a:p>
          <a:p>
            <a:pPr lvl="2"/>
            <a:r>
              <a:rPr lang="en-US" sz="2800" dirty="0">
                <a:solidFill>
                  <a:schemeClr val="tx1"/>
                </a:solidFill>
              </a:rPr>
              <a:t>Reverse hierarchical</a:t>
            </a:r>
          </a:p>
          <a:p>
            <a:pPr lvl="2"/>
            <a:r>
              <a:rPr lang="en-US" sz="2800" dirty="0">
                <a:solidFill>
                  <a:schemeClr val="tx1"/>
                </a:solidFill>
              </a:rPr>
              <a:t>Stimulus </a:t>
            </a:r>
            <a:endParaRPr lang="en-US" sz="2800" dirty="0">
              <a:solidFill>
                <a:srgbClr val="FF6600"/>
              </a:solidFill>
            </a:endParaRPr>
          </a:p>
        </p:txBody>
      </p:sp>
    </p:spTree>
    <p:extLst>
      <p:ext uri="{BB962C8B-B14F-4D97-AF65-F5344CB8AC3E}">
        <p14:creationId xmlns:p14="http://schemas.microsoft.com/office/powerpoint/2010/main" val="1611208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Diffusion of culture - contagious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7725582" cy="4652765"/>
          </a:xfrm>
        </p:spPr>
        <p:txBody>
          <a:bodyPr anchor="t">
            <a:normAutofit/>
          </a:bodyPr>
          <a:lstStyle/>
          <a:p>
            <a:pPr algn="just"/>
            <a:r>
              <a:rPr lang="en-US" sz="2800" b="1" dirty="0">
                <a:solidFill>
                  <a:srgbClr val="FF6600"/>
                </a:solidFill>
              </a:rPr>
              <a:t>Contagious Diffusion </a:t>
            </a:r>
            <a:r>
              <a:rPr lang="en-US" sz="2800" dirty="0">
                <a:solidFill>
                  <a:schemeClr val="tx1"/>
                </a:solidFill>
              </a:rPr>
              <a:t>occurs when a cultural traits spreads continuously outward from its hearth through contact among people</a:t>
            </a:r>
          </a:p>
          <a:p>
            <a:pPr algn="just"/>
            <a:r>
              <a:rPr lang="en-US" sz="2800" dirty="0">
                <a:solidFill>
                  <a:schemeClr val="tx1"/>
                </a:solidFill>
              </a:rPr>
              <a:t>Example: Blues music</a:t>
            </a:r>
          </a:p>
          <a:p>
            <a:pPr lvl="2" algn="just"/>
            <a:r>
              <a:rPr lang="en-US" sz="2400" dirty="0">
                <a:solidFill>
                  <a:schemeClr val="tx1"/>
                </a:solidFill>
              </a:rPr>
              <a:t>Hearth – southern United States</a:t>
            </a:r>
          </a:p>
          <a:p>
            <a:pPr lvl="2" algn="just"/>
            <a:r>
              <a:rPr lang="en-US" sz="2400" dirty="0">
                <a:solidFill>
                  <a:schemeClr val="tx1"/>
                </a:solidFill>
              </a:rPr>
              <a:t>As musicians outside the hearth heard the music, they began to play it themselves</a:t>
            </a:r>
          </a:p>
          <a:p>
            <a:pPr lvl="2" algn="just"/>
            <a:r>
              <a:rPr lang="en-US" sz="2400" dirty="0">
                <a:solidFill>
                  <a:schemeClr val="tx1"/>
                </a:solidFill>
              </a:rPr>
              <a:t>Slowly spread northward and eventually reached major cities such as St. Louis, Chicago, and New York</a:t>
            </a:r>
            <a:endParaRPr lang="en-US" sz="2400" dirty="0">
              <a:solidFill>
                <a:srgbClr val="FF6600"/>
              </a:solidFill>
            </a:endParaRPr>
          </a:p>
        </p:txBody>
      </p:sp>
      <p:pic>
        <p:nvPicPr>
          <p:cNvPr id="6146" name="Picture 2" descr="Image result for blues music"/>
          <p:cNvPicPr>
            <a:picLocks noChangeAspect="1" noChangeArrowheads="1"/>
          </p:cNvPicPr>
          <p:nvPr/>
        </p:nvPicPr>
        <p:blipFill rotWithShape="1">
          <a:blip r:embed="rId2">
            <a:extLst>
              <a:ext uri="{28A0092B-C50C-407E-A947-70E740481C1C}">
                <a14:useLocalDpi xmlns:a14="http://schemas.microsoft.com/office/drawing/2010/main" val="0"/>
              </a:ext>
            </a:extLst>
          </a:blip>
          <a:srcRect l="12404" r="13543" b="2103"/>
          <a:stretch/>
        </p:blipFill>
        <p:spPr bwMode="auto">
          <a:xfrm>
            <a:off x="8306043" y="2077156"/>
            <a:ext cx="3304765" cy="43687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159298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Diffusion of culture - hierarchical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11287225" cy="4652765"/>
          </a:xfrm>
        </p:spPr>
        <p:txBody>
          <a:bodyPr anchor="t">
            <a:normAutofit/>
          </a:bodyPr>
          <a:lstStyle/>
          <a:p>
            <a:pPr algn="just"/>
            <a:r>
              <a:rPr lang="en-US" sz="2800" b="1" dirty="0">
                <a:solidFill>
                  <a:srgbClr val="FF6600"/>
                </a:solidFill>
              </a:rPr>
              <a:t>Hierarchical Diffusion </a:t>
            </a:r>
            <a:r>
              <a:rPr lang="en-US" sz="2800" dirty="0">
                <a:solidFill>
                  <a:schemeClr val="tx1"/>
                </a:solidFill>
              </a:rPr>
              <a:t>is the spread of culture outward from the most interconnected places or from centers of wealth and importance.</a:t>
            </a:r>
          </a:p>
          <a:p>
            <a:pPr algn="just"/>
            <a:r>
              <a:rPr lang="en-US" sz="2800" dirty="0">
                <a:solidFill>
                  <a:schemeClr val="tx1"/>
                </a:solidFill>
              </a:rPr>
              <a:t>First from one important person, city, or powerful class to another important person, city, or social class.</a:t>
            </a:r>
          </a:p>
          <a:p>
            <a:pPr algn="just"/>
            <a:r>
              <a:rPr lang="en-US" sz="2800" dirty="0">
                <a:solidFill>
                  <a:schemeClr val="tx1"/>
                </a:solidFill>
              </a:rPr>
              <a:t>Eventually, the trait is shared with other people, smaller cities, social classes, or less developed countries.</a:t>
            </a:r>
          </a:p>
          <a:p>
            <a:pPr algn="just"/>
            <a:r>
              <a:rPr lang="en-US" sz="2800" i="1" dirty="0">
                <a:solidFill>
                  <a:schemeClr val="tx1"/>
                </a:solidFill>
              </a:rPr>
              <a:t>Unlike contagious diffusion</a:t>
            </a:r>
            <a:r>
              <a:rPr lang="en-US" sz="2800" dirty="0">
                <a:solidFill>
                  <a:schemeClr val="tx1"/>
                </a:solidFill>
              </a:rPr>
              <a:t>, hierarchical diffusion may skip some places while moving on to others.</a:t>
            </a:r>
          </a:p>
          <a:p>
            <a:pPr algn="just"/>
            <a:r>
              <a:rPr lang="en-US" sz="2800" dirty="0">
                <a:solidFill>
                  <a:schemeClr val="tx1"/>
                </a:solidFill>
              </a:rPr>
              <a:t>Most popular culture (music, fashion, fads) follows this path.</a:t>
            </a:r>
            <a:endParaRPr lang="en-US" sz="2800" dirty="0">
              <a:solidFill>
                <a:srgbClr val="FF6600"/>
              </a:solidFill>
            </a:endParaRPr>
          </a:p>
        </p:txBody>
      </p:sp>
    </p:spTree>
    <p:extLst>
      <p:ext uri="{BB962C8B-B14F-4D97-AF65-F5344CB8AC3E}">
        <p14:creationId xmlns:p14="http://schemas.microsoft.com/office/powerpoint/2010/main" val="1038675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Diffusion of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7454648" cy="4652765"/>
          </a:xfrm>
        </p:spPr>
        <p:txBody>
          <a:bodyPr anchor="t">
            <a:normAutofit/>
          </a:bodyPr>
          <a:lstStyle/>
          <a:p>
            <a:pPr algn="just"/>
            <a:r>
              <a:rPr lang="en-US" sz="2800" dirty="0">
                <a:solidFill>
                  <a:srgbClr val="006600"/>
                </a:solidFill>
              </a:rPr>
              <a:t>Example: cell phone technology</a:t>
            </a:r>
          </a:p>
          <a:p>
            <a:pPr algn="just"/>
            <a:r>
              <a:rPr lang="en-US" sz="2800" dirty="0">
                <a:solidFill>
                  <a:schemeClr val="tx1"/>
                </a:solidFill>
              </a:rPr>
              <a:t>1980s – expensive and mostly owned by wealthy people in large cities in more developed countries (MDCs)</a:t>
            </a:r>
          </a:p>
          <a:p>
            <a:pPr algn="just"/>
            <a:r>
              <a:rPr lang="en-US" sz="2800" dirty="0">
                <a:solidFill>
                  <a:schemeClr val="tx1"/>
                </a:solidFill>
              </a:rPr>
              <a:t>As cell phone networks grew and cell phones became more mass produced, they eventually spread to a wider market</a:t>
            </a:r>
          </a:p>
          <a:p>
            <a:pPr algn="just"/>
            <a:r>
              <a:rPr lang="en-US" sz="2800" dirty="0">
                <a:solidFill>
                  <a:schemeClr val="tx1"/>
                </a:solidFill>
              </a:rPr>
              <a:t>Today, cell phones have diffused throughout the world</a:t>
            </a:r>
          </a:p>
        </p:txBody>
      </p:sp>
      <p:pic>
        <p:nvPicPr>
          <p:cNvPr id="7170" name="Picture 2" descr="https://i.pinimg.com/736x/78/5f/d5/785fd57ff9b3a3f56508ce9119c71fe0--funny-pics-funny-stu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108" y="809275"/>
            <a:ext cx="2790825" cy="59584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810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3600" dirty="0"/>
              <a:t>Diffusion of culture – reverse hierarchical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7172426" cy="4652765"/>
          </a:xfrm>
        </p:spPr>
        <p:txBody>
          <a:bodyPr anchor="t">
            <a:normAutofit fontScale="92500" lnSpcReduction="20000"/>
          </a:bodyPr>
          <a:lstStyle/>
          <a:p>
            <a:pPr algn="just"/>
            <a:r>
              <a:rPr lang="en-US" sz="2800" b="1" dirty="0">
                <a:solidFill>
                  <a:srgbClr val="FF6600"/>
                </a:solidFill>
              </a:rPr>
              <a:t>Reverse Hierarchical Diffusion </a:t>
            </a:r>
            <a:r>
              <a:rPr lang="en-US" sz="2800" dirty="0">
                <a:solidFill>
                  <a:schemeClr val="tx1"/>
                </a:solidFill>
              </a:rPr>
              <a:t>is the processes in which a trait diffuses from a lower class to a higher class.</a:t>
            </a:r>
          </a:p>
          <a:p>
            <a:pPr algn="just"/>
            <a:r>
              <a:rPr lang="en-US" sz="2800" dirty="0">
                <a:solidFill>
                  <a:srgbClr val="006600"/>
                </a:solidFill>
              </a:rPr>
              <a:t>Example: tattoos</a:t>
            </a:r>
          </a:p>
          <a:p>
            <a:pPr lvl="1" algn="just"/>
            <a:r>
              <a:rPr lang="en-US" sz="2600" dirty="0">
                <a:solidFill>
                  <a:schemeClr val="tx1"/>
                </a:solidFill>
              </a:rPr>
              <a:t>1940-1960, tattoos were a symbol of low social status and were associated with three types of places: seaport towns (dockworkers and sailors), military bases, and prisons.</a:t>
            </a:r>
          </a:p>
          <a:p>
            <a:pPr lvl="1" algn="just"/>
            <a:r>
              <a:rPr lang="en-US" sz="2600" dirty="0">
                <a:solidFill>
                  <a:schemeClr val="tx1"/>
                </a:solidFill>
              </a:rPr>
              <a:t>1970s – the custom has diffused throughout many segments of society and geographic areas</a:t>
            </a:r>
          </a:p>
          <a:p>
            <a:pPr algn="just"/>
            <a:r>
              <a:rPr lang="en-US" sz="2800" dirty="0">
                <a:solidFill>
                  <a:srgbClr val="006600"/>
                </a:solidFill>
              </a:rPr>
              <a:t>Example: Walmart – from rural Arkansas to nearly every U.S. city</a:t>
            </a:r>
          </a:p>
        </p:txBody>
      </p:sp>
      <p:pic>
        <p:nvPicPr>
          <p:cNvPr id="8194" name="Picture 2" descr="Image result for tattoo sai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437" y="1589730"/>
            <a:ext cx="3095625" cy="25027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Image result for first walm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00" y="4281403"/>
            <a:ext cx="4381500" cy="23336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24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Diffusion of culture - stimulus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7906203" cy="4652765"/>
          </a:xfrm>
        </p:spPr>
        <p:txBody>
          <a:bodyPr anchor="t">
            <a:normAutofit fontScale="85000" lnSpcReduction="10000"/>
          </a:bodyPr>
          <a:lstStyle/>
          <a:p>
            <a:pPr algn="just"/>
            <a:r>
              <a:rPr lang="en-US" sz="2800" b="1" dirty="0">
                <a:solidFill>
                  <a:srgbClr val="FF6600"/>
                </a:solidFill>
              </a:rPr>
              <a:t>Stimulus Diffusion </a:t>
            </a:r>
            <a:r>
              <a:rPr lang="en-US" sz="2800" dirty="0">
                <a:solidFill>
                  <a:schemeClr val="tx1"/>
                </a:solidFill>
              </a:rPr>
              <a:t>occurs when people in a culture adopt an underlying idea or process from another culture, but </a:t>
            </a:r>
            <a:r>
              <a:rPr lang="en-US" sz="2800" i="1" dirty="0">
                <a:solidFill>
                  <a:schemeClr val="tx1"/>
                </a:solidFill>
              </a:rPr>
              <a:t>modify</a:t>
            </a:r>
            <a:r>
              <a:rPr lang="en-US" sz="2800" dirty="0">
                <a:solidFill>
                  <a:schemeClr val="tx1"/>
                </a:solidFill>
              </a:rPr>
              <a:t> it because they reject one trait of it.</a:t>
            </a:r>
          </a:p>
          <a:p>
            <a:pPr algn="just"/>
            <a:r>
              <a:rPr lang="en-US" sz="2800" dirty="0">
                <a:solidFill>
                  <a:srgbClr val="006600"/>
                </a:solidFill>
              </a:rPr>
              <a:t>Example: Hindus in India adopted the practice of eating fast food but rejected eating beef because it would violate their Hindu beliefs. They adapted by making vegetarian and other non-beef burgers.</a:t>
            </a:r>
          </a:p>
          <a:p>
            <a:pPr algn="just"/>
            <a:r>
              <a:rPr lang="en-US" sz="2800" dirty="0">
                <a:solidFill>
                  <a:srgbClr val="006600"/>
                </a:solidFill>
              </a:rPr>
              <a:t>Example: Europeans adopted the use of lightweight, beautiful porcelain dishes from China but rejected the high cost of importing them. So when Germans found the right type of clay to make their own, they modified the process of obtaining porcelain by making it in Europe.</a:t>
            </a:r>
          </a:p>
        </p:txBody>
      </p:sp>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1931" y="2323508"/>
            <a:ext cx="3256252" cy="3637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851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(3.a.1)</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the concept of culture and identify cultural traits</a:t>
            </a:r>
          </a:p>
          <a:p>
            <a:pPr marL="1144350" lvl="2" indent="-514350" algn="just">
              <a:lnSpc>
                <a:spcPct val="150000"/>
              </a:lnSpc>
              <a:buFont typeface="+mj-lt"/>
              <a:buAutoNum type="alphaLcPeriod"/>
            </a:pPr>
            <a:r>
              <a:rPr lang="en-US" sz="2800" dirty="0">
                <a:solidFill>
                  <a:schemeClr val="tx1"/>
                </a:solidFill>
              </a:rPr>
              <a:t>Culture is comprised of the shared practices, technologies, attitudes, and behaviors transmitted by a society.</a:t>
            </a:r>
          </a:p>
          <a:p>
            <a:pPr marL="1144350" lvl="2" indent="-514350" algn="just">
              <a:lnSpc>
                <a:spcPct val="150000"/>
              </a:lnSpc>
              <a:buFont typeface="+mj-lt"/>
              <a:buAutoNum type="alphaLcPeriod"/>
            </a:pPr>
            <a:r>
              <a:rPr lang="en-US" sz="2800" dirty="0">
                <a:solidFill>
                  <a:schemeClr val="tx1"/>
                </a:solidFill>
              </a:rPr>
              <a:t>Cultural traits are individual elements of culture and include such things as food preferences, architecture, and land use.</a:t>
            </a:r>
          </a:p>
          <a:p>
            <a:pPr lvl="2" algn="just"/>
            <a:endParaRPr lang="en-US" sz="2800" b="1" dirty="0">
              <a:solidFill>
                <a:schemeClr val="tx1"/>
              </a:solidFill>
            </a:endParaRPr>
          </a:p>
        </p:txBody>
      </p:sp>
    </p:spTree>
    <p:extLst>
      <p:ext uri="{BB962C8B-B14F-4D97-AF65-F5344CB8AC3E}">
        <p14:creationId xmlns:p14="http://schemas.microsoft.com/office/powerpoint/2010/main" val="4129650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(3.B.2.d)</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11287225" cy="4652765"/>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the diffusion of culture and cultural traits through time and space.</a:t>
            </a:r>
          </a:p>
          <a:p>
            <a:pPr lvl="2" algn="just"/>
            <a:r>
              <a:rPr lang="en-US" sz="2800" dirty="0">
                <a:solidFill>
                  <a:schemeClr val="tx1"/>
                </a:solidFill>
              </a:rPr>
              <a:t>Acculturation, assimilation, and multiculturalism are shaped by the diffusion of culture.</a:t>
            </a:r>
            <a:endParaRPr lang="en-US" sz="2800" b="1" dirty="0">
              <a:solidFill>
                <a:schemeClr val="tx1"/>
              </a:solidFill>
            </a:endParaRPr>
          </a:p>
        </p:txBody>
      </p:sp>
    </p:spTree>
    <p:extLst>
      <p:ext uri="{BB962C8B-B14F-4D97-AF65-F5344CB8AC3E}">
        <p14:creationId xmlns:p14="http://schemas.microsoft.com/office/powerpoint/2010/main" val="1595707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Contact between cultures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4" y="1962264"/>
            <a:ext cx="11287225" cy="4652765"/>
          </a:xfrm>
        </p:spPr>
        <p:txBody>
          <a:bodyPr anchor="t">
            <a:normAutofit/>
          </a:bodyPr>
          <a:lstStyle/>
          <a:p>
            <a:r>
              <a:rPr lang="en-US" sz="2800" dirty="0">
                <a:solidFill>
                  <a:schemeClr val="tx1"/>
                </a:solidFill>
              </a:rPr>
              <a:t>Diffusion describes the ways cultures spread.</a:t>
            </a:r>
          </a:p>
          <a:p>
            <a:r>
              <a:rPr lang="en-US" sz="2800" dirty="0">
                <a:solidFill>
                  <a:schemeClr val="tx1"/>
                </a:solidFill>
              </a:rPr>
              <a:t>As they spread, they come into contact with other cultures.</a:t>
            </a:r>
          </a:p>
          <a:p>
            <a:r>
              <a:rPr lang="en-US" sz="2800" dirty="0">
                <a:solidFill>
                  <a:schemeClr val="tx1"/>
                </a:solidFill>
              </a:rPr>
              <a:t>This interaction is one of the driving forces in human history and it can have several types of results:</a:t>
            </a:r>
          </a:p>
          <a:p>
            <a:pPr lvl="2"/>
            <a:r>
              <a:rPr lang="en-US" sz="2400" dirty="0">
                <a:solidFill>
                  <a:schemeClr val="tx1"/>
                </a:solidFill>
              </a:rPr>
              <a:t>Acculturation</a:t>
            </a:r>
          </a:p>
          <a:p>
            <a:pPr lvl="2"/>
            <a:r>
              <a:rPr lang="en-US" sz="2400" dirty="0">
                <a:solidFill>
                  <a:schemeClr val="tx1"/>
                </a:solidFill>
              </a:rPr>
              <a:t>Assimilation</a:t>
            </a:r>
          </a:p>
          <a:p>
            <a:pPr lvl="2"/>
            <a:r>
              <a:rPr lang="en-US" sz="2400" dirty="0">
                <a:solidFill>
                  <a:schemeClr val="tx1"/>
                </a:solidFill>
              </a:rPr>
              <a:t>Multiculturalism</a:t>
            </a:r>
          </a:p>
          <a:p>
            <a:pPr lvl="2"/>
            <a:r>
              <a:rPr lang="en-US" sz="2400" dirty="0">
                <a:solidFill>
                  <a:schemeClr val="tx1"/>
                </a:solidFill>
              </a:rPr>
              <a:t>Nativism</a:t>
            </a:r>
            <a:endParaRPr lang="en-US" sz="2400" dirty="0">
              <a:solidFill>
                <a:srgbClr val="FF6600"/>
              </a:solidFill>
            </a:endParaRPr>
          </a:p>
        </p:txBody>
      </p:sp>
    </p:spTree>
    <p:extLst>
      <p:ext uri="{BB962C8B-B14F-4D97-AF65-F5344CB8AC3E}">
        <p14:creationId xmlns:p14="http://schemas.microsoft.com/office/powerpoint/2010/main" val="2814562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Contact between cultures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92731" y="1952979"/>
            <a:ext cx="7533669" cy="4905022"/>
          </a:xfrm>
        </p:spPr>
        <p:txBody>
          <a:bodyPr anchor="t">
            <a:normAutofit fontScale="92500"/>
          </a:bodyPr>
          <a:lstStyle/>
          <a:p>
            <a:pPr algn="just"/>
            <a:r>
              <a:rPr lang="en-US" sz="2800" b="1" dirty="0">
                <a:solidFill>
                  <a:srgbClr val="FF6600"/>
                </a:solidFill>
              </a:rPr>
              <a:t>Acculturation</a:t>
            </a:r>
            <a:r>
              <a:rPr lang="en-US" sz="2800" dirty="0">
                <a:solidFill>
                  <a:schemeClr val="tx1"/>
                </a:solidFill>
              </a:rPr>
              <a:t> occurs when an ethnic or immigrant group moving to a new area </a:t>
            </a:r>
            <a:r>
              <a:rPr lang="en-US" sz="2800" i="1" dirty="0">
                <a:solidFill>
                  <a:schemeClr val="tx1"/>
                </a:solidFill>
              </a:rPr>
              <a:t>adopts</a:t>
            </a:r>
            <a:r>
              <a:rPr lang="en-US" sz="2800" dirty="0">
                <a:solidFill>
                  <a:schemeClr val="tx1"/>
                </a:solidFill>
              </a:rPr>
              <a:t> the values and practices of the larger group that has received them, while </a:t>
            </a:r>
            <a:r>
              <a:rPr lang="en-US" sz="2800" i="1" dirty="0">
                <a:solidFill>
                  <a:schemeClr val="tx1"/>
                </a:solidFill>
              </a:rPr>
              <a:t>still maintaining</a:t>
            </a:r>
            <a:r>
              <a:rPr lang="en-US" sz="2800" dirty="0">
                <a:solidFill>
                  <a:schemeClr val="tx1"/>
                </a:solidFill>
              </a:rPr>
              <a:t> major elements of their own culture.</a:t>
            </a:r>
          </a:p>
          <a:p>
            <a:pPr algn="just"/>
            <a:r>
              <a:rPr lang="en-US" sz="2600" dirty="0">
                <a:solidFill>
                  <a:srgbClr val="006600"/>
                </a:solidFill>
              </a:rPr>
              <a:t>Example: In the 1880’s, a family migrated from Denmark to a Danish enclave in Iowa. They gave most of their 10 children traditional Danish names, such as Inger and Niels and ate Danish foods. Within three generations, their descendants still ate Danish foods but had names common in U.S. culture, such as Susan, Dave, and Jim.</a:t>
            </a:r>
          </a:p>
        </p:txBody>
      </p:sp>
      <p:pic>
        <p:nvPicPr>
          <p:cNvPr id="10242" name="Picture 2" descr="Image result for ebelsk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842" y="2585156"/>
            <a:ext cx="3511592" cy="294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889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Contact between cultures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321920" y="4217835"/>
            <a:ext cx="8967359" cy="2750098"/>
          </a:xfrm>
        </p:spPr>
        <p:txBody>
          <a:bodyPr anchor="t">
            <a:noAutofit/>
          </a:bodyPr>
          <a:lstStyle/>
          <a:p>
            <a:pPr algn="just"/>
            <a:r>
              <a:rPr lang="en-US" sz="2500" dirty="0">
                <a:solidFill>
                  <a:srgbClr val="006600"/>
                </a:solidFill>
              </a:rPr>
              <a:t>Example: the grandchildren of immigrants from India might no longer speak Hindi or eat traditional Indian food daily, but they might still practice their Hindi faith. Often, third or fourth generations will display a resurgence of pride and organize festivals, learn the ethnic language, and revitalize ethnic neighborhoods.</a:t>
            </a:r>
          </a:p>
        </p:txBody>
      </p:sp>
      <p:pic>
        <p:nvPicPr>
          <p:cNvPr id="11266" name="Picture 2" descr="Image result for Hindi generations"/>
          <p:cNvPicPr>
            <a:picLocks noChangeAspect="1" noChangeArrowheads="1"/>
          </p:cNvPicPr>
          <p:nvPr/>
        </p:nvPicPr>
        <p:blipFill rotWithShape="1">
          <a:blip r:embed="rId2">
            <a:extLst>
              <a:ext uri="{28A0092B-C50C-407E-A947-70E740481C1C}">
                <a14:useLocalDpi xmlns:a14="http://schemas.microsoft.com/office/drawing/2010/main" val="0"/>
              </a:ext>
            </a:extLst>
          </a:blip>
          <a:srcRect l="23575" r="24408"/>
          <a:stretch/>
        </p:blipFill>
        <p:spPr bwMode="auto">
          <a:xfrm>
            <a:off x="9429298" y="3957342"/>
            <a:ext cx="2457902" cy="26579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21920" y="1739344"/>
            <a:ext cx="11418524" cy="2406813"/>
          </a:xfrm>
          <a:prstGeom prst="rect">
            <a:avLst/>
          </a:prstGeom>
        </p:spPr>
        <p:txBody>
          <a:bodyPr wrap="square">
            <a:spAutoFit/>
          </a:bodyPr>
          <a:lstStyle/>
          <a:p>
            <a:pPr marL="306000" marR="0" lvl="0" indent="-306000" algn="just" defTabSz="457200" rtl="0" eaLnBrk="1" fontAlgn="auto" latinLnBrk="0" hangingPunct="1">
              <a:lnSpc>
                <a:spcPct val="100000"/>
              </a:lnSpc>
              <a:spcBef>
                <a:spcPct val="20000"/>
              </a:spcBef>
              <a:spcAft>
                <a:spcPts val="600"/>
              </a:spcAft>
              <a:buClr>
                <a:srgbClr val="629DD1"/>
              </a:buClr>
              <a:buSzPct val="92000"/>
              <a:buFont typeface="Wingdings 2" panose="05020102010507070707" pitchFamily="18" charset="2"/>
              <a:buChar char=""/>
              <a:tabLst/>
              <a:defRPr/>
            </a:pPr>
            <a:r>
              <a:rPr kumimoji="0" lang="en-US" sz="2600" b="1" i="0" u="none" strike="noStrike" kern="1200" cap="none" spc="0" normalizeH="0" baseline="0" noProof="0" dirty="0">
                <a:ln>
                  <a:noFill/>
                </a:ln>
                <a:solidFill>
                  <a:srgbClr val="FF6600"/>
                </a:solidFill>
                <a:effectLst/>
                <a:uLnTx/>
                <a:uFillTx/>
                <a:latin typeface="Cambria" panose="02040503050406030204"/>
                <a:ea typeface="+mn-ea"/>
                <a:cs typeface="+mn-cs"/>
              </a:rPr>
              <a:t>Assimilation</a:t>
            </a:r>
            <a:r>
              <a:rPr kumimoji="0" lang="en-US" sz="2600" b="0" i="0" u="none" strike="noStrike" kern="1200" cap="none" spc="0" normalizeH="0" baseline="0" noProof="0" dirty="0">
                <a:ln>
                  <a:noFill/>
                </a:ln>
                <a:solidFill>
                  <a:prstClr val="black"/>
                </a:solidFill>
                <a:effectLst/>
                <a:uLnTx/>
                <a:uFillTx/>
                <a:latin typeface="Cambria" panose="02040503050406030204"/>
                <a:ea typeface="+mn-ea"/>
                <a:cs typeface="+mn-cs"/>
              </a:rPr>
              <a:t> happens when an ethnic group can no longer be distinguished from the receiving group.</a:t>
            </a:r>
          </a:p>
          <a:p>
            <a:pPr marL="306000" marR="0" lvl="0" indent="-306000" algn="just" defTabSz="457200" rtl="0" eaLnBrk="1" fontAlgn="auto" latinLnBrk="0" hangingPunct="1">
              <a:lnSpc>
                <a:spcPct val="100000"/>
              </a:lnSpc>
              <a:spcBef>
                <a:spcPct val="20000"/>
              </a:spcBef>
              <a:spcAft>
                <a:spcPts val="600"/>
              </a:spcAft>
              <a:buClr>
                <a:srgbClr val="629DD1"/>
              </a:buClr>
              <a:buSzPct val="92000"/>
              <a:buFont typeface="Wingdings 2" panose="05020102010507070707" pitchFamily="18" charset="2"/>
              <a:buChar char=""/>
              <a:tabLst/>
              <a:defRPr/>
            </a:pPr>
            <a:r>
              <a:rPr kumimoji="0" lang="en-US" sz="2600" b="0" i="0" u="none" strike="noStrike" kern="1200" cap="none" spc="0" normalizeH="0" baseline="0" noProof="0" dirty="0">
                <a:ln>
                  <a:noFill/>
                </a:ln>
                <a:solidFill>
                  <a:prstClr val="black"/>
                </a:solidFill>
                <a:effectLst/>
                <a:uLnTx/>
                <a:uFillTx/>
                <a:latin typeface="Cambria" panose="02040503050406030204"/>
                <a:ea typeface="+mn-ea"/>
                <a:cs typeface="+mn-cs"/>
              </a:rPr>
              <a:t>The ethnic groups become more affluent and leave their ethnic areas.</a:t>
            </a:r>
          </a:p>
          <a:p>
            <a:pPr marL="306000" marR="0" lvl="0" indent="-306000" algn="just" defTabSz="457200" rtl="0" eaLnBrk="1" fontAlgn="auto" latinLnBrk="0" hangingPunct="1">
              <a:lnSpc>
                <a:spcPct val="100000"/>
              </a:lnSpc>
              <a:spcBef>
                <a:spcPct val="20000"/>
              </a:spcBef>
              <a:spcAft>
                <a:spcPts val="600"/>
              </a:spcAft>
              <a:buClr>
                <a:srgbClr val="629DD1"/>
              </a:buClr>
              <a:buSzPct val="92000"/>
              <a:buFont typeface="Wingdings 2" panose="05020102010507070707" pitchFamily="18" charset="2"/>
              <a:buChar char=""/>
              <a:tabLst/>
              <a:defRPr/>
            </a:pPr>
            <a:r>
              <a:rPr kumimoji="0" lang="en-US" sz="2600" b="0" i="0" u="none" strike="noStrike" kern="1200" cap="none" spc="0" normalizeH="0" baseline="0" noProof="0" dirty="0">
                <a:ln>
                  <a:noFill/>
                </a:ln>
                <a:solidFill>
                  <a:prstClr val="black"/>
                </a:solidFill>
                <a:effectLst/>
                <a:uLnTx/>
                <a:uFillTx/>
                <a:latin typeface="Cambria" panose="02040503050406030204"/>
                <a:ea typeface="+mn-ea"/>
                <a:cs typeface="+mn-cs"/>
              </a:rPr>
              <a:t>However, complete assimilation is rare as at least one trait usually persists – most commonly religion</a:t>
            </a:r>
          </a:p>
        </p:txBody>
      </p:sp>
    </p:spTree>
    <p:extLst>
      <p:ext uri="{BB962C8B-B14F-4D97-AF65-F5344CB8AC3E}">
        <p14:creationId xmlns:p14="http://schemas.microsoft.com/office/powerpoint/2010/main" val="2304177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Contact between cultures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7375625" cy="4895736"/>
          </a:xfrm>
        </p:spPr>
        <p:txBody>
          <a:bodyPr anchor="t">
            <a:normAutofit fontScale="92500" lnSpcReduction="10000"/>
          </a:bodyPr>
          <a:lstStyle/>
          <a:p>
            <a:pPr algn="just"/>
            <a:r>
              <a:rPr lang="en-US" sz="2800" b="1" dirty="0">
                <a:solidFill>
                  <a:srgbClr val="FF6600"/>
                </a:solidFill>
              </a:rPr>
              <a:t>Multiculturalism</a:t>
            </a:r>
            <a:r>
              <a:rPr lang="en-US" sz="2800" dirty="0">
                <a:solidFill>
                  <a:schemeClr val="tx1"/>
                </a:solidFill>
              </a:rPr>
              <a:t> is the coexistence of several cultures in one society, with the ideal of all cultures being valued and worthy of study.</a:t>
            </a:r>
          </a:p>
          <a:p>
            <a:pPr algn="just"/>
            <a:r>
              <a:rPr lang="en-US" sz="2800" dirty="0">
                <a:solidFill>
                  <a:schemeClr val="tx1"/>
                </a:solidFill>
              </a:rPr>
              <a:t>It is believed that the interaction of cultures enriches the lives of all.</a:t>
            </a:r>
          </a:p>
          <a:p>
            <a:pPr algn="just"/>
            <a:r>
              <a:rPr lang="en-US" sz="2800" dirty="0">
                <a:solidFill>
                  <a:schemeClr val="tx1"/>
                </a:solidFill>
              </a:rPr>
              <a:t>Can bring conflicts, as people and groups with different values, beliefs, and customs often clash.</a:t>
            </a:r>
          </a:p>
          <a:p>
            <a:pPr algn="just"/>
            <a:r>
              <a:rPr lang="en-US" sz="2800" dirty="0">
                <a:solidFill>
                  <a:schemeClr val="tx1"/>
                </a:solidFill>
              </a:rPr>
              <a:t>Minority groups face prejudice and discrimination – Syrian refugees fleeing civil war in 2011 faced opposition from some Americans who feared that some refugees could be terrorists.</a:t>
            </a:r>
            <a:endParaRPr lang="en-US" sz="2800" dirty="0">
              <a:solidFill>
                <a:srgbClr val="FF6600"/>
              </a:solidFill>
            </a:endParaRPr>
          </a:p>
        </p:txBody>
      </p:sp>
      <p:pic>
        <p:nvPicPr>
          <p:cNvPr id="12290" name="Picture 2" descr="Image result for syrian refugees to ame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3780" y="1962264"/>
            <a:ext cx="3378012" cy="2244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descr="Image result for syrian refugees to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780" y="4374867"/>
            <a:ext cx="3378012" cy="2244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552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Contact between cultures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862667"/>
            <a:ext cx="6675714" cy="4995333"/>
          </a:xfrm>
        </p:spPr>
        <p:txBody>
          <a:bodyPr anchor="t">
            <a:normAutofit fontScale="85000" lnSpcReduction="20000"/>
          </a:bodyPr>
          <a:lstStyle/>
          <a:p>
            <a:pPr algn="just"/>
            <a:r>
              <a:rPr lang="en-US" sz="3000" dirty="0">
                <a:solidFill>
                  <a:schemeClr val="tx1"/>
                </a:solidFill>
              </a:rPr>
              <a:t>Some conflicts between two cultures become harsh</a:t>
            </a:r>
          </a:p>
          <a:p>
            <a:pPr algn="just"/>
            <a:r>
              <a:rPr lang="en-US" sz="3000" b="1" dirty="0">
                <a:solidFill>
                  <a:srgbClr val="FF6600"/>
                </a:solidFill>
              </a:rPr>
              <a:t>Nativist</a:t>
            </a:r>
            <a:r>
              <a:rPr lang="en-US" sz="3000" dirty="0">
                <a:solidFill>
                  <a:schemeClr val="tx1"/>
                </a:solidFill>
              </a:rPr>
              <a:t>, or anti-immigrant, attitudes may form among the cultural majority, sometimes bringing violence or government actions against the immigrant or minority group</a:t>
            </a:r>
          </a:p>
          <a:p>
            <a:pPr algn="just"/>
            <a:r>
              <a:rPr lang="en-US" sz="3000" dirty="0">
                <a:solidFill>
                  <a:schemeClr val="tx1"/>
                </a:solidFill>
              </a:rPr>
              <a:t>Can be toward one particular group or a general dislike of people from other countries (xenophobia)</a:t>
            </a:r>
          </a:p>
          <a:p>
            <a:pPr algn="just"/>
            <a:r>
              <a:rPr lang="en-US" sz="3000" dirty="0">
                <a:solidFill>
                  <a:srgbClr val="006600"/>
                </a:solidFill>
              </a:rPr>
              <a:t>Examples: opposition in the U.S. to Roman Catholic immigrants in the 1800s and early 1900s</a:t>
            </a:r>
            <a:r>
              <a:rPr lang="en-US" sz="2800" dirty="0">
                <a:solidFill>
                  <a:srgbClr val="006600"/>
                </a:solidFill>
              </a:rPr>
              <a:t>.</a:t>
            </a:r>
          </a:p>
        </p:txBody>
      </p:sp>
      <p:pic>
        <p:nvPicPr>
          <p:cNvPr id="13314" name="Picture 2" descr="Image result for xenophob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442" y="2489558"/>
            <a:ext cx="4664781" cy="330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69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Geographic perspectives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862667"/>
            <a:ext cx="11304158" cy="4995333"/>
          </a:xfrm>
        </p:spPr>
        <p:txBody>
          <a:bodyPr anchor="t">
            <a:normAutofit lnSpcReduction="10000"/>
          </a:bodyPr>
          <a:lstStyle/>
          <a:p>
            <a:pPr algn="just"/>
            <a:r>
              <a:rPr lang="en-US" sz="3000" b="1" dirty="0">
                <a:solidFill>
                  <a:schemeClr val="tx1"/>
                </a:solidFill>
              </a:rPr>
              <a:t>The Diffusion of Deadly Diseases</a:t>
            </a:r>
          </a:p>
          <a:p>
            <a:pPr lvl="1" algn="just"/>
            <a:r>
              <a:rPr lang="en-US" sz="2600" dirty="0">
                <a:solidFill>
                  <a:schemeClr val="tx1"/>
                </a:solidFill>
              </a:rPr>
              <a:t>1918 Influenza Epidemic (contagious diffusion)</a:t>
            </a:r>
          </a:p>
          <a:p>
            <a:pPr lvl="3" algn="just"/>
            <a:r>
              <a:rPr lang="en-US" sz="2200" dirty="0">
                <a:solidFill>
                  <a:schemeClr val="tx1"/>
                </a:solidFill>
              </a:rPr>
              <a:t>Immediately after World War I and killed three times more people than the war itself</a:t>
            </a:r>
          </a:p>
          <a:p>
            <a:pPr lvl="3" algn="just"/>
            <a:r>
              <a:rPr lang="en-US" sz="2200" dirty="0">
                <a:solidFill>
                  <a:schemeClr val="tx1"/>
                </a:solidFill>
              </a:rPr>
              <a:t>Source of outbreak is unclear – Kansas, Great Britain, or France</a:t>
            </a:r>
          </a:p>
          <a:p>
            <a:pPr lvl="3" algn="just"/>
            <a:r>
              <a:rPr lang="en-US" sz="2200" dirty="0">
                <a:solidFill>
                  <a:schemeClr val="tx1"/>
                </a:solidFill>
              </a:rPr>
              <a:t>East coast American cities quickly became hubs for diffusion as soldiers returning home carried the virus or contracted it at the port. Then, traveling home by train, spread it throughout the country</a:t>
            </a:r>
          </a:p>
          <a:p>
            <a:pPr lvl="1" algn="just"/>
            <a:r>
              <a:rPr lang="en-US" sz="2600" dirty="0">
                <a:solidFill>
                  <a:schemeClr val="tx1"/>
                </a:solidFill>
              </a:rPr>
              <a:t>Recent Epidemics</a:t>
            </a:r>
          </a:p>
          <a:p>
            <a:pPr lvl="3" algn="just"/>
            <a:r>
              <a:rPr lang="en-US" sz="2200" dirty="0">
                <a:solidFill>
                  <a:schemeClr val="tx1"/>
                </a:solidFill>
              </a:rPr>
              <a:t>Ebola in West Africa (2013)</a:t>
            </a:r>
          </a:p>
          <a:p>
            <a:pPr lvl="3" algn="just"/>
            <a:r>
              <a:rPr lang="en-US" sz="2200" dirty="0" err="1">
                <a:solidFill>
                  <a:schemeClr val="tx1"/>
                </a:solidFill>
              </a:rPr>
              <a:t>Zika</a:t>
            </a:r>
            <a:r>
              <a:rPr lang="en-US" sz="2200" dirty="0">
                <a:solidFill>
                  <a:schemeClr val="tx1"/>
                </a:solidFill>
              </a:rPr>
              <a:t> virus in South America (2015)</a:t>
            </a:r>
            <a:endParaRPr lang="en-US" sz="2200" dirty="0">
              <a:solidFill>
                <a:srgbClr val="006600"/>
              </a:solidFill>
            </a:endParaRPr>
          </a:p>
        </p:txBody>
      </p:sp>
    </p:spTree>
    <p:extLst>
      <p:ext uri="{BB962C8B-B14F-4D97-AF65-F5344CB8AC3E}">
        <p14:creationId xmlns:p14="http://schemas.microsoft.com/office/powerpoint/2010/main" val="304520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John (Fire) Lame Deer">
            <a:extLst>
              <a:ext uri="{FF2B5EF4-FFF2-40B4-BE49-F238E27FC236}">
                <a16:creationId xmlns:a16="http://schemas.microsoft.com/office/drawing/2014/main" id="{4404CFB1-A047-4F8A-BD44-DA9781B1D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29" r="9090" b="3983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74" name="Rectangle 73"/>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5" name="Rectangle 74"/>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a:xfrm>
            <a:off x="584200" y="658613"/>
            <a:ext cx="3412067" cy="1372177"/>
          </a:xfrm>
        </p:spPr>
        <p:txBody>
          <a:bodyPr anchor="ctr">
            <a:normAutofit fontScale="90000"/>
          </a:bodyPr>
          <a:lstStyle/>
          <a:p>
            <a:pPr algn="ctr"/>
            <a:r>
              <a:rPr lang="en-US" sz="3200" dirty="0">
                <a:solidFill>
                  <a:srgbClr val="FFC000"/>
                </a:solidFill>
              </a:rPr>
              <a:t>Concepts of culture and diffusion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3" y="2188029"/>
            <a:ext cx="3415074" cy="4158342"/>
          </a:xfrm>
        </p:spPr>
        <p:txBody>
          <a:bodyPr anchor="t">
            <a:normAutofit fontScale="92500" lnSpcReduction="10000"/>
          </a:bodyPr>
          <a:lstStyle/>
          <a:p>
            <a:pPr marL="0" indent="0">
              <a:buNone/>
            </a:pPr>
            <a:r>
              <a:rPr lang="en-US" sz="2400" i="1" dirty="0">
                <a:solidFill>
                  <a:schemeClr val="bg1"/>
                </a:solidFill>
              </a:rPr>
              <a:t>“The Buffalo was part of us, his flesh and blood being absorbed by us until it became our own flesh and blood. Our clothing, our tipis, everything we needed for life came from the buffalo’s body. It was hard to say where the animals ended and the human began.” </a:t>
            </a:r>
          </a:p>
          <a:p>
            <a:pPr marL="0" indent="0">
              <a:buNone/>
            </a:pPr>
            <a:r>
              <a:rPr lang="en-US" sz="1900" dirty="0">
                <a:solidFill>
                  <a:schemeClr val="bg1"/>
                </a:solidFill>
              </a:rPr>
              <a:t>– John (Fire) Lame Deer, </a:t>
            </a:r>
            <a:r>
              <a:rPr lang="en-US" sz="1900" i="1" dirty="0">
                <a:solidFill>
                  <a:schemeClr val="bg1"/>
                </a:solidFill>
              </a:rPr>
              <a:t>Lame Deer, Seeker of Visions</a:t>
            </a:r>
            <a:r>
              <a:rPr lang="en-US" sz="1900" dirty="0">
                <a:solidFill>
                  <a:schemeClr val="bg1"/>
                </a:solidFill>
              </a:rPr>
              <a:t>, 1972</a:t>
            </a:r>
            <a:endParaRPr lang="en-US" sz="1900" i="1" dirty="0">
              <a:solidFill>
                <a:schemeClr val="bg1"/>
              </a:solidFill>
            </a:endParaRPr>
          </a:p>
        </p:txBody>
      </p:sp>
    </p:spTree>
    <p:extLst>
      <p:ext uri="{BB962C8B-B14F-4D97-AF65-F5344CB8AC3E}">
        <p14:creationId xmlns:p14="http://schemas.microsoft.com/office/powerpoint/2010/main" val="337768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Concepts of culture and diffusion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7805057" cy="4609420"/>
          </a:xfrm>
        </p:spPr>
        <p:txBody>
          <a:bodyPr anchor="t">
            <a:normAutofit fontScale="92500" lnSpcReduction="10000"/>
          </a:bodyPr>
          <a:lstStyle/>
          <a:p>
            <a:pPr algn="just"/>
            <a:r>
              <a:rPr lang="en-US" sz="3200" dirty="0">
                <a:solidFill>
                  <a:schemeClr val="tx1"/>
                </a:solidFill>
              </a:rPr>
              <a:t>To the Lakota and other indigenous people on North America’s Great Plains, the bison was an essential part of their </a:t>
            </a:r>
            <a:r>
              <a:rPr lang="en-US" sz="3200" i="1" dirty="0">
                <a:solidFill>
                  <a:schemeClr val="tx1"/>
                </a:solidFill>
              </a:rPr>
              <a:t>culture</a:t>
            </a:r>
            <a:endParaRPr lang="en-US" sz="3200" dirty="0">
              <a:solidFill>
                <a:schemeClr val="tx1"/>
              </a:solidFill>
            </a:endParaRPr>
          </a:p>
          <a:p>
            <a:pPr algn="just"/>
            <a:r>
              <a:rPr lang="en-US" sz="3200" dirty="0">
                <a:solidFill>
                  <a:schemeClr val="tx1"/>
                </a:solidFill>
              </a:rPr>
              <a:t>Provided meat for nutrition, a hide for clothing and shelter, bones for tools, and fat for soap</a:t>
            </a:r>
          </a:p>
          <a:p>
            <a:pPr algn="just"/>
            <a:r>
              <a:rPr lang="en-US" sz="3200" dirty="0">
                <a:solidFill>
                  <a:schemeClr val="tx1"/>
                </a:solidFill>
              </a:rPr>
              <a:t>Central to their religious beliefs</a:t>
            </a:r>
          </a:p>
          <a:p>
            <a:pPr algn="just"/>
            <a:r>
              <a:rPr lang="en-US" sz="3200" dirty="0">
                <a:solidFill>
                  <a:schemeClr val="tx1"/>
                </a:solidFill>
              </a:rPr>
              <a:t>When European settlers hunted the bison,  Lakota culture suffered</a:t>
            </a:r>
          </a:p>
        </p:txBody>
      </p:sp>
      <p:pic>
        <p:nvPicPr>
          <p:cNvPr id="3074" name="Picture 2" descr="Image result for John (Fire) Lame Deer">
            <a:extLst>
              <a:ext uri="{FF2B5EF4-FFF2-40B4-BE49-F238E27FC236}">
                <a16:creationId xmlns:a16="http://schemas.microsoft.com/office/drawing/2014/main" id="{DE3FA03C-E0CE-4180-8F9E-831A3B8627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0600" y="1922163"/>
            <a:ext cx="3124200" cy="48064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479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Analyzing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89478"/>
            <a:ext cx="5768290" cy="4652765"/>
          </a:xfrm>
        </p:spPr>
        <p:txBody>
          <a:bodyPr anchor="t">
            <a:normAutofit fontScale="92500" lnSpcReduction="20000"/>
          </a:bodyPr>
          <a:lstStyle/>
          <a:p>
            <a:r>
              <a:rPr lang="en-US" sz="2800" b="1" dirty="0">
                <a:solidFill>
                  <a:srgbClr val="FF6600"/>
                </a:solidFill>
              </a:rPr>
              <a:t>Culture </a:t>
            </a:r>
            <a:r>
              <a:rPr lang="en-US" sz="2800" dirty="0">
                <a:solidFill>
                  <a:schemeClr val="tx1"/>
                </a:solidFill>
              </a:rPr>
              <a:t>includes all of a group’s learned behaviors, actions, beliefs, and objects</a:t>
            </a:r>
          </a:p>
          <a:p>
            <a:r>
              <a:rPr lang="en-US" sz="2800" dirty="0">
                <a:solidFill>
                  <a:schemeClr val="tx1"/>
                </a:solidFill>
              </a:rPr>
              <a:t>Visible force seen in a group’s actions, possessions, and influence on the landscape</a:t>
            </a:r>
          </a:p>
          <a:p>
            <a:r>
              <a:rPr lang="en-US" sz="2800" dirty="0">
                <a:solidFill>
                  <a:srgbClr val="006600"/>
                </a:solidFill>
              </a:rPr>
              <a:t>Example: in a large city you can </a:t>
            </a:r>
            <a:r>
              <a:rPr lang="en-US" sz="2800" u="sng" dirty="0">
                <a:solidFill>
                  <a:srgbClr val="006600"/>
                </a:solidFill>
              </a:rPr>
              <a:t>see</a:t>
            </a:r>
            <a:r>
              <a:rPr lang="en-US" sz="2800" dirty="0">
                <a:solidFill>
                  <a:srgbClr val="006600"/>
                </a:solidFill>
              </a:rPr>
              <a:t> people working in offices, factories, and stores, and living in high-rise apartments or suburban homes. You might observe them attending movies, concerts, or sports events</a:t>
            </a:r>
          </a:p>
        </p:txBody>
      </p:sp>
      <p:pic>
        <p:nvPicPr>
          <p:cNvPr id="4098" name="Picture 2" descr="Image result for new york culture">
            <a:extLst>
              <a:ext uri="{FF2B5EF4-FFF2-40B4-BE49-F238E27FC236}">
                <a16:creationId xmlns:a16="http://schemas.microsoft.com/office/drawing/2014/main" id="{651ADCA4-9A91-4E67-BE2F-0E8EB7990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343" y="1148443"/>
            <a:ext cx="5096501" cy="23989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new york culture">
            <a:extLst>
              <a:ext uri="{FF2B5EF4-FFF2-40B4-BE49-F238E27FC236}">
                <a16:creationId xmlns:a16="http://schemas.microsoft.com/office/drawing/2014/main" id="{A406DABF-C08F-4B8E-81BA-7C464BC6E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843" y="3797074"/>
            <a:ext cx="4381500" cy="2714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277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Analyzing culture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62264"/>
            <a:ext cx="5855254" cy="4652765"/>
          </a:xfrm>
        </p:spPr>
        <p:txBody>
          <a:bodyPr anchor="t">
            <a:normAutofit lnSpcReduction="10000"/>
          </a:bodyPr>
          <a:lstStyle/>
          <a:p>
            <a:r>
              <a:rPr lang="en-US" sz="2800" b="1" dirty="0">
                <a:solidFill>
                  <a:srgbClr val="FF6600"/>
                </a:solidFill>
              </a:rPr>
              <a:t>Culture </a:t>
            </a:r>
            <a:r>
              <a:rPr lang="en-US" sz="2800" dirty="0">
                <a:solidFill>
                  <a:schemeClr val="tx1"/>
                </a:solidFill>
              </a:rPr>
              <a:t>is also an invisible force guiding people through shared belief systems, customs, and traditions</a:t>
            </a:r>
          </a:p>
          <a:p>
            <a:r>
              <a:rPr lang="en-US" sz="2800" dirty="0">
                <a:solidFill>
                  <a:schemeClr val="tx1"/>
                </a:solidFill>
              </a:rPr>
              <a:t>Visible + Invisible = </a:t>
            </a:r>
            <a:r>
              <a:rPr lang="en-US" sz="2800" b="1" dirty="0">
                <a:solidFill>
                  <a:srgbClr val="FF6600"/>
                </a:solidFill>
              </a:rPr>
              <a:t>cultural traits</a:t>
            </a:r>
            <a:endParaRPr lang="en-US" sz="2800" dirty="0">
              <a:solidFill>
                <a:srgbClr val="FF6600"/>
              </a:solidFill>
            </a:endParaRPr>
          </a:p>
          <a:p>
            <a:r>
              <a:rPr lang="en-US" sz="2800" dirty="0">
                <a:solidFill>
                  <a:srgbClr val="006600"/>
                </a:solidFill>
              </a:rPr>
              <a:t>Example: a single cultural artifact, such as an automobile, may represent many different values</a:t>
            </a:r>
          </a:p>
          <a:p>
            <a:r>
              <a:rPr lang="en-US" sz="2800" dirty="0">
                <a:solidFill>
                  <a:schemeClr val="tx1"/>
                </a:solidFill>
              </a:rPr>
              <a:t>These interrelated traits make up a </a:t>
            </a:r>
            <a:r>
              <a:rPr lang="en-US" sz="2800" b="1" dirty="0">
                <a:solidFill>
                  <a:srgbClr val="FF6600"/>
                </a:solidFill>
              </a:rPr>
              <a:t>cultural complex</a:t>
            </a:r>
            <a:endParaRPr lang="en-US" sz="2800" dirty="0">
              <a:solidFill>
                <a:srgbClr val="FF6600"/>
              </a:solidFill>
            </a:endParaRPr>
          </a:p>
        </p:txBody>
      </p:sp>
      <p:pic>
        <p:nvPicPr>
          <p:cNvPr id="4" name="Picture 3">
            <a:extLst>
              <a:ext uri="{FF2B5EF4-FFF2-40B4-BE49-F238E27FC236}">
                <a16:creationId xmlns:a16="http://schemas.microsoft.com/office/drawing/2014/main" id="{D408A7D0-4A1D-42D1-BDEA-645A68DC7AD0}"/>
              </a:ext>
            </a:extLst>
          </p:cNvPr>
          <p:cNvPicPr>
            <a:picLocks noChangeAspect="1"/>
          </p:cNvPicPr>
          <p:nvPr/>
        </p:nvPicPr>
        <p:blipFill>
          <a:blip r:embed="rId2"/>
          <a:stretch>
            <a:fillRect/>
          </a:stretch>
        </p:blipFill>
        <p:spPr>
          <a:xfrm>
            <a:off x="6302829" y="2155371"/>
            <a:ext cx="5725885" cy="3984172"/>
          </a:xfrm>
          <a:prstGeom prst="rect">
            <a:avLst/>
          </a:prstGeom>
        </p:spPr>
      </p:pic>
    </p:spTree>
    <p:extLst>
      <p:ext uri="{BB962C8B-B14F-4D97-AF65-F5344CB8AC3E}">
        <p14:creationId xmlns:p14="http://schemas.microsoft.com/office/powerpoint/2010/main" val="928626108"/>
      </p:ext>
    </p:extLst>
  </p:cSld>
  <p:clrMapOvr>
    <a:masterClrMapping/>
  </p:clrMapOvr>
</p:sld>
</file>

<file path=ppt/theme/theme1.xml><?xml version="1.0" encoding="utf-8"?>
<a:theme xmlns:a="http://schemas.openxmlformats.org/drawingml/2006/main" name="Dividen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1_Dividen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5_Dividend">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7_Dividen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2_Dividen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3_Dividend">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20117</TotalTime>
  <Words>3103</Words>
  <Application>Microsoft Office PowerPoint</Application>
  <PresentationFormat>Widescreen</PresentationFormat>
  <Paragraphs>263</Paragraphs>
  <Slides>56</Slides>
  <Notes>2</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56</vt:i4>
      </vt:variant>
    </vt:vector>
  </HeadingPairs>
  <TitlesOfParts>
    <vt:vector size="65" baseType="lpstr">
      <vt:lpstr>Calibri</vt:lpstr>
      <vt:lpstr>Cambria</vt:lpstr>
      <vt:lpstr>Wingdings 2</vt:lpstr>
      <vt:lpstr>Dividend</vt:lpstr>
      <vt:lpstr>1_Dividend</vt:lpstr>
      <vt:lpstr>5_Dividend</vt:lpstr>
      <vt:lpstr>7_Dividend</vt:lpstr>
      <vt:lpstr>2_Dividend</vt:lpstr>
      <vt:lpstr>3_Dividend</vt:lpstr>
      <vt:lpstr>PowerPoint Presentation</vt:lpstr>
      <vt:lpstr>Unit 3 – Cultural patterns and processes</vt:lpstr>
      <vt:lpstr>Enduring Understanding (3.A)</vt:lpstr>
      <vt:lpstr>Enduring Understanding (3.A)</vt:lpstr>
      <vt:lpstr>Learning objective (3.a.1)</vt:lpstr>
      <vt:lpstr>Concepts of culture and diffusion</vt:lpstr>
      <vt:lpstr>Concepts of culture and diffusion</vt:lpstr>
      <vt:lpstr>Analyzing culture</vt:lpstr>
      <vt:lpstr>Analyzing culture</vt:lpstr>
      <vt:lpstr>Analyzing culture</vt:lpstr>
      <vt:lpstr>Origins of Culture</vt:lpstr>
      <vt:lpstr>Origins of Culture</vt:lpstr>
      <vt:lpstr>Origins of Culture</vt:lpstr>
      <vt:lpstr>Origins of Culture</vt:lpstr>
      <vt:lpstr>Origins of Culture</vt:lpstr>
      <vt:lpstr>Origins of Culture</vt:lpstr>
      <vt:lpstr>Learning objective (3.a.2)</vt:lpstr>
      <vt:lpstr>Spatial dimensions of culture</vt:lpstr>
      <vt:lpstr>Spatial dimensions of culture</vt:lpstr>
      <vt:lpstr>Spatial dimensions of culture</vt:lpstr>
      <vt:lpstr>Spatial dimensions of culture</vt:lpstr>
      <vt:lpstr>Spatial dimensions of culture</vt:lpstr>
      <vt:lpstr>Spatial dimensions of culture</vt:lpstr>
      <vt:lpstr>Spatial dimensions of culture</vt:lpstr>
      <vt:lpstr>Spatial dimensions of culture</vt:lpstr>
      <vt:lpstr>Spatial dimensions of culture</vt:lpstr>
      <vt:lpstr>Learning objective (3.a.3)</vt:lpstr>
      <vt:lpstr>Globalization and cultural change</vt:lpstr>
      <vt:lpstr>Globalization and cultural change</vt:lpstr>
      <vt:lpstr>Learning objective (3.B.5)</vt:lpstr>
      <vt:lpstr>Globalization and cultural change</vt:lpstr>
      <vt:lpstr>Globalization and cultural change</vt:lpstr>
      <vt:lpstr>Globalization and cultural change</vt:lpstr>
      <vt:lpstr>Globalization and cultural change</vt:lpstr>
      <vt:lpstr>Globalization and cultural change</vt:lpstr>
      <vt:lpstr>Globalization and cultural change</vt:lpstr>
      <vt:lpstr>Globalization and cultural change</vt:lpstr>
      <vt:lpstr>Globalization and cultural change</vt:lpstr>
      <vt:lpstr>Globalization and cultural change</vt:lpstr>
      <vt:lpstr>Learning objective (3.B.2.A)</vt:lpstr>
      <vt:lpstr>Diffusion of culture</vt:lpstr>
      <vt:lpstr>Diffusion of culture - relocation</vt:lpstr>
      <vt:lpstr>Diffusion of culture - relocation</vt:lpstr>
      <vt:lpstr>Diffusion of culture - expansion</vt:lpstr>
      <vt:lpstr>Diffusion of culture - contagious</vt:lpstr>
      <vt:lpstr>Diffusion of culture - hierarchical</vt:lpstr>
      <vt:lpstr>Diffusion of culture</vt:lpstr>
      <vt:lpstr>Diffusion of culture – reverse hierarchical</vt:lpstr>
      <vt:lpstr>Diffusion of culture - stimulus</vt:lpstr>
      <vt:lpstr>Learning Objective (3.B.2.d)</vt:lpstr>
      <vt:lpstr>Contact between cultures</vt:lpstr>
      <vt:lpstr>Contact between cultures</vt:lpstr>
      <vt:lpstr>Contact between cultures</vt:lpstr>
      <vt:lpstr>Contact between cultures</vt:lpstr>
      <vt:lpstr>Contact between cultures</vt:lpstr>
      <vt:lpstr>Geographic perspectives</vt:lpstr>
    </vt:vector>
  </TitlesOfParts>
  <Company>OCPS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 part iB: population</dc:title>
  <dc:creator>Terrell, Carli B.</dc:creator>
  <cp:lastModifiedBy>Welch, Brian</cp:lastModifiedBy>
  <cp:revision>127</cp:revision>
  <dcterms:created xsi:type="dcterms:W3CDTF">2017-07-31T15:52:51Z</dcterms:created>
  <dcterms:modified xsi:type="dcterms:W3CDTF">2018-08-21T15:01:03Z</dcterms:modified>
</cp:coreProperties>
</file>