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7" r:id="rId6"/>
    <p:sldId id="263" r:id="rId7"/>
    <p:sldId id="264" r:id="rId8"/>
    <p:sldId id="265" r:id="rId9"/>
    <p:sldId id="266" r:id="rId10"/>
    <p:sldId id="257" r:id="rId11"/>
    <p:sldId id="258" r:id="rId12"/>
    <p:sldId id="268" r:id="rId13"/>
    <p:sldId id="259" r:id="rId14"/>
    <p:sldId id="262" r:id="rId15"/>
    <p:sldId id="270" r:id="rId16"/>
    <p:sldId id="261" r:id="rId17"/>
    <p:sldId id="269" r:id="rId18"/>
    <p:sldId id="260" r:id="rId19"/>
    <p:sldId id="271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8" autoAdjust="0"/>
    <p:restoredTop sz="94660"/>
  </p:normalViewPr>
  <p:slideViewPr>
    <p:cSldViewPr snapToGrid="0">
      <p:cViewPr varScale="1">
        <p:scale>
          <a:sx n="94" d="100"/>
          <a:sy n="94" d="100"/>
        </p:scale>
        <p:origin x="86" y="4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48B5-1670-4A3B-9346-6F9245506150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776EA9D1-2542-4E11-AEA2-D4725A05D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270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48B5-1670-4A3B-9346-6F9245506150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776EA9D1-2542-4E11-AEA2-D4725A05D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28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48B5-1670-4A3B-9346-6F9245506150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776EA9D1-2542-4E11-AEA2-D4725A05D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37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48B5-1670-4A3B-9346-6F9245506150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776EA9D1-2542-4E11-AEA2-D4725A05D023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1589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48B5-1670-4A3B-9346-6F9245506150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776EA9D1-2542-4E11-AEA2-D4725A05D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19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48B5-1670-4A3B-9346-6F9245506150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A9D1-2542-4E11-AEA2-D4725A05D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257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48B5-1670-4A3B-9346-6F9245506150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A9D1-2542-4E11-AEA2-D4725A05D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2468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48B5-1670-4A3B-9346-6F9245506150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A9D1-2542-4E11-AEA2-D4725A05D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289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6E948B5-1670-4A3B-9346-6F9245506150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776EA9D1-2542-4E11-AEA2-D4725A05D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919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48B5-1670-4A3B-9346-6F9245506150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A9D1-2542-4E11-AEA2-D4725A05D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494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48B5-1670-4A3B-9346-6F9245506150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776EA9D1-2542-4E11-AEA2-D4725A05D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72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48B5-1670-4A3B-9346-6F9245506150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A9D1-2542-4E11-AEA2-D4725A05D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984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48B5-1670-4A3B-9346-6F9245506150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A9D1-2542-4E11-AEA2-D4725A05D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202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48B5-1670-4A3B-9346-6F9245506150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A9D1-2542-4E11-AEA2-D4725A05D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69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48B5-1670-4A3B-9346-6F9245506150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A9D1-2542-4E11-AEA2-D4725A05D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040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48B5-1670-4A3B-9346-6F9245506150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A9D1-2542-4E11-AEA2-D4725A05D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521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48B5-1670-4A3B-9346-6F9245506150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A9D1-2542-4E11-AEA2-D4725A05D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045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948B5-1670-4A3B-9346-6F9245506150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EA9D1-2542-4E11-AEA2-D4725A05D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32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290VMiaQA4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muhammada@leonschools.ne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SuEnfSpaJI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parents.com/toddlers-preschoolers/development/behavioral/cheatin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Trick or Treat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Teach your child NOT to cheat!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058" y="470079"/>
            <a:ext cx="6980464" cy="185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87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 for Peer Pressure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Because </a:t>
            </a:r>
            <a:r>
              <a:rPr lang="en-US" dirty="0" smtClean="0"/>
              <a:t>students usually want to please,</a:t>
            </a:r>
            <a:r>
              <a:rPr lang="en-US" dirty="0"/>
              <a:t> </a:t>
            </a:r>
            <a:r>
              <a:rPr lang="en-US" dirty="0" smtClean="0"/>
              <a:t>the pressure of not knowing something could make them feel they are disappointing someone. Teach them it is ok to not know and ask for help.</a:t>
            </a:r>
          </a:p>
          <a:p>
            <a:r>
              <a:rPr lang="en-US" dirty="0"/>
              <a:t>I</a:t>
            </a:r>
            <a:r>
              <a:rPr lang="en-US" dirty="0" smtClean="0"/>
              <a:t>t </a:t>
            </a:r>
            <a:r>
              <a:rPr lang="en-US" dirty="0"/>
              <a:t>can be difficult for them to turn away a classmate who is asking for answers to the quiz or to copy homework. </a:t>
            </a:r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each them </a:t>
            </a:r>
            <a:r>
              <a:rPr lang="en-US" dirty="0"/>
              <a:t>to shift </a:t>
            </a:r>
            <a:r>
              <a:rPr lang="en-US" dirty="0" smtClean="0"/>
              <a:t>their </a:t>
            </a:r>
            <a:r>
              <a:rPr lang="en-US" dirty="0"/>
              <a:t>body to block </a:t>
            </a:r>
            <a:r>
              <a:rPr lang="en-US" dirty="0" smtClean="0"/>
              <a:t>their </a:t>
            </a:r>
            <a:r>
              <a:rPr lang="en-US" dirty="0"/>
              <a:t>work from rubberneckers and let </a:t>
            </a:r>
            <a:r>
              <a:rPr lang="en-US" dirty="0" smtClean="0"/>
              <a:t>them </a:t>
            </a:r>
            <a:r>
              <a:rPr lang="en-US" dirty="0"/>
              <a:t>know it's okay to tell the teacher after class if someone copies </a:t>
            </a:r>
            <a:r>
              <a:rPr lang="en-US" dirty="0" smtClean="0"/>
              <a:t>their </a:t>
            </a:r>
            <a:r>
              <a:rPr lang="en-US" dirty="0"/>
              <a:t>answers.</a:t>
            </a:r>
          </a:p>
        </p:txBody>
      </p:sp>
    </p:spTree>
    <p:extLst>
      <p:ext uri="{BB962C8B-B14F-4D97-AF65-F5344CB8AC3E}">
        <p14:creationId xmlns:p14="http://schemas.microsoft.com/office/powerpoint/2010/main" val="7698200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Parent Responsibilities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Parents will provide a safe working environment free of distractions.</a:t>
            </a:r>
          </a:p>
          <a:p>
            <a:r>
              <a:rPr lang="en-US" dirty="0" smtClean="0"/>
              <a:t>Parents will NOT engage or attempt to communicate with the teacher via TEAMS or Zoom during instruction time.</a:t>
            </a:r>
          </a:p>
          <a:p>
            <a:r>
              <a:rPr lang="en-US" dirty="0" smtClean="0"/>
              <a:t>Parents will honor, support, and promote the academic integrity of their students.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636" y="4324349"/>
            <a:ext cx="18288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647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Video: Academy School District 20 teachers catching students cheating in online classes, parents helping</a:t>
            </a:r>
            <a:endParaRPr lang="en-US" dirty="0"/>
          </a:p>
        </p:txBody>
      </p:sp>
      <p:pic>
        <p:nvPicPr>
          <p:cNvPr id="4" name="b290VMiaQA4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14550" y="2155472"/>
            <a:ext cx="7862207" cy="442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0929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Handle Offenses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your child cheats despite your warnings, follow through on any </a:t>
            </a:r>
            <a:r>
              <a:rPr lang="en-US" dirty="0" smtClean="0"/>
              <a:t>consequences</a:t>
            </a:r>
            <a:r>
              <a:rPr lang="en-US" dirty="0"/>
              <a:t> you have discussed with </a:t>
            </a:r>
            <a:r>
              <a:rPr lang="en-US" dirty="0" smtClean="0"/>
              <a:t>them. </a:t>
            </a:r>
          </a:p>
          <a:p>
            <a:r>
              <a:rPr lang="en-US" dirty="0" smtClean="0"/>
              <a:t> </a:t>
            </a:r>
            <a:r>
              <a:rPr lang="en-US" dirty="0"/>
              <a:t>Assure your child that learning and doing </a:t>
            </a:r>
            <a:r>
              <a:rPr lang="en-US" dirty="0" smtClean="0"/>
              <a:t>their </a:t>
            </a:r>
            <a:r>
              <a:rPr lang="en-US" dirty="0"/>
              <a:t>best are more important than top scores.</a:t>
            </a:r>
          </a:p>
        </p:txBody>
      </p:sp>
      <p:pic>
        <p:nvPicPr>
          <p:cNvPr id="4" name="Picture 3" descr="IRIS | Page 6: Positive Consequenc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8" y="3897084"/>
            <a:ext cx="5257801" cy="278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289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Questions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well would you rate yourself as a parent in supporting your child(</a:t>
            </a:r>
            <a:r>
              <a:rPr lang="en-US" dirty="0" err="1" smtClean="0"/>
              <a:t>ren</a:t>
            </a:r>
            <a:r>
              <a:rPr lang="en-US" dirty="0" smtClean="0"/>
              <a:t>)’s academic integrity?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498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a good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28708"/>
            <a:ext cx="9613861" cy="3599316"/>
          </a:xfrm>
        </p:spPr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elp them </a:t>
            </a:r>
            <a:r>
              <a:rPr lang="en-US" dirty="0"/>
              <a:t>to avoid cutting corners or being dishonest, practice what you preach</a:t>
            </a:r>
            <a:r>
              <a:rPr lang="en-US" dirty="0" smtClean="0"/>
              <a:t>.</a:t>
            </a:r>
          </a:p>
          <a:p>
            <a:r>
              <a:rPr lang="en-US" dirty="0" smtClean="0"/>
              <a:t>Allow your child to experience “productive struggle”. Don’t always come to their rescue when they face a difficult task.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33329" y="3886200"/>
            <a:ext cx="3171372" cy="237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2060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Monthly Drawing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006778"/>
          </a:xfrm>
        </p:spPr>
        <p:txBody>
          <a:bodyPr/>
          <a:lstStyle/>
          <a:p>
            <a:r>
              <a:rPr lang="en-US" dirty="0" smtClean="0"/>
              <a:t>There is an opportunity to earn three entries into the drawing.</a:t>
            </a:r>
          </a:p>
          <a:p>
            <a:endParaRPr lang="en-US" dirty="0"/>
          </a:p>
          <a:p>
            <a:r>
              <a:rPr lang="en-US" dirty="0" smtClean="0"/>
              <a:t>1. Attending the monthly meeting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Attendance is taken from Zoom </a:t>
            </a:r>
          </a:p>
          <a:p>
            <a:r>
              <a:rPr lang="en-US" dirty="0" smtClean="0"/>
              <a:t>2. Completing the “homework” 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Sign and return the </a:t>
            </a:r>
            <a:r>
              <a:rPr lang="en-US" i="1" dirty="0" smtClean="0">
                <a:solidFill>
                  <a:srgbClr val="FFC000"/>
                </a:solidFill>
              </a:rPr>
              <a:t>Virtual Classroom Policies Agreement</a:t>
            </a:r>
          </a:p>
          <a:p>
            <a:r>
              <a:rPr lang="en-US" dirty="0" smtClean="0"/>
              <a:t>3. Sharing the “Family Involvement” activity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Email a picture of your family engaged in a fall activity to </a:t>
            </a:r>
            <a:r>
              <a:rPr lang="en-US" dirty="0" smtClean="0">
                <a:solidFill>
                  <a:srgbClr val="FFC000"/>
                </a:solidFill>
                <a:hlinkClick r:id="rId2"/>
              </a:rPr>
              <a:t>muhammada@leonschools.net</a:t>
            </a:r>
            <a:r>
              <a:rPr lang="en-US" dirty="0" smtClean="0">
                <a:solidFill>
                  <a:srgbClr val="FFC000"/>
                </a:solidFill>
              </a:rPr>
              <a:t> by November 12</a:t>
            </a:r>
            <a:r>
              <a:rPr lang="en-US" baseline="30000" dirty="0" smtClean="0">
                <a:solidFill>
                  <a:srgbClr val="FFC000"/>
                </a:solidFill>
              </a:rPr>
              <a:t>th</a:t>
            </a:r>
            <a:r>
              <a:rPr lang="en-US" dirty="0" smtClean="0">
                <a:solidFill>
                  <a:srgbClr val="FFC000"/>
                </a:solidFill>
              </a:rPr>
              <a:t>.</a:t>
            </a:r>
          </a:p>
          <a:p>
            <a:pPr lvl="1"/>
            <a:endParaRPr lang="en-US" dirty="0" smtClean="0">
              <a:solidFill>
                <a:srgbClr val="FFC000"/>
              </a:solidFill>
            </a:endParaRPr>
          </a:p>
          <a:p>
            <a:pPr marL="457200" lvl="1" indent="0">
              <a:buNone/>
            </a:pPr>
            <a:endParaRPr lang="en-US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652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you have a family integrity code?</a:t>
            </a:r>
          </a:p>
          <a:p>
            <a:endParaRPr lang="en-US" dirty="0"/>
          </a:p>
          <a:p>
            <a:r>
              <a:rPr lang="en-US" dirty="0" smtClean="0"/>
              <a:t>Do you feel your child(</a:t>
            </a:r>
            <a:r>
              <a:rPr lang="en-US" dirty="0" err="1" smtClean="0"/>
              <a:t>ren</a:t>
            </a:r>
            <a:r>
              <a:rPr lang="en-US" dirty="0" smtClean="0"/>
              <a:t>) display integrity outside of your presence?</a:t>
            </a:r>
          </a:p>
          <a:p>
            <a:endParaRPr lang="en-US" dirty="0"/>
          </a:p>
          <a:p>
            <a:r>
              <a:rPr lang="en-US" dirty="0" smtClean="0"/>
              <a:t>How often do you speak with your child about integrity?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398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 Integrity Means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submit their OWN work for assignments and assessments.</a:t>
            </a:r>
          </a:p>
          <a:p>
            <a:r>
              <a:rPr lang="en-US" dirty="0" smtClean="0"/>
              <a:t>Students DO NOT </a:t>
            </a:r>
            <a:r>
              <a:rPr lang="en-US" i="1" dirty="0" smtClean="0"/>
              <a:t>receive</a:t>
            </a:r>
            <a:r>
              <a:rPr lang="en-US" dirty="0" smtClean="0"/>
              <a:t> unauthorized assistance on assignments and assessments.</a:t>
            </a:r>
          </a:p>
          <a:p>
            <a:r>
              <a:rPr lang="en-US" dirty="0" smtClean="0"/>
              <a:t>Students DO NOT </a:t>
            </a:r>
            <a:r>
              <a:rPr lang="en-US" i="1" dirty="0" smtClean="0"/>
              <a:t>provide</a:t>
            </a:r>
            <a:r>
              <a:rPr lang="en-US" dirty="0" smtClean="0"/>
              <a:t> unauthorized assistance to other students.</a:t>
            </a:r>
          </a:p>
          <a:p>
            <a:r>
              <a:rPr lang="en-US" dirty="0" smtClean="0"/>
              <a:t>Parents will supervise students to monitor their adherence to the rules of academic integrity.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668782" y="3997322"/>
            <a:ext cx="2790371" cy="209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207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Moral Integrity Means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735" y="2356942"/>
            <a:ext cx="9613861" cy="3599316"/>
          </a:xfrm>
        </p:spPr>
        <p:txBody>
          <a:bodyPr/>
          <a:lstStyle/>
          <a:p>
            <a:r>
              <a:rPr lang="en-US" dirty="0" smtClean="0"/>
              <a:t>Student will not display inappropriate images.</a:t>
            </a:r>
          </a:p>
          <a:p>
            <a:r>
              <a:rPr lang="en-US" dirty="0" smtClean="0"/>
              <a:t>Students will not chat, text, or message harassing or inappropriate communication in any digital form.</a:t>
            </a:r>
          </a:p>
          <a:p>
            <a:r>
              <a:rPr lang="en-US" dirty="0" smtClean="0"/>
              <a:t>Students will not chat on any platform not designated by the teacher during scheduled class time.</a:t>
            </a:r>
          </a:p>
          <a:p>
            <a:r>
              <a:rPr lang="en-US" dirty="0" smtClean="0"/>
              <a:t>Students will be in proper dress code when meeting in TEAMS and Zoom.</a:t>
            </a:r>
          </a:p>
          <a:p>
            <a:r>
              <a:rPr lang="en-US" dirty="0" smtClean="0"/>
              <a:t>Sharing passwords or logins is prohibited. Never let another person use your school accounts.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5935" y="3141501"/>
            <a:ext cx="2188029" cy="158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589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Moral Integrity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Students/parents will not make unauthorized recordings of other students, teachers or digital classrooms.</a:t>
            </a:r>
          </a:p>
          <a:p>
            <a:r>
              <a:rPr lang="en-US" dirty="0" smtClean="0"/>
              <a:t>Students will participate and communicate in the classroom virtual setting, not parents or other members of the household.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5520" y="3924093"/>
            <a:ext cx="3800475" cy="293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9412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Video: Kids Talk Cheating: Why Kids Cheat(and Why They Shouldn’t…)</a:t>
            </a:r>
            <a:endParaRPr lang="en-US" dirty="0"/>
          </a:p>
        </p:txBody>
      </p:sp>
      <p:pic>
        <p:nvPicPr>
          <p:cNvPr id="4" name="WSuEnfSpaJI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18557" y="2081227"/>
            <a:ext cx="8107136" cy="456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8502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 the 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Watch a movie like </a:t>
            </a:r>
            <a:r>
              <a:rPr lang="en-US" i="1" dirty="0"/>
              <a:t>Space Jam </a:t>
            </a:r>
            <a:r>
              <a:rPr lang="en-US" dirty="0"/>
              <a:t>or </a:t>
            </a:r>
            <a:r>
              <a:rPr lang="en-US" i="1" dirty="0"/>
              <a:t>Wreck-It Ralph</a:t>
            </a:r>
            <a:r>
              <a:rPr lang="en-US" dirty="0"/>
              <a:t> and ask your child what </a:t>
            </a:r>
            <a:r>
              <a:rPr lang="en-US" dirty="0" smtClean="0"/>
              <a:t>they think </a:t>
            </a:r>
            <a:r>
              <a:rPr lang="en-US" dirty="0"/>
              <a:t>about the cheating characters and whether </a:t>
            </a:r>
            <a:r>
              <a:rPr lang="en-US" dirty="0" smtClean="0"/>
              <a:t>they know </a:t>
            </a:r>
            <a:r>
              <a:rPr lang="en-US" dirty="0"/>
              <a:t>anyone who has cheated. </a:t>
            </a:r>
            <a:r>
              <a:rPr lang="en-US" dirty="0" smtClean="0"/>
              <a:t> </a:t>
            </a:r>
          </a:p>
          <a:p>
            <a:r>
              <a:rPr lang="en-US" dirty="0"/>
              <a:t>E</a:t>
            </a:r>
            <a:r>
              <a:rPr lang="en-US" dirty="0" smtClean="0"/>
              <a:t>xplain </a:t>
            </a:r>
            <a:r>
              <a:rPr lang="en-US" dirty="0"/>
              <a:t>that </a:t>
            </a:r>
            <a:r>
              <a:rPr lang="en-US" dirty="0">
                <a:hlinkClick r:id="rId2"/>
              </a:rPr>
              <a:t>cheating is wrong</a:t>
            </a:r>
            <a:r>
              <a:rPr lang="en-US" dirty="0"/>
              <a:t> because it's unfair to others and people who do it aren't </a:t>
            </a:r>
            <a:r>
              <a:rPr lang="en-US" dirty="0" smtClean="0"/>
              <a:t>learning </a:t>
            </a:r>
            <a:r>
              <a:rPr lang="en-US" dirty="0"/>
              <a:t>things </a:t>
            </a:r>
            <a:r>
              <a:rPr lang="en-US" dirty="0" smtClean="0"/>
              <a:t>they need to learn. </a:t>
            </a:r>
          </a:p>
          <a:p>
            <a:r>
              <a:rPr lang="en-US" dirty="0" smtClean="0"/>
              <a:t>Some children aren't </a:t>
            </a:r>
            <a:r>
              <a:rPr lang="en-US" dirty="0"/>
              <a:t>clear on what's considered cheating, so talk about examples such as looking at a classmate's paper, </a:t>
            </a:r>
            <a:r>
              <a:rPr lang="en-US" dirty="0" smtClean="0"/>
              <a:t>using the internet, or having someone else complete their assignments.</a:t>
            </a:r>
          </a:p>
          <a:p>
            <a:r>
              <a:rPr lang="en-US" dirty="0" smtClean="0"/>
              <a:t>Be </a:t>
            </a:r>
            <a:r>
              <a:rPr lang="en-US" dirty="0"/>
              <a:t>sure to point out the consequences of getting caught cheating too, such as getting a bad grade </a:t>
            </a:r>
            <a:r>
              <a:rPr lang="en-US" dirty="0" smtClean="0"/>
              <a:t>or not knowing what to do the next time.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9856" y="1673677"/>
            <a:ext cx="1415142" cy="21227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9856" y="3992333"/>
            <a:ext cx="1387392" cy="269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7601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 Your 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Since </a:t>
            </a:r>
            <a:r>
              <a:rPr lang="en-US" dirty="0" smtClean="0"/>
              <a:t>school work stress</a:t>
            </a:r>
            <a:r>
              <a:rPr lang="en-US" dirty="0"/>
              <a:t> may lead to cheating, praise your child's efforts </a:t>
            </a:r>
            <a:r>
              <a:rPr lang="en-US" dirty="0" smtClean="0"/>
              <a:t> rather </a:t>
            </a:r>
            <a:r>
              <a:rPr lang="en-US" dirty="0"/>
              <a:t>than focusing exclusively on results. </a:t>
            </a:r>
            <a:endParaRPr lang="en-US" dirty="0" smtClean="0"/>
          </a:p>
          <a:p>
            <a:r>
              <a:rPr lang="en-US" dirty="0" smtClean="0"/>
              <a:t>Assure them </a:t>
            </a:r>
            <a:r>
              <a:rPr lang="en-US" dirty="0"/>
              <a:t>that learning and doing </a:t>
            </a:r>
            <a:r>
              <a:rPr lang="en-US" dirty="0" smtClean="0"/>
              <a:t>their </a:t>
            </a:r>
            <a:r>
              <a:rPr lang="en-US" dirty="0"/>
              <a:t>best are more important than top scores. </a:t>
            </a:r>
            <a:r>
              <a:rPr lang="en-US" dirty="0" smtClean="0"/>
              <a:t>Help them understand that learning is a process and they will eventually reach mastery.</a:t>
            </a:r>
          </a:p>
          <a:p>
            <a:r>
              <a:rPr lang="en-US" dirty="0" smtClean="0"/>
              <a:t>Letting </a:t>
            </a:r>
            <a:r>
              <a:rPr lang="en-US" dirty="0"/>
              <a:t>your child know that you don't require perfection </a:t>
            </a:r>
            <a:r>
              <a:rPr lang="en-US" dirty="0" smtClean="0"/>
              <a:t>the first time they learn something new will </a:t>
            </a:r>
            <a:r>
              <a:rPr lang="en-US" dirty="0"/>
              <a:t>decrease </a:t>
            </a:r>
            <a:r>
              <a:rPr lang="en-US" dirty="0" smtClean="0"/>
              <a:t>anxiety.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379" y="4667241"/>
            <a:ext cx="3194766" cy="203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124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 you discussed your academic expectations with your child(</a:t>
            </a:r>
            <a:r>
              <a:rPr lang="en-US" dirty="0" err="1" smtClean="0"/>
              <a:t>ren</a:t>
            </a:r>
            <a:r>
              <a:rPr lang="en-US" dirty="0" smtClean="0"/>
              <a:t>)?</a:t>
            </a:r>
          </a:p>
          <a:p>
            <a:endParaRPr lang="en-US" dirty="0"/>
          </a:p>
          <a:p>
            <a:r>
              <a:rPr lang="en-US" dirty="0" smtClean="0"/>
              <a:t>What do you use to determine your child(</a:t>
            </a:r>
            <a:r>
              <a:rPr lang="en-US" dirty="0" err="1" smtClean="0"/>
              <a:t>ren</a:t>
            </a:r>
            <a:r>
              <a:rPr lang="en-US" dirty="0" smtClean="0"/>
              <a:t>)’s academic success?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1185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DDCAD1AB22DA4FAF2D3A6566C154A7" ma:contentTypeVersion="10" ma:contentTypeDescription="Create a new document." ma:contentTypeScope="" ma:versionID="bc978a76af4f76cd727adfd96ed663b1">
  <xsd:schema xmlns:xsd="http://www.w3.org/2001/XMLSchema" xmlns:xs="http://www.w3.org/2001/XMLSchema" xmlns:p="http://schemas.microsoft.com/office/2006/metadata/properties" xmlns:ns3="2ddf6bad-bc83-417f-9c7b-a1a034c7b777" xmlns:ns4="d9eb7ff4-8f64-4c47-a121-ffa98e481930" targetNamespace="http://schemas.microsoft.com/office/2006/metadata/properties" ma:root="true" ma:fieldsID="120b4b45c0c6080dc93a7db2df028c79" ns3:_="" ns4:_="">
    <xsd:import namespace="2ddf6bad-bc83-417f-9c7b-a1a034c7b777"/>
    <xsd:import namespace="d9eb7ff4-8f64-4c47-a121-ffa98e48193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df6bad-bc83-417f-9c7b-a1a034c7b77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eb7ff4-8f64-4c47-a121-ffa98e4819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4D06867-933F-49EF-9BDF-D6907E359CC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FF4149-86B1-4B65-9D58-02FEEC52E7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df6bad-bc83-417f-9c7b-a1a034c7b777"/>
    <ds:schemaRef ds:uri="d9eb7ff4-8f64-4c47-a121-ffa98e4819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5148C62-D117-4CC4-8518-9D7AAAB121CA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d9eb7ff4-8f64-4c47-a121-ffa98e481930"/>
    <ds:schemaRef ds:uri="2ddf6bad-bc83-417f-9c7b-a1a034c7b77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733</TotalTime>
  <Words>770</Words>
  <Application>Microsoft Office PowerPoint</Application>
  <PresentationFormat>Widescreen</PresentationFormat>
  <Paragraphs>70</Paragraphs>
  <Slides>16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Trebuchet MS</vt:lpstr>
      <vt:lpstr>Berlin</vt:lpstr>
      <vt:lpstr>Trick or Treat</vt:lpstr>
      <vt:lpstr>Interactive Questions</vt:lpstr>
      <vt:lpstr>Academic Integrity Means</vt:lpstr>
      <vt:lpstr>Moral Integrity Means</vt:lpstr>
      <vt:lpstr>Moral Integrity continued</vt:lpstr>
      <vt:lpstr>Video: Kids Talk Cheating: Why Kids Cheat(and Why They Shouldn’t…)</vt:lpstr>
      <vt:lpstr>Break the Ice</vt:lpstr>
      <vt:lpstr>Manage Your Expectations</vt:lpstr>
      <vt:lpstr>Interactive Questions</vt:lpstr>
      <vt:lpstr>Prep for Peer Pressure</vt:lpstr>
      <vt:lpstr>Parent Responsibilities</vt:lpstr>
      <vt:lpstr>Video: Academy School District 20 teachers catching students cheating in online classes, parents helping</vt:lpstr>
      <vt:lpstr>Handle Offenses</vt:lpstr>
      <vt:lpstr>Interactive Questions </vt:lpstr>
      <vt:lpstr>Set a good Example</vt:lpstr>
      <vt:lpstr>Monthly Drawing </vt:lpstr>
    </vt:vector>
  </TitlesOfParts>
  <Company>Leon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Trick or Treat</dc:title>
  <dc:creator>Muhammad, Aquila</dc:creator>
  <cp:lastModifiedBy>Muhammad, Aquila</cp:lastModifiedBy>
  <cp:revision>38</cp:revision>
  <dcterms:created xsi:type="dcterms:W3CDTF">2020-10-07T17:41:20Z</dcterms:created>
  <dcterms:modified xsi:type="dcterms:W3CDTF">2020-10-22T14:30:52Z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0x010100A7DDCAD1AB22DA4FAF2D3A6566C154A7</vt:lpwstr>
  </property>
</Properties>
</file>