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15"/>
  </p:notesMasterIdLst>
  <p:sldIdLst>
    <p:sldId id="256" r:id="rId2"/>
    <p:sldId id="258" r:id="rId3"/>
    <p:sldId id="259" r:id="rId4"/>
    <p:sldId id="257" r:id="rId5"/>
    <p:sldId id="263" r:id="rId6"/>
    <p:sldId id="261" r:id="rId7"/>
    <p:sldId id="260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B09E1-04CF-884B-A7A5-2A8DDD7A56D9}" type="datetimeFigureOut">
              <a:rPr lang="en-US" smtClean="0"/>
              <a:t>9/2/16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62857-20B0-A34E-BFC4-FEAC3ACF6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42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Day 1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62857-20B0-A34E-BFC4-FEAC3ACF6D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84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Day 6/7: Must write down definition</a:t>
            </a:r>
            <a:r>
              <a:rPr lang="en-US" baseline="0" dirty="0" smtClean="0"/>
              <a:t> of voting and why it is important/why we need it.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62857-20B0-A34E-BFC4-FEAC3ACF6D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00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Day 7: Must write down the definition</a:t>
            </a:r>
            <a:r>
              <a:rPr lang="en-US" baseline="0" dirty="0" smtClean="0"/>
              <a:t> of Law and Judge, provide one example of who helps enforce laws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62857-20B0-A34E-BFC4-FEAC3ACF6D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59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Day 8: Must have all 6 symbols in their pocket</a:t>
            </a:r>
            <a:r>
              <a:rPr lang="en-US" baseline="0" dirty="0" smtClean="0"/>
              <a:t> foldable, must have at least 3 with what they represent on the back!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62857-20B0-A34E-BFC4-FEAC3ACF6D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05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Day 8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62857-20B0-A34E-BFC4-FEAC3ACF6D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52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Day 1</a:t>
            </a:r>
          </a:p>
          <a:p>
            <a:r>
              <a:rPr lang="en-US" dirty="0" smtClean="0"/>
              <a:t>Decide</a:t>
            </a:r>
            <a:r>
              <a:rPr lang="en-US" baseline="0" dirty="0" smtClean="0"/>
              <a:t> how to use money for schools, police, and other community needs. They work together to solve problems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62857-20B0-A34E-BFC4-FEAC3ACF6D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07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Day</a:t>
            </a:r>
            <a:r>
              <a:rPr lang="en-US" baseline="0" dirty="0" smtClean="0"/>
              <a:t> 1/Day 2 (depending on time) Must right one example of a service and where they are located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62857-20B0-A34E-BFC4-FEAC3ACF6D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41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Day 20 Must write reasons and examples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62857-20B0-A34E-BFC4-FEAC3ACF6D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79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Day 3- Add to “A Government Is…” Foldable</a:t>
            </a:r>
            <a:r>
              <a:rPr lang="en-US" baseline="0" dirty="0" smtClean="0"/>
              <a:t> on the left side of </a:t>
            </a:r>
            <a:r>
              <a:rPr lang="en-US" baseline="0" dirty="0" err="1" smtClean="0"/>
              <a:t>lapbook</a:t>
            </a:r>
            <a:endParaRPr lang="en-US" baseline="0" dirty="0" smtClean="0"/>
          </a:p>
          <a:p>
            <a:r>
              <a:rPr lang="en-US" baseline="0" dirty="0" smtClean="0"/>
              <a:t>Must add definition of liberty, justice and democracy to back of foldable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62857-20B0-A34E-BFC4-FEAC3ACF6D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57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Day 3: Must write definition of Constitution</a:t>
            </a:r>
            <a:r>
              <a:rPr lang="en-US" baseline="0" dirty="0" smtClean="0"/>
              <a:t> and provide one reason as to why we need it!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62857-20B0-A34E-BFC4-FEAC3ACF6D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59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Day 3/Day 4:</a:t>
            </a:r>
            <a:r>
              <a:rPr lang="en-US" baseline="0" dirty="0" smtClean="0"/>
              <a:t> Must write what each branch does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62857-20B0-A34E-BFC4-FEAC3ACF6D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17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Day</a:t>
            </a:r>
            <a:r>
              <a:rPr lang="en-US" baseline="0" dirty="0" smtClean="0"/>
              <a:t> 5: Must write definition of citizen and rights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62857-20B0-A34E-BFC4-FEAC3ACF6D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94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Day 6: Must write down definition</a:t>
            </a:r>
            <a:r>
              <a:rPr lang="en-US" baseline="0" dirty="0" smtClean="0"/>
              <a:t> of responsibilities and what good citizens do.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62857-20B0-A34E-BFC4-FEAC3ACF6D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12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A4A6734C-E115-4BC5-9FB0-F9BF6FABFDA0}" type="datetimeFigureOut">
              <a:rPr lang="en-US" smtClean="0"/>
              <a:t>9/2/16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A4A6734C-E115-4BC5-9FB0-F9BF6FABFDA0}" type="datetimeFigureOut">
              <a:rPr lang="en-US" smtClean="0"/>
              <a:t>9/2/16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A4A6734C-E115-4BC5-9FB0-F9BF6FABFDA0}" type="datetimeFigureOut">
              <a:rPr lang="en-US" smtClean="0"/>
              <a:t>9/2/16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jr.brainpop.com/socialstudies/citizenship/ussymbols/" TargetMode="External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jr.brainpop.com/socialstudies/citizenship/rightsandresponsibilities/" TargetMode="External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99" y="761998"/>
            <a:ext cx="8001000" cy="1708220"/>
          </a:xfrm>
        </p:spPr>
        <p:txBody>
          <a:bodyPr/>
          <a:lstStyle/>
          <a:p>
            <a:r>
              <a:rPr lang="en-US" sz="6000" b="1" dirty="0" smtClean="0">
                <a:latin typeface="Janda Safe and Sound"/>
                <a:cs typeface="Janda Safe and Sound"/>
              </a:rPr>
              <a:t>Government</a:t>
            </a:r>
            <a:endParaRPr lang="en-US" sz="6000" b="1" dirty="0">
              <a:latin typeface="Janda Safe and Sound"/>
              <a:cs typeface="Janda Safe and Soun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475789"/>
            <a:ext cx="4050633" cy="2867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853" y="3074737"/>
            <a:ext cx="3812646" cy="319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2846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Janda Safe and Sound"/>
                <a:cs typeface="Janda Safe and Sound"/>
              </a:rPr>
              <a:t>Voting!</a:t>
            </a:r>
            <a:endParaRPr lang="en-US" dirty="0">
              <a:latin typeface="Janda Safe and Sound"/>
              <a:cs typeface="Janda Safe and Sou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533" y="1692442"/>
            <a:ext cx="8591467" cy="2465137"/>
          </a:xfrm>
        </p:spPr>
        <p:txBody>
          <a:bodyPr>
            <a:normAutofit fontScale="85000" lnSpcReduction="20000"/>
          </a:bodyPr>
          <a:lstStyle/>
          <a:p>
            <a:r>
              <a:rPr lang="en-US" b="1" u="sng" dirty="0" smtClean="0">
                <a:latin typeface="Janda Safe and Sound"/>
                <a:cs typeface="Janda Safe and Sound"/>
              </a:rPr>
              <a:t>Voting- </a:t>
            </a:r>
            <a:r>
              <a:rPr lang="en-US" dirty="0" smtClean="0">
                <a:latin typeface="Janda Safe and Sound"/>
                <a:cs typeface="Janda Safe and Sound"/>
              </a:rPr>
              <a:t>it gives us a say in how the government is run. </a:t>
            </a:r>
          </a:p>
          <a:p>
            <a:r>
              <a:rPr lang="en-US" dirty="0" smtClean="0">
                <a:latin typeface="Janda Safe and Sound"/>
                <a:cs typeface="Janda Safe and Sound"/>
              </a:rPr>
              <a:t>Voting is important because it gives us a voice! </a:t>
            </a:r>
          </a:p>
          <a:p>
            <a:r>
              <a:rPr lang="en-US" dirty="0" smtClean="0">
                <a:latin typeface="Janda Safe and Sound"/>
                <a:cs typeface="Janda Safe and Sound"/>
              </a:rPr>
              <a:t>When we vote, we are making sure that power is balanced between citizens and the government, our opinion matters! </a:t>
            </a:r>
          </a:p>
          <a:p>
            <a:r>
              <a:rPr lang="en-US" dirty="0" smtClean="0">
                <a:latin typeface="Janda Safe and Sound"/>
                <a:cs typeface="Janda Safe and Sound"/>
              </a:rPr>
              <a:t>How can you vote? </a:t>
            </a:r>
            <a:endParaRPr lang="en-US" dirty="0">
              <a:latin typeface="Janda Safe and Sound"/>
              <a:cs typeface="Janda Safe and Soun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85368"/>
            <a:ext cx="4038600" cy="2272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935" y="4157579"/>
            <a:ext cx="4295339" cy="258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64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Janda Safe and Sound"/>
                <a:cs typeface="Janda Safe and Sound"/>
              </a:rPr>
              <a:t>Why We Need Laws! </a:t>
            </a:r>
            <a:endParaRPr lang="en-US" dirty="0">
              <a:latin typeface="Janda Safe and Sound"/>
              <a:cs typeface="Janda Safe and Sou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74" y="1697790"/>
            <a:ext cx="8636000" cy="2406316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>
                <a:latin typeface="Janda Safe and Sound"/>
                <a:cs typeface="Janda Safe and Sound"/>
              </a:rPr>
              <a:t>Law</a:t>
            </a:r>
            <a:r>
              <a:rPr lang="en-US" b="1" dirty="0" smtClean="0">
                <a:latin typeface="Janda Safe and Sound"/>
                <a:cs typeface="Janda Safe and Sound"/>
              </a:rPr>
              <a:t>- </a:t>
            </a:r>
            <a:r>
              <a:rPr lang="en-US" dirty="0" smtClean="0">
                <a:latin typeface="Janda Safe and Sound"/>
                <a:cs typeface="Janda Safe and Sound"/>
              </a:rPr>
              <a:t>a rule that everyone in a community, state, or country must follow. Example: traffic laws</a:t>
            </a:r>
          </a:p>
          <a:p>
            <a:r>
              <a:rPr lang="en-US" dirty="0" smtClean="0">
                <a:latin typeface="Janda Safe and Sound"/>
                <a:cs typeface="Janda Safe and Sound"/>
              </a:rPr>
              <a:t>Who helps with laws? Police and Judges!</a:t>
            </a:r>
          </a:p>
          <a:p>
            <a:r>
              <a:rPr lang="en-US" b="1" u="sng" dirty="0" smtClean="0">
                <a:latin typeface="Janda Safe and Sound"/>
                <a:cs typeface="Janda Safe and Sound"/>
              </a:rPr>
              <a:t>Judge</a:t>
            </a:r>
            <a:r>
              <a:rPr lang="en-US" b="1" dirty="0" smtClean="0">
                <a:latin typeface="Janda Safe and Sound"/>
                <a:cs typeface="Janda Safe and Sound"/>
              </a:rPr>
              <a:t>- </a:t>
            </a:r>
            <a:r>
              <a:rPr lang="en-US" dirty="0" smtClean="0">
                <a:latin typeface="Janda Safe and Sound"/>
                <a:cs typeface="Janda Safe and Sound"/>
              </a:rPr>
              <a:t>someone who decides when people don’t agree about laws</a:t>
            </a:r>
            <a:endParaRPr lang="en-US" dirty="0">
              <a:latin typeface="Janda Safe and Sound"/>
              <a:cs typeface="Janda Safe and Soun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21" y="4152900"/>
            <a:ext cx="3009900" cy="2705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816" y="4585368"/>
            <a:ext cx="4322184" cy="227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23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Janda Safe and Sound"/>
                <a:cs typeface="Janda Safe and Sound"/>
              </a:rPr>
              <a:t>United States Symbols!</a:t>
            </a:r>
            <a:endParaRPr lang="en-US" dirty="0">
              <a:latin typeface="Janda Safe and Sound"/>
              <a:cs typeface="Janda Safe and Sou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673730"/>
            <a:ext cx="8515683" cy="2772609"/>
          </a:xfrm>
        </p:spPr>
        <p:txBody>
          <a:bodyPr>
            <a:normAutofit fontScale="62500" lnSpcReduction="20000"/>
          </a:bodyPr>
          <a:lstStyle/>
          <a:p>
            <a:r>
              <a:rPr lang="en-US" u="sng" dirty="0">
                <a:hlinkClick r:id="rId3"/>
              </a:rPr>
              <a:t>https://jr.brainpop.com/socialstudies/citizenship/ussymbols/</a:t>
            </a:r>
            <a:r>
              <a:rPr lang="en-US" dirty="0"/>
              <a:t> </a:t>
            </a:r>
            <a:endParaRPr lang="en-US" b="1" u="sng" dirty="0" smtClean="0">
              <a:latin typeface="Janda Safe and Sound"/>
              <a:cs typeface="Janda Safe and Sound"/>
            </a:endParaRPr>
          </a:p>
          <a:p>
            <a:r>
              <a:rPr lang="en-US" b="1" u="sng" dirty="0" smtClean="0">
                <a:latin typeface="Janda Safe and Sound"/>
                <a:cs typeface="Janda Safe and Sound"/>
              </a:rPr>
              <a:t>Symbol- </a:t>
            </a:r>
            <a:r>
              <a:rPr lang="en-US" dirty="0" smtClean="0">
                <a:latin typeface="Janda Safe and Sound"/>
                <a:cs typeface="Janda Safe and Sound"/>
              </a:rPr>
              <a:t>Something that stands for something else, example: heart is an symbol of love</a:t>
            </a:r>
          </a:p>
          <a:p>
            <a:r>
              <a:rPr lang="en-US" b="1" u="sng" dirty="0" smtClean="0">
                <a:latin typeface="Janda Safe and Sound"/>
                <a:cs typeface="Janda Safe and Sound"/>
              </a:rPr>
              <a:t>American Flag </a:t>
            </a:r>
            <a:r>
              <a:rPr lang="en-US" dirty="0" smtClean="0">
                <a:latin typeface="Janda Safe and Sound"/>
                <a:cs typeface="Janda Safe and Sound"/>
              </a:rPr>
              <a:t>represents whole country! 50 stars=50 states; 13 stripes=13 original colonies </a:t>
            </a:r>
          </a:p>
          <a:p>
            <a:r>
              <a:rPr lang="en-US" b="1" u="sng" dirty="0" smtClean="0">
                <a:latin typeface="Janda Safe and Sound"/>
                <a:cs typeface="Janda Safe and Sound"/>
              </a:rPr>
              <a:t>Bald Eagle </a:t>
            </a:r>
            <a:r>
              <a:rPr lang="en-US" dirty="0" smtClean="0">
                <a:latin typeface="Janda Safe and Sound"/>
                <a:cs typeface="Janda Safe and Sound"/>
              </a:rPr>
              <a:t>represents strength and freedom. It is the national bird of the United States. </a:t>
            </a:r>
          </a:p>
          <a:p>
            <a:r>
              <a:rPr lang="en-US" b="1" u="sng" dirty="0" smtClean="0">
                <a:latin typeface="Janda Safe and Sound"/>
                <a:cs typeface="Janda Safe and Sound"/>
              </a:rPr>
              <a:t>Liberty Bell </a:t>
            </a:r>
            <a:r>
              <a:rPr lang="en-US" dirty="0" smtClean="0">
                <a:latin typeface="Janda Safe and Sound"/>
                <a:cs typeface="Janda Safe and Sound"/>
              </a:rPr>
              <a:t>represents freedom. It hangs in Philadelphia and is rung every July 4</a:t>
            </a:r>
            <a:r>
              <a:rPr lang="en-US" baseline="30000" dirty="0" smtClean="0">
                <a:latin typeface="Janda Safe and Sound"/>
                <a:cs typeface="Janda Safe and Sound"/>
              </a:rPr>
              <a:t>th</a:t>
            </a:r>
            <a:r>
              <a:rPr lang="en-US" dirty="0" smtClean="0">
                <a:latin typeface="Janda Safe and Sound"/>
                <a:cs typeface="Janda Safe and Sound"/>
              </a:rPr>
              <a:t>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98212"/>
            <a:ext cx="3556954" cy="1991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631" y="4386944"/>
            <a:ext cx="1978813" cy="2471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8605" y="4398212"/>
            <a:ext cx="2395078" cy="245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64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262" y="244158"/>
            <a:ext cx="8729579" cy="13398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Janda Safe and Sound"/>
                <a:cs typeface="Janda Safe and Sound"/>
              </a:rPr>
              <a:t>More United States Symbols!</a:t>
            </a:r>
            <a:endParaRPr lang="en-US" dirty="0">
              <a:latin typeface="Janda Safe and Sound"/>
              <a:cs typeface="Janda Safe and Sou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421" y="1772654"/>
            <a:ext cx="8315158" cy="2478504"/>
          </a:xfrm>
        </p:spPr>
        <p:txBody>
          <a:bodyPr>
            <a:normAutofit fontScale="85000" lnSpcReduction="20000"/>
          </a:bodyPr>
          <a:lstStyle/>
          <a:p>
            <a:r>
              <a:rPr lang="en-US" b="1" u="sng" dirty="0">
                <a:latin typeface="Janda Safe and Sound"/>
                <a:cs typeface="Janda Safe and Sound"/>
              </a:rPr>
              <a:t>Statue of Liberty </a:t>
            </a:r>
            <a:r>
              <a:rPr lang="en-US" dirty="0">
                <a:latin typeface="Janda Safe and Sound"/>
                <a:cs typeface="Janda Safe and Sound"/>
              </a:rPr>
              <a:t>represents freedom, hope and friendship. It was a gift from France to represent our friendship. </a:t>
            </a:r>
          </a:p>
          <a:p>
            <a:r>
              <a:rPr lang="en-US" b="1" u="sng" dirty="0">
                <a:latin typeface="Janda Safe and Sound"/>
                <a:cs typeface="Janda Safe and Sound"/>
              </a:rPr>
              <a:t>Ellis Island </a:t>
            </a:r>
            <a:r>
              <a:rPr lang="en-US" dirty="0">
                <a:latin typeface="Janda Safe and Sound"/>
                <a:cs typeface="Janda Safe and Sound"/>
              </a:rPr>
              <a:t>represents hope and freedom of people who are coming to America. </a:t>
            </a:r>
          </a:p>
          <a:p>
            <a:r>
              <a:rPr lang="en-US" b="1" u="sng" dirty="0">
                <a:latin typeface="Janda Safe and Sound"/>
                <a:cs typeface="Janda Safe and Sound"/>
              </a:rPr>
              <a:t>US Seal </a:t>
            </a:r>
            <a:r>
              <a:rPr lang="en-US" dirty="0">
                <a:latin typeface="Janda Safe and Sound"/>
                <a:cs typeface="Janda Safe and Sound"/>
              </a:rPr>
              <a:t>represents our country’s values, or what we believe in. It is founded on the back of the one dollar bill.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479" y="4418262"/>
            <a:ext cx="3365500" cy="241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741" y="4305300"/>
            <a:ext cx="2578100" cy="255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90737"/>
            <a:ext cx="2260934" cy="27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66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Janda Safe and Sound"/>
                <a:cs typeface="Janda Safe and Sound"/>
              </a:rPr>
              <a:t>What is a Government?</a:t>
            </a:r>
            <a:endParaRPr lang="en-US" dirty="0">
              <a:latin typeface="Janda Safe and Sound"/>
              <a:cs typeface="Janda Safe and Sou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Janda Safe and Sound"/>
                <a:cs typeface="Janda Safe and Sound"/>
              </a:rPr>
              <a:t>Government- </a:t>
            </a:r>
            <a:r>
              <a:rPr lang="en-US" dirty="0">
                <a:latin typeface="Janda Safe and Sound"/>
                <a:cs typeface="Janda Safe and Sound"/>
              </a:rPr>
              <a:t>group of people who work together to run a community! </a:t>
            </a:r>
            <a:endParaRPr lang="en-US" dirty="0" smtClean="0">
              <a:latin typeface="Janda Safe and Sound"/>
              <a:cs typeface="Janda Safe and Sound"/>
            </a:endParaRPr>
          </a:p>
          <a:p>
            <a:r>
              <a:rPr lang="en-US" dirty="0" smtClean="0">
                <a:latin typeface="Janda Safe and Sound"/>
                <a:cs typeface="Janda Safe and Sound"/>
              </a:rPr>
              <a:t>What do people in government do? </a:t>
            </a:r>
            <a:endParaRPr lang="en-US" dirty="0">
              <a:latin typeface="Janda Safe and Sound"/>
              <a:cs typeface="Janda Safe and Sound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03578"/>
            <a:ext cx="3376481" cy="29544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329" y="3903577"/>
            <a:ext cx="4813671" cy="295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4825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2" y="1656197"/>
            <a:ext cx="5120103" cy="36856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 smtClean="0">
                <a:latin typeface="Janda Safe and Sound"/>
                <a:cs typeface="Janda Safe and Sound"/>
              </a:rPr>
              <a:t>What are the three different governments? </a:t>
            </a:r>
          </a:p>
          <a:p>
            <a:r>
              <a:rPr lang="en-US" sz="1800" b="1" u="sng" dirty="0" smtClean="0">
                <a:latin typeface="Janda Safe and Sound"/>
                <a:cs typeface="Janda Safe and Sound"/>
              </a:rPr>
              <a:t>Local</a:t>
            </a:r>
            <a:r>
              <a:rPr lang="en-US" sz="1800" b="1" dirty="0" smtClean="0">
                <a:latin typeface="Janda Safe and Sound"/>
                <a:cs typeface="Janda Safe and Sound"/>
              </a:rPr>
              <a:t> (located in a city or town hall in your local city)- </a:t>
            </a:r>
            <a:r>
              <a:rPr lang="en-US" sz="1800" dirty="0" smtClean="0">
                <a:latin typeface="Janda Safe and Sound"/>
                <a:cs typeface="Janda Safe and Sound"/>
              </a:rPr>
              <a:t>schools, firefighters, libraries and police</a:t>
            </a:r>
          </a:p>
          <a:p>
            <a:r>
              <a:rPr lang="en-US" sz="1800" b="1" u="sng" dirty="0" smtClean="0">
                <a:latin typeface="Janda Safe and Sound"/>
                <a:cs typeface="Janda Safe and Sound"/>
              </a:rPr>
              <a:t>State</a:t>
            </a:r>
            <a:r>
              <a:rPr lang="en-US" sz="1800" b="1" dirty="0" smtClean="0">
                <a:latin typeface="Janda Safe and Sound"/>
                <a:cs typeface="Janda Safe and Sound"/>
              </a:rPr>
              <a:t> (located in state capital)- </a:t>
            </a:r>
            <a:r>
              <a:rPr lang="en-US" sz="1800" dirty="0" smtClean="0">
                <a:latin typeface="Janda Safe and Sound"/>
                <a:cs typeface="Janda Safe and Sound"/>
              </a:rPr>
              <a:t>colleges, parks and roads </a:t>
            </a:r>
          </a:p>
          <a:p>
            <a:r>
              <a:rPr lang="en-US" sz="1800" b="1" u="sng" dirty="0" smtClean="0">
                <a:latin typeface="Janda Safe and Sound"/>
                <a:cs typeface="Janda Safe and Sound"/>
              </a:rPr>
              <a:t>National</a:t>
            </a:r>
            <a:r>
              <a:rPr lang="en-US" sz="1800" b="1" dirty="0" smtClean="0">
                <a:latin typeface="Janda Safe and Sound"/>
                <a:cs typeface="Janda Safe and Sound"/>
              </a:rPr>
              <a:t> (located in Washington D.C)- </a:t>
            </a:r>
            <a:r>
              <a:rPr lang="en-US" sz="1800" dirty="0" smtClean="0">
                <a:latin typeface="Janda Safe and Sound"/>
                <a:cs typeface="Janda Safe and Sound"/>
              </a:rPr>
              <a:t>National Park Service, U.S. Post Office, Military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984" y="3691427"/>
            <a:ext cx="2292016" cy="3059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507" y="1620252"/>
            <a:ext cx="3462493" cy="21454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7579" y="4942974"/>
            <a:ext cx="3964405" cy="19150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2" y="244158"/>
            <a:ext cx="8635998" cy="1339850"/>
          </a:xfrm>
        </p:spPr>
        <p:txBody>
          <a:bodyPr>
            <a:normAutofit/>
          </a:bodyPr>
          <a:lstStyle/>
          <a:p>
            <a:r>
              <a:rPr lang="en-US" sz="4500" dirty="0" smtClean="0">
                <a:latin typeface="Janda Safe and Sound"/>
                <a:cs typeface="Janda Safe and Sound"/>
              </a:rPr>
              <a:t>The Three Governments!</a:t>
            </a:r>
            <a:endParaRPr lang="en-US" sz="4500" dirty="0">
              <a:latin typeface="Janda Safe and Sound"/>
              <a:cs typeface="Janda Safe and Sound"/>
            </a:endParaRPr>
          </a:p>
        </p:txBody>
      </p:sp>
    </p:spTree>
    <p:extLst>
      <p:ext uri="{BB962C8B-B14F-4D97-AF65-F5344CB8AC3E}">
        <p14:creationId xmlns:p14="http://schemas.microsoft.com/office/powerpoint/2010/main" val="3886497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8428"/>
            <a:ext cx="9144000" cy="1143000"/>
          </a:xfrm>
        </p:spPr>
        <p:txBody>
          <a:bodyPr>
            <a:noAutofit/>
          </a:bodyPr>
          <a:lstStyle/>
          <a:p>
            <a:r>
              <a:rPr lang="en-US" sz="3500" dirty="0" smtClean="0">
                <a:latin typeface="Janda Safe and Sound"/>
                <a:cs typeface="Janda Safe and Sound"/>
              </a:rPr>
              <a:t>Why Do We Have A Government?</a:t>
            </a:r>
            <a:endParaRPr lang="en-US" sz="3500" dirty="0">
              <a:latin typeface="Janda Safe and Sound"/>
              <a:cs typeface="Janda Safe and Sou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429" y="1839496"/>
            <a:ext cx="4447255" cy="468429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latin typeface="Janda Safe and Sound"/>
                <a:cs typeface="Janda Safe and Sound"/>
              </a:rPr>
              <a:t>3 Reasons for Government: </a:t>
            </a:r>
          </a:p>
          <a:p>
            <a:pPr>
              <a:buAutoNum type="arabicPeriod"/>
            </a:pPr>
            <a:r>
              <a:rPr lang="en-US" u="sng" dirty="0" smtClean="0">
                <a:latin typeface="Janda Safe and Sound"/>
                <a:cs typeface="Janda Safe and Sound"/>
              </a:rPr>
              <a:t>To Keep Order</a:t>
            </a:r>
            <a:r>
              <a:rPr lang="en-US" dirty="0" smtClean="0">
                <a:latin typeface="Janda Safe and Sound"/>
                <a:cs typeface="Janda Safe and Sound"/>
              </a:rPr>
              <a:t>; example: having laws</a:t>
            </a:r>
          </a:p>
          <a:p>
            <a:pPr>
              <a:buAutoNum type="arabicPeriod"/>
            </a:pPr>
            <a:r>
              <a:rPr lang="en-US" u="sng" dirty="0" smtClean="0">
                <a:latin typeface="Janda Safe and Sound"/>
                <a:cs typeface="Janda Safe and Sound"/>
              </a:rPr>
              <a:t>To Manage Conflicts</a:t>
            </a:r>
            <a:r>
              <a:rPr lang="en-US" dirty="0" smtClean="0">
                <a:latin typeface="Janda Safe and Sound"/>
                <a:cs typeface="Janda Safe and Sound"/>
              </a:rPr>
              <a:t>; example: judge </a:t>
            </a:r>
          </a:p>
          <a:p>
            <a:pPr>
              <a:buAutoNum type="arabicPeriod"/>
            </a:pPr>
            <a:r>
              <a:rPr lang="en-US" u="sng" dirty="0" smtClean="0">
                <a:latin typeface="Janda Safe and Sound"/>
                <a:cs typeface="Janda Safe and Sound"/>
              </a:rPr>
              <a:t>To Protect People</a:t>
            </a:r>
            <a:r>
              <a:rPr lang="en-US" dirty="0" smtClean="0">
                <a:latin typeface="Janda Safe and Sound"/>
                <a:cs typeface="Janda Safe and Sound"/>
              </a:rPr>
              <a:t>; example: police, firemen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858" y="1591428"/>
            <a:ext cx="3102142" cy="2030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578" y="3622327"/>
            <a:ext cx="3462421" cy="203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8184" y="3970420"/>
            <a:ext cx="1754606" cy="288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13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270" y="244158"/>
            <a:ext cx="8618204" cy="13398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Janda Safe and Sound"/>
                <a:cs typeface="Janda Safe and Sound"/>
              </a:rPr>
              <a:t>Review: A Government Is…</a:t>
            </a:r>
            <a:endParaRPr lang="en-US" dirty="0">
              <a:latin typeface="Janda Safe and Sound"/>
              <a:cs typeface="Janda Safe and Sou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270" y="1831473"/>
            <a:ext cx="5423151" cy="48527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Janda Safe and Sound"/>
                <a:cs typeface="Janda Safe and Sound"/>
              </a:rPr>
              <a:t>What is a government? </a:t>
            </a:r>
            <a:endParaRPr lang="en-US" b="1" dirty="0">
              <a:latin typeface="Janda Safe and Sound"/>
              <a:cs typeface="Janda Safe and Sound"/>
            </a:endParaRPr>
          </a:p>
          <a:p>
            <a:pPr marL="0" indent="0">
              <a:buNone/>
            </a:pPr>
            <a:r>
              <a:rPr lang="en-US" dirty="0" smtClean="0">
                <a:latin typeface="Janda Safe and Sound"/>
                <a:cs typeface="Janda Safe and Sound"/>
              </a:rPr>
              <a:t>A group of people working together to run a community! </a:t>
            </a:r>
          </a:p>
          <a:p>
            <a:pPr marL="0" indent="0">
              <a:buNone/>
            </a:pPr>
            <a:r>
              <a:rPr lang="en-US" b="1" dirty="0" smtClean="0">
                <a:latin typeface="Janda Safe and Sound"/>
                <a:cs typeface="Janda Safe and Sound"/>
              </a:rPr>
              <a:t>Add to the back of your “A Government Is…” Foldable:</a:t>
            </a:r>
          </a:p>
          <a:p>
            <a:r>
              <a:rPr lang="en-US" dirty="0" smtClean="0">
                <a:latin typeface="Janda Safe and Sound"/>
                <a:cs typeface="Janda Safe and Sound"/>
              </a:rPr>
              <a:t>The U.S. has what kind of government?</a:t>
            </a:r>
          </a:p>
          <a:p>
            <a:r>
              <a:rPr lang="en-US" b="1" u="sng" dirty="0" smtClean="0">
                <a:latin typeface="Janda Safe and Sound"/>
                <a:cs typeface="Janda Safe and Sound"/>
              </a:rPr>
              <a:t>Democracy- </a:t>
            </a:r>
            <a:r>
              <a:rPr lang="en-US" dirty="0" smtClean="0">
                <a:latin typeface="Janda Safe and Sound"/>
                <a:cs typeface="Janda Safe and Sound"/>
              </a:rPr>
              <a:t>a government by the people.</a:t>
            </a:r>
          </a:p>
          <a:p>
            <a:r>
              <a:rPr lang="en-US" b="1" u="sng" dirty="0" smtClean="0">
                <a:latin typeface="Janda Safe and Sound"/>
                <a:cs typeface="Janda Safe and Sound"/>
              </a:rPr>
              <a:t>Liberty</a:t>
            </a:r>
            <a:r>
              <a:rPr lang="en-US" dirty="0" smtClean="0">
                <a:latin typeface="Janda Safe and Sound"/>
                <a:cs typeface="Janda Safe and Sound"/>
              </a:rPr>
              <a:t>- freedom</a:t>
            </a:r>
          </a:p>
          <a:p>
            <a:r>
              <a:rPr lang="en-US" b="1" u="sng" dirty="0" smtClean="0">
                <a:latin typeface="Janda Safe and Sound"/>
                <a:cs typeface="Janda Safe and Sound"/>
              </a:rPr>
              <a:t>Justice</a:t>
            </a:r>
            <a:r>
              <a:rPr lang="en-US" b="1" dirty="0" smtClean="0">
                <a:latin typeface="Janda Safe and Sound"/>
                <a:cs typeface="Janda Safe and Sound"/>
              </a:rPr>
              <a:t>- </a:t>
            </a:r>
            <a:r>
              <a:rPr lang="en-US" dirty="0" smtClean="0">
                <a:latin typeface="Janda Safe and Sound"/>
                <a:cs typeface="Janda Safe and Sound"/>
              </a:rPr>
              <a:t>fairness</a:t>
            </a:r>
            <a:endParaRPr lang="en-US" dirty="0">
              <a:latin typeface="Janda Safe and Sound"/>
              <a:cs typeface="Janda Safe and Soun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974" y="1685757"/>
            <a:ext cx="34925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4533900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53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Janda Safe and Sound"/>
                <a:cs typeface="Janda Safe and Sound"/>
              </a:rPr>
              <a:t>The Constitution</a:t>
            </a:r>
            <a:endParaRPr lang="en-US" dirty="0">
              <a:latin typeface="Janda Safe and Sound"/>
              <a:cs typeface="Janda Safe and Sou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007" y="1859397"/>
            <a:ext cx="4407151" cy="4450497"/>
          </a:xfrm>
        </p:spPr>
        <p:txBody>
          <a:bodyPr/>
          <a:lstStyle/>
          <a:p>
            <a:pPr marL="0" indent="0">
              <a:buNone/>
            </a:pPr>
            <a:r>
              <a:rPr lang="en-US" sz="2200" b="1" u="sng" dirty="0" smtClean="0">
                <a:latin typeface="Janda Safe and Sound"/>
                <a:cs typeface="Janda Safe and Sound"/>
              </a:rPr>
              <a:t>Constitution- </a:t>
            </a:r>
            <a:r>
              <a:rPr lang="en-US" sz="2200" dirty="0" smtClean="0">
                <a:latin typeface="Janda Safe and Sound"/>
                <a:cs typeface="Janda Safe and Sound"/>
              </a:rPr>
              <a:t>a new plan of government for the United States. It describes our government in three different branches.</a:t>
            </a:r>
          </a:p>
          <a:p>
            <a:pPr marL="0" indent="0">
              <a:buNone/>
            </a:pPr>
            <a:r>
              <a:rPr lang="en-US" sz="2200" dirty="0" smtClean="0">
                <a:latin typeface="Janda Safe and Sound"/>
                <a:cs typeface="Janda Safe and Sound"/>
              </a:rPr>
              <a:t>Why do we need it?</a:t>
            </a:r>
          </a:p>
          <a:p>
            <a:pPr marL="0" indent="0">
              <a:buNone/>
            </a:pPr>
            <a:r>
              <a:rPr lang="en-US" sz="2200" dirty="0" smtClean="0">
                <a:latin typeface="Janda Safe and Sound"/>
                <a:cs typeface="Janda Safe and Sound"/>
              </a:rPr>
              <a:t>It </a:t>
            </a:r>
            <a:r>
              <a:rPr lang="en-US" sz="2200" dirty="0">
                <a:latin typeface="Janda Safe and Sound"/>
                <a:cs typeface="Janda Safe and Sound"/>
              </a:rPr>
              <a:t>makes sure that we have a say in how the </a:t>
            </a:r>
            <a:r>
              <a:rPr lang="en-US" sz="2200" dirty="0" smtClean="0">
                <a:latin typeface="Janda Safe and Sound"/>
                <a:cs typeface="Janda Safe and Sound"/>
              </a:rPr>
              <a:t>government </a:t>
            </a:r>
            <a:r>
              <a:rPr lang="en-US" sz="2200" dirty="0">
                <a:latin typeface="Janda Safe and Sound"/>
                <a:cs typeface="Janda Safe and Sound"/>
              </a:rPr>
              <a:t>is ran. It gives us Liberty and </a:t>
            </a:r>
            <a:r>
              <a:rPr lang="en-US" sz="2200" dirty="0" smtClean="0">
                <a:latin typeface="Janda Safe and Sound"/>
                <a:cs typeface="Janda Safe and Sound"/>
              </a:rPr>
              <a:t>Justice</a:t>
            </a:r>
            <a:r>
              <a:rPr lang="en-US" sz="2200" dirty="0">
                <a:latin typeface="Janda Safe and Sound"/>
                <a:cs typeface="Janda Safe and Sound"/>
              </a:rPr>
              <a:t>!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578" y="1629710"/>
            <a:ext cx="3970422" cy="25011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4700" y="43942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42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20" y="244158"/>
            <a:ext cx="8983579" cy="13398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Janda Safe and Sound"/>
                <a:cs typeface="Janda Safe and Sound"/>
              </a:rPr>
              <a:t>3 Branches of Government!</a:t>
            </a:r>
            <a:endParaRPr lang="en-US" dirty="0">
              <a:latin typeface="Janda Safe and Sound"/>
              <a:cs typeface="Janda Safe and Sou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75" y="1737893"/>
            <a:ext cx="8288420" cy="2446423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1800" b="1" u="sng" dirty="0" smtClean="0">
                <a:latin typeface="Janda Safe and Sound"/>
                <a:cs typeface="Janda Safe and Sound"/>
              </a:rPr>
              <a:t>Legislative Branch </a:t>
            </a:r>
            <a:r>
              <a:rPr lang="en-US" sz="1800" b="1" dirty="0" smtClean="0">
                <a:latin typeface="Janda Safe and Sound"/>
                <a:cs typeface="Janda Safe and Sound"/>
              </a:rPr>
              <a:t>(Capital in Washington, D.C.)- </a:t>
            </a:r>
            <a:r>
              <a:rPr lang="en-US" sz="1800" dirty="0" smtClean="0">
                <a:latin typeface="Janda Safe and Sound"/>
                <a:cs typeface="Janda Safe and Sound"/>
              </a:rPr>
              <a:t>They make laws! </a:t>
            </a:r>
          </a:p>
          <a:p>
            <a:pPr marL="457200" indent="-457200">
              <a:buAutoNum type="arabicPeriod"/>
            </a:pPr>
            <a:r>
              <a:rPr lang="en-US" sz="1800" b="1" u="sng" dirty="0" smtClean="0">
                <a:latin typeface="Janda Safe and Sound"/>
                <a:cs typeface="Janda Safe and Sound"/>
              </a:rPr>
              <a:t>Executive Branch </a:t>
            </a:r>
            <a:r>
              <a:rPr lang="en-US" sz="1800" b="1" dirty="0" smtClean="0">
                <a:latin typeface="Janda Safe and Sound"/>
                <a:cs typeface="Janda Safe and Sound"/>
              </a:rPr>
              <a:t>(The White House)- </a:t>
            </a:r>
            <a:r>
              <a:rPr lang="en-US" sz="1800" dirty="0" smtClean="0">
                <a:latin typeface="Janda Safe and Sound"/>
                <a:cs typeface="Janda Safe and Sound"/>
              </a:rPr>
              <a:t>Carry out the laws! They see to it that the law is being put into effect. </a:t>
            </a:r>
          </a:p>
          <a:p>
            <a:pPr marL="457200" indent="-457200">
              <a:buAutoNum type="arabicPeriod"/>
            </a:pPr>
            <a:r>
              <a:rPr lang="en-US" sz="1800" b="1" u="sng" dirty="0" smtClean="0">
                <a:latin typeface="Janda Safe and Sound"/>
                <a:cs typeface="Janda Safe and Sound"/>
              </a:rPr>
              <a:t>Judicial Branch </a:t>
            </a:r>
            <a:r>
              <a:rPr lang="en-US" sz="1800" b="1" dirty="0" smtClean="0">
                <a:latin typeface="Janda Safe and Sound"/>
                <a:cs typeface="Janda Safe and Sound"/>
              </a:rPr>
              <a:t>(The Supreme Court)- </a:t>
            </a:r>
            <a:r>
              <a:rPr lang="en-US" sz="1800" dirty="0" smtClean="0">
                <a:latin typeface="Janda Safe and Sound"/>
                <a:cs typeface="Janda Safe and Sound"/>
              </a:rPr>
              <a:t>They review the laws and make sure that they follow the Constitution (Make sure that our rights are not taken away and that the laws are fair). </a:t>
            </a:r>
            <a:endParaRPr lang="en-US" sz="1800" dirty="0">
              <a:latin typeface="Janda Safe and Sound"/>
              <a:cs typeface="Janda Safe and Soun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20" y="4598737"/>
            <a:ext cx="2985892" cy="2142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983" y="4304632"/>
            <a:ext cx="2774070" cy="2437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470" y="4451685"/>
            <a:ext cx="2771723" cy="229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14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0" y="244158"/>
            <a:ext cx="8930104" cy="13398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Janda Safe and Sound"/>
                <a:cs typeface="Janda Safe and Sound"/>
              </a:rPr>
              <a:t>What It Means To Be A United States Citizen! </a:t>
            </a:r>
            <a:endParaRPr lang="en-US" dirty="0">
              <a:latin typeface="Janda Safe and Sound"/>
              <a:cs typeface="Janda Safe and Sou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059" y="1879601"/>
            <a:ext cx="7856204" cy="2171031"/>
          </a:xfrm>
        </p:spPr>
        <p:txBody>
          <a:bodyPr/>
          <a:lstStyle/>
          <a:p>
            <a:r>
              <a:rPr lang="en-US" b="1" u="sng" dirty="0" smtClean="0">
                <a:latin typeface="Janda Safe and Sound"/>
                <a:cs typeface="Janda Safe and Sound"/>
              </a:rPr>
              <a:t>Citizen</a:t>
            </a:r>
            <a:r>
              <a:rPr lang="en-US" b="1" dirty="0" smtClean="0">
                <a:latin typeface="Janda Safe and Sound"/>
                <a:cs typeface="Janda Safe and Sound"/>
              </a:rPr>
              <a:t>- </a:t>
            </a:r>
            <a:r>
              <a:rPr lang="en-US" dirty="0" smtClean="0">
                <a:latin typeface="Janda Safe and Sound"/>
                <a:cs typeface="Janda Safe and Sound"/>
              </a:rPr>
              <a:t>A person who belongs to a place. </a:t>
            </a:r>
          </a:p>
          <a:p>
            <a:r>
              <a:rPr lang="en-US" dirty="0" smtClean="0">
                <a:latin typeface="Janda Safe and Sound"/>
                <a:cs typeface="Janda Safe and Sound"/>
              </a:rPr>
              <a:t>We have </a:t>
            </a:r>
            <a:r>
              <a:rPr lang="en-US" b="1" u="sng" dirty="0" smtClean="0">
                <a:latin typeface="Janda Safe and Sound"/>
                <a:cs typeface="Janda Safe and Sound"/>
              </a:rPr>
              <a:t>rights</a:t>
            </a:r>
            <a:r>
              <a:rPr lang="en-US" dirty="0" smtClean="0">
                <a:latin typeface="Janda Safe and Sound"/>
                <a:cs typeface="Janda Safe and Sound"/>
              </a:rPr>
              <a:t> as a citizen! </a:t>
            </a:r>
          </a:p>
          <a:p>
            <a:r>
              <a:rPr lang="en-US" b="1" u="sng" dirty="0" smtClean="0">
                <a:latin typeface="Janda Safe and Sound"/>
                <a:cs typeface="Janda Safe and Sound"/>
              </a:rPr>
              <a:t>Rights- </a:t>
            </a:r>
            <a:r>
              <a:rPr lang="en-US" dirty="0" smtClean="0">
                <a:latin typeface="Janda Safe and Sound"/>
                <a:cs typeface="Janda Safe and Sound"/>
              </a:rPr>
              <a:t>something we </a:t>
            </a:r>
            <a:r>
              <a:rPr lang="en-US" b="1" dirty="0" smtClean="0">
                <a:latin typeface="Janda Safe and Sound"/>
                <a:cs typeface="Janda Safe and Sound"/>
              </a:rPr>
              <a:t>CAN</a:t>
            </a:r>
            <a:r>
              <a:rPr lang="en-US" dirty="0" smtClean="0">
                <a:latin typeface="Janda Safe and Sound"/>
                <a:cs typeface="Janda Safe and Sound"/>
              </a:rPr>
              <a:t> do; examples?</a:t>
            </a:r>
            <a:endParaRPr lang="en-US" dirty="0">
              <a:latin typeface="Janda Safe and Sound"/>
              <a:cs typeface="Janda Safe and Soun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896" y="3755448"/>
            <a:ext cx="3061368" cy="3102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32" y="4237790"/>
            <a:ext cx="3715489" cy="247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22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Janda Safe and Sound"/>
                <a:cs typeface="Janda Safe and Sound"/>
              </a:rPr>
              <a:t>What Good Citizens Do!</a:t>
            </a:r>
            <a:endParaRPr lang="en-US" dirty="0">
              <a:latin typeface="Janda Safe and Sound"/>
              <a:cs typeface="Janda Safe and Sou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008" y="1732548"/>
            <a:ext cx="8471150" cy="325573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§"/>
            </a:pPr>
            <a:r>
              <a:rPr lang="en-US" dirty="0" smtClean="0">
                <a:latin typeface="Janda Safe and Sound"/>
                <a:cs typeface="Janda Safe and Sound"/>
              </a:rPr>
              <a:t>Let’s Review! </a:t>
            </a:r>
            <a:r>
              <a:rPr lang="en-US" dirty="0">
                <a:latin typeface="Janda Safe and Sound"/>
                <a:cs typeface="Janda Safe and Sound"/>
                <a:hlinkClick r:id="rId3"/>
              </a:rPr>
              <a:t>https://jr.brainpop.com/socialstudies/citizenship/rightsandresponsibilities</a:t>
            </a:r>
            <a:r>
              <a:rPr lang="en-US" dirty="0" smtClean="0">
                <a:latin typeface="Janda Safe and Sound"/>
                <a:cs typeface="Janda Safe and Sound"/>
                <a:hlinkClick r:id="rId3"/>
              </a:rPr>
              <a:t>/</a:t>
            </a:r>
            <a:endParaRPr lang="en-US" dirty="0" smtClean="0">
              <a:latin typeface="Janda Safe and Sound"/>
              <a:cs typeface="Janda Safe and Sound"/>
            </a:endParaRPr>
          </a:p>
          <a:p>
            <a:r>
              <a:rPr lang="en-US" dirty="0" smtClean="0">
                <a:latin typeface="Janda Safe and Sound"/>
                <a:cs typeface="Janda Safe and Sound"/>
              </a:rPr>
              <a:t>We have </a:t>
            </a:r>
            <a:r>
              <a:rPr lang="en-US" b="1" u="sng" dirty="0" smtClean="0">
                <a:latin typeface="Janda Safe and Sound"/>
                <a:cs typeface="Janda Safe and Sound"/>
              </a:rPr>
              <a:t>Responsibilities- </a:t>
            </a:r>
            <a:r>
              <a:rPr lang="en-US" dirty="0" smtClean="0">
                <a:latin typeface="Janda Safe and Sound"/>
                <a:cs typeface="Janda Safe and Sound"/>
              </a:rPr>
              <a:t>Something you should do! Examples?</a:t>
            </a:r>
          </a:p>
          <a:p>
            <a:r>
              <a:rPr lang="en-US" b="1" dirty="0" smtClean="0">
                <a:latin typeface="Janda Safe and Sound"/>
                <a:cs typeface="Janda Safe and Sound"/>
              </a:rPr>
              <a:t>Good Citizens:</a:t>
            </a:r>
          </a:p>
          <a:p>
            <a:r>
              <a:rPr lang="en-US" dirty="0" smtClean="0">
                <a:latin typeface="Janda Safe and Sound"/>
                <a:cs typeface="Janda Safe and Sound"/>
              </a:rPr>
              <a:t>Care about our rights!</a:t>
            </a:r>
          </a:p>
          <a:p>
            <a:r>
              <a:rPr lang="en-US" dirty="0" smtClean="0">
                <a:latin typeface="Janda Safe and Sound"/>
                <a:cs typeface="Janda Safe and Sound"/>
              </a:rPr>
              <a:t>Make things fair!</a:t>
            </a:r>
          </a:p>
          <a:p>
            <a:r>
              <a:rPr lang="en-US" dirty="0" smtClean="0">
                <a:latin typeface="Janda Safe and Sound"/>
                <a:cs typeface="Janda Safe and Sound"/>
              </a:rPr>
              <a:t>Work together! </a:t>
            </a:r>
          </a:p>
          <a:p>
            <a:endParaRPr lang="en-US" dirty="0">
              <a:latin typeface="Janda Safe and Sound"/>
              <a:cs typeface="Janda Safe and Soun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6105" y="4988284"/>
            <a:ext cx="3529263" cy="17226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32948"/>
            <a:ext cx="3196602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7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2702</TotalTime>
  <Words>875</Words>
  <Application>Microsoft Macintosh PowerPoint</Application>
  <PresentationFormat>On-screen Show (4:3)</PresentationFormat>
  <Paragraphs>88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Capital</vt:lpstr>
      <vt:lpstr>Government</vt:lpstr>
      <vt:lpstr>What is a Government?</vt:lpstr>
      <vt:lpstr>The Three Governments!</vt:lpstr>
      <vt:lpstr>Why Do We Have A Government?</vt:lpstr>
      <vt:lpstr>Review: A Government Is…</vt:lpstr>
      <vt:lpstr>The Constitution</vt:lpstr>
      <vt:lpstr>3 Branches of Government!</vt:lpstr>
      <vt:lpstr>What It Means To Be A United States Citizen! </vt:lpstr>
      <vt:lpstr>What Good Citizens Do!</vt:lpstr>
      <vt:lpstr>Voting!</vt:lpstr>
      <vt:lpstr>Why We Need Laws! </vt:lpstr>
      <vt:lpstr>United States Symbols!</vt:lpstr>
      <vt:lpstr>More United States Symbols!</vt:lpstr>
    </vt:vector>
  </TitlesOfParts>
  <Company>FSU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</dc:title>
  <dc:creator>Megan Wilk</dc:creator>
  <cp:lastModifiedBy>Megan Wilk</cp:lastModifiedBy>
  <cp:revision>37</cp:revision>
  <dcterms:created xsi:type="dcterms:W3CDTF">2016-09-02T19:43:16Z</dcterms:created>
  <dcterms:modified xsi:type="dcterms:W3CDTF">2016-09-04T16:46:03Z</dcterms:modified>
</cp:coreProperties>
</file>