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Lst>
  <p:notesMasterIdLst>
    <p:notesMasterId r:id="rId16"/>
  </p:notesMasterIdLst>
  <p:handoutMasterIdLst>
    <p:handoutMasterId r:id="rId17"/>
  </p:handoutMasterIdLst>
  <p:sldIdLst>
    <p:sldId id="258" r:id="rId5"/>
    <p:sldId id="270" r:id="rId6"/>
    <p:sldId id="259" r:id="rId7"/>
    <p:sldId id="260" r:id="rId8"/>
    <p:sldId id="269" r:id="rId9"/>
    <p:sldId id="261" r:id="rId10"/>
    <p:sldId id="262" r:id="rId11"/>
    <p:sldId id="263" r:id="rId12"/>
    <p:sldId id="265" r:id="rId13"/>
    <p:sldId id="264" r:id="rId14"/>
    <p:sldId id="266" r:id="rId15"/>
  </p:sldIdLst>
  <p:sldSz cx="12188825" cy="6858000"/>
  <p:notesSz cx="7010400" cy="92964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68" y="156"/>
      </p:cViewPr>
      <p:guideLst>
        <p:guide orient="horz" pos="2160"/>
        <p:guide orient="horz" pos="945"/>
        <p:guide orient="horz" pos="3888"/>
        <p:guide orient="horz" pos="192"/>
        <p:guide orient="horz" pos="1072"/>
        <p:guide pos="3839"/>
        <p:guide pos="704"/>
        <p:guide pos="7102"/>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973C59C-4E16-4A64-A766-34DB213E11B3}" type="datetimeFigureOut">
              <a:rPr lang="en-US">
                <a:solidFill>
                  <a:schemeClr val="tx2"/>
                </a:solidFill>
              </a:rPr>
              <a:t>04/14/2022</a:t>
            </a:fld>
            <a:endParaRPr>
              <a:solidFill>
                <a:schemeClr val="tx2"/>
              </a:solidFill>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solidFill>
                  <a:schemeClr val="tx2"/>
                </a:solidFill>
              </a:defRPr>
            </a:lvl1pPr>
          </a:lstStyle>
          <a:p>
            <a:fld id="{F95CF31C-F757-429C-A789-86504F04C3BE}" type="datetimeFigureOut">
              <a:rPr lang="en-US"/>
              <a:pPr/>
              <a:t>04/14/2022</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cupa.edu/_academics/writing.prj/"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stenhouse.com/shop/pc/viewprd.asp?idProduct=9651&amp;r=" TargetMode="External"/><Relationship Id="rId5" Type="http://schemas.openxmlformats.org/officeDocument/2006/relationships/hyperlink" Target="http://www.stenhouse.com/shop/pc/viewprd.asp?idProduct=9159&amp;r=&amp;REFERER=" TargetMode="External"/><Relationship Id="rId4" Type="http://schemas.openxmlformats.org/officeDocument/2006/relationships/hyperlink" Target="http://www.stenhouse.com/shop/pc/viewprd.asp?idProduct=9053&amp;r=&amp;REFERE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frigate: a lighter galley-type warship with oars, sails and a light armament, built for speed and maneuverability</a:t>
            </a:r>
            <a:r>
              <a:rPr lang="en-US" dirty="0"/>
              <a:t>.</a:t>
            </a:r>
          </a:p>
          <a:p>
            <a:r>
              <a:rPr lang="en-US" dirty="0"/>
              <a:t>A </a:t>
            </a:r>
            <a:r>
              <a:rPr lang="en-US" b="1" dirty="0"/>
              <a:t>courser</a:t>
            </a:r>
            <a:r>
              <a:rPr lang="en-US" dirty="0"/>
              <a:t> is a swift and strong horse, frequently used during the Middle Ages as a warhorse. It was ridden by knights and men-at-arms.</a:t>
            </a:r>
          </a:p>
        </p:txBody>
      </p:sp>
      <p:sp>
        <p:nvSpPr>
          <p:cNvPr id="4" name="Slide Number Placeholder 3"/>
          <p:cNvSpPr>
            <a:spLocks noGrp="1"/>
          </p:cNvSpPr>
          <p:nvPr>
            <p:ph type="sldNum" sz="quarter" idx="10"/>
          </p:nvPr>
        </p:nvSpPr>
        <p:spPr/>
        <p:txBody>
          <a:bodyPr/>
          <a:lstStyle/>
          <a:p>
            <a:fld id="{FBBF81A0-ADA6-4623-BE4F-40CFB8BBCB3D}" type="slidenum">
              <a:rPr lang="en-US" smtClean="0"/>
              <a:t>1</a:t>
            </a:fld>
            <a:endParaRPr lang="en-US"/>
          </a:p>
        </p:txBody>
      </p:sp>
    </p:spTree>
    <p:extLst>
      <p:ext uri="{BB962C8B-B14F-4D97-AF65-F5344CB8AC3E}">
        <p14:creationId xmlns:p14="http://schemas.microsoft.com/office/powerpoint/2010/main" val="285590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Page numbers...</a:t>
            </a:r>
          </a:p>
        </p:txBody>
      </p:sp>
      <p:sp>
        <p:nvSpPr>
          <p:cNvPr id="4" name="Slide Number Placeholder 3"/>
          <p:cNvSpPr>
            <a:spLocks noGrp="1"/>
          </p:cNvSpPr>
          <p:nvPr>
            <p:ph type="sldNum" sz="quarter" idx="5"/>
          </p:nvPr>
        </p:nvSpPr>
        <p:spPr/>
        <p:txBody>
          <a:bodyPr/>
          <a:lstStyle/>
          <a:p>
            <a:fld id="{B8796F01-7154-41E0-B48B-A6921757531A}" type="slidenum">
              <a:rPr lang="en-US" smtClean="0"/>
              <a:pPr/>
              <a:t>10</a:t>
            </a:fld>
            <a:endParaRPr lang="en-US"/>
          </a:p>
        </p:txBody>
      </p:sp>
    </p:spTree>
    <p:extLst>
      <p:ext uri="{BB962C8B-B14F-4D97-AF65-F5344CB8AC3E}">
        <p14:creationId xmlns:p14="http://schemas.microsoft.com/office/powerpoint/2010/main" val="1251275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96F01-7154-41E0-B48B-A6921757531A}" type="slidenum">
              <a:rPr lang="en-US" smtClean="0"/>
              <a:pPr/>
              <a:t>11</a:t>
            </a:fld>
            <a:endParaRPr lang="en-US"/>
          </a:p>
        </p:txBody>
      </p:sp>
    </p:spTree>
    <p:extLst>
      <p:ext uri="{BB962C8B-B14F-4D97-AF65-F5344CB8AC3E}">
        <p14:creationId xmlns:p14="http://schemas.microsoft.com/office/powerpoint/2010/main" val="347628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96F01-7154-41E0-B48B-A6921757531A}" type="slidenum">
              <a:rPr lang="en-US" smtClean="0"/>
              <a:pPr/>
              <a:t>2</a:t>
            </a:fld>
            <a:endParaRPr lang="en-US"/>
          </a:p>
        </p:txBody>
      </p:sp>
    </p:spTree>
    <p:extLst>
      <p:ext uri="{BB962C8B-B14F-4D97-AF65-F5344CB8AC3E}">
        <p14:creationId xmlns:p14="http://schemas.microsoft.com/office/powerpoint/2010/main" val="490200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School: pages 158-160 AND page 170</a:t>
            </a:r>
          </a:p>
          <a:p>
            <a:r>
              <a:rPr lang="en-US" dirty="0"/>
              <a:t>High School: pages 161-164 AND page 170</a:t>
            </a:r>
          </a:p>
          <a:p>
            <a:r>
              <a:rPr lang="en-US" dirty="0"/>
              <a:t>Classic literature, folktales, poetry, satire, memoirs, essays, speeches, plays, narratives, treatises, founding documents, and histories.</a:t>
            </a:r>
          </a:p>
        </p:txBody>
      </p:sp>
      <p:sp>
        <p:nvSpPr>
          <p:cNvPr id="4" name="Slide Number Placeholder 3"/>
          <p:cNvSpPr>
            <a:spLocks noGrp="1"/>
          </p:cNvSpPr>
          <p:nvPr>
            <p:ph type="sldNum" sz="quarter" idx="5"/>
          </p:nvPr>
        </p:nvSpPr>
        <p:spPr/>
        <p:txBody>
          <a:bodyPr/>
          <a:lstStyle/>
          <a:p>
            <a:fld id="{B8796F01-7154-41E0-B48B-A6921757531A}" type="slidenum">
              <a:rPr lang="en-US" smtClean="0"/>
              <a:pPr/>
              <a:t>3</a:t>
            </a:fld>
            <a:endParaRPr lang="en-US"/>
          </a:p>
        </p:txBody>
      </p:sp>
    </p:spTree>
    <p:extLst>
      <p:ext uri="{BB962C8B-B14F-4D97-AF65-F5344CB8AC3E}">
        <p14:creationId xmlns:p14="http://schemas.microsoft.com/office/powerpoint/2010/main" val="272123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sample texts serve as mentor texts for students, demonstrating exemplar writing. They provide background knowledge in topics</a:t>
            </a:r>
          </a:p>
          <a:p>
            <a:endParaRPr lang="en-US" dirty="0"/>
          </a:p>
          <a:p>
            <a:endParaRPr lang="en-US" dirty="0"/>
          </a:p>
          <a:p>
            <a:r>
              <a:rPr lang="en-US" dirty="0"/>
              <a:t> covered by other content areas, helping students build vocabulary and schema to ensure success in all academics.</a:t>
            </a:r>
          </a:p>
          <a:p>
            <a:r>
              <a:rPr lang="en-US" b="1" dirty="0"/>
              <a:t>Excerpt from Show</a:t>
            </a:r>
          </a:p>
          <a:p>
            <a:r>
              <a:rPr lang="en-US" dirty="0"/>
              <a:t>Lynne Dorfman—co-director of the </a:t>
            </a:r>
            <a:r>
              <a:rPr lang="en-US" dirty="0">
                <a:hlinkClick r:id="rId3"/>
              </a:rPr>
              <a:t>Pennsylvania Writing and Literature Project</a:t>
            </a:r>
            <a:r>
              <a:rPr lang="en-US" dirty="0"/>
              <a:t>  and co-author of </a:t>
            </a:r>
            <a:r>
              <a:rPr lang="en-US" dirty="0">
                <a:hlinkClick r:id="rId4"/>
              </a:rPr>
              <a:t>Mentor Texts</a:t>
            </a:r>
            <a:r>
              <a:rPr lang="en-US" dirty="0"/>
              <a:t> , </a:t>
            </a:r>
            <a:r>
              <a:rPr lang="en-US" dirty="0">
                <a:hlinkClick r:id="rId5"/>
              </a:rPr>
              <a:t>Non-fiction Mentor Texts</a:t>
            </a:r>
            <a:r>
              <a:rPr lang="en-US" dirty="0"/>
              <a:t> , and </a:t>
            </a:r>
            <a:r>
              <a:rPr lang="en-US" dirty="0">
                <a:hlinkClick r:id="rId6"/>
              </a:rPr>
              <a:t>Poetry Mentor Texts</a:t>
            </a:r>
            <a:r>
              <a:rPr lang="en-US" dirty="0"/>
              <a:t> —defines mentor texts:</a:t>
            </a:r>
          </a:p>
          <a:p>
            <a:r>
              <a:rPr lang="en-US" dirty="0">
                <a:effectLst/>
              </a:rPr>
              <a:t>Mentor texts are pieces of literature that you—both teacher and student—can return to and reread for many different purposes. They are texts to be studied and imitated...Mentor texts help students to take risks and be different writers tomorrow than they are today. It helps them to try out new strategies and formats. They should be basically books that students can relate to and can even read independently </a:t>
            </a:r>
            <a:r>
              <a:rPr lang="en-US" i="1" dirty="0">
                <a:effectLst/>
              </a:rPr>
              <a:t>or</a:t>
            </a:r>
            <a:r>
              <a:rPr lang="en-US" dirty="0">
                <a:effectLst/>
              </a:rPr>
              <a:t> with some support. And of course, a mentor text doesn't have to be in the form of a book—a mentor text might be a poem, a newspaper article, song lyrics, comic strips, manuals, essays, almost anything."</a:t>
            </a:r>
          </a:p>
          <a:p>
            <a:endParaRPr lang="en-US" dirty="0"/>
          </a:p>
        </p:txBody>
      </p:sp>
      <p:sp>
        <p:nvSpPr>
          <p:cNvPr id="4" name="Slide Number Placeholder 3"/>
          <p:cNvSpPr>
            <a:spLocks noGrp="1"/>
          </p:cNvSpPr>
          <p:nvPr>
            <p:ph type="sldNum" sz="quarter" idx="5"/>
          </p:nvPr>
        </p:nvSpPr>
        <p:spPr/>
        <p:txBody>
          <a:bodyPr/>
          <a:lstStyle/>
          <a:p>
            <a:fld id="{B8796F01-7154-41E0-B48B-A6921757531A}" type="slidenum">
              <a:rPr lang="en-US" smtClean="0"/>
              <a:pPr/>
              <a:t>4</a:t>
            </a:fld>
            <a:endParaRPr lang="en-US"/>
          </a:p>
        </p:txBody>
      </p:sp>
    </p:spTree>
    <p:extLst>
      <p:ext uri="{BB962C8B-B14F-4D97-AF65-F5344CB8AC3E}">
        <p14:creationId xmlns:p14="http://schemas.microsoft.com/office/powerpoint/2010/main" val="342473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96F01-7154-41E0-B48B-A6921757531A}" type="slidenum">
              <a:rPr lang="en-US" smtClean="0"/>
              <a:pPr/>
              <a:t>5</a:t>
            </a:fld>
            <a:endParaRPr lang="en-US"/>
          </a:p>
        </p:txBody>
      </p:sp>
    </p:spTree>
    <p:extLst>
      <p:ext uri="{BB962C8B-B14F-4D97-AF65-F5344CB8AC3E}">
        <p14:creationId xmlns:p14="http://schemas.microsoft.com/office/powerpoint/2010/main" val="3753311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guide for teachers, curriculum developers, and test makers</a:t>
            </a:r>
          </a:p>
          <a:p>
            <a:r>
              <a:rPr lang="en-US" dirty="0"/>
              <a:t>Because traditional literature is that which has been passed from one generation to the next, it can </a:t>
            </a:r>
            <a:r>
              <a:rPr lang="en-US" b="1" dirty="0"/>
              <a:t>provide readers with insight into the world's various cultures</a:t>
            </a:r>
            <a:r>
              <a:rPr lang="en-US" dirty="0"/>
              <a:t>. Its main purpose is to provide entertainment. However, important themes often exist within traditional literature.</a:t>
            </a:r>
          </a:p>
        </p:txBody>
      </p:sp>
      <p:sp>
        <p:nvSpPr>
          <p:cNvPr id="4" name="Slide Number Placeholder 3"/>
          <p:cNvSpPr>
            <a:spLocks noGrp="1"/>
          </p:cNvSpPr>
          <p:nvPr>
            <p:ph type="sldNum" sz="quarter" idx="5"/>
          </p:nvPr>
        </p:nvSpPr>
        <p:spPr/>
        <p:txBody>
          <a:bodyPr/>
          <a:lstStyle/>
          <a:p>
            <a:fld id="{B8796F01-7154-41E0-B48B-A6921757531A}" type="slidenum">
              <a:rPr lang="en-US" smtClean="0"/>
              <a:pPr/>
              <a:t>6</a:t>
            </a:fld>
            <a:endParaRPr lang="en-US"/>
          </a:p>
        </p:txBody>
      </p:sp>
    </p:spTree>
    <p:extLst>
      <p:ext uri="{BB962C8B-B14F-4D97-AF65-F5344CB8AC3E}">
        <p14:creationId xmlns:p14="http://schemas.microsoft.com/office/powerpoint/2010/main" val="314864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Take a look at the rubrics Text complexity can be defined as the level of difficulty in reading and understanding a text based a series of factors: the readability of the text, the levels of meaning or purpose in the text, the structure of the text, the conventionality and clarity of the language, and the knowledge demands of the text.</a:t>
            </a:r>
          </a:p>
        </p:txBody>
      </p:sp>
      <p:sp>
        <p:nvSpPr>
          <p:cNvPr id="4" name="Slide Number Placeholder 3"/>
          <p:cNvSpPr>
            <a:spLocks noGrp="1"/>
          </p:cNvSpPr>
          <p:nvPr>
            <p:ph type="sldNum" sz="quarter" idx="5"/>
          </p:nvPr>
        </p:nvSpPr>
        <p:spPr/>
        <p:txBody>
          <a:bodyPr/>
          <a:lstStyle/>
          <a:p>
            <a:fld id="{B8796F01-7154-41E0-B48B-A6921757531A}" type="slidenum">
              <a:rPr lang="en-US" smtClean="0"/>
              <a:pPr/>
              <a:t>7</a:t>
            </a:fld>
            <a:endParaRPr lang="en-US"/>
          </a:p>
        </p:txBody>
      </p:sp>
    </p:spTree>
    <p:extLst>
      <p:ext uri="{BB962C8B-B14F-4D97-AF65-F5344CB8AC3E}">
        <p14:creationId xmlns:p14="http://schemas.microsoft.com/office/powerpoint/2010/main" val="4246754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quantitative measures are divided by grade band and address the measurable data of a text such as sentence length, word length, and word frequency. </a:t>
            </a:r>
          </a:p>
          <a:p>
            <a:r>
              <a:rPr lang="en-US" dirty="0"/>
              <a:t>Flesch-Kincaid measures readability. The higher the score-the more difficult the text.</a:t>
            </a:r>
          </a:p>
          <a:p>
            <a:r>
              <a:rPr lang="en-US" dirty="0"/>
              <a:t>Lexile measures student ability and text’s difficulty</a:t>
            </a:r>
          </a:p>
          <a:p>
            <a:r>
              <a:rPr lang="en-US" dirty="0"/>
              <a:t>Each readability measure has a different formula for calculating the readability of a </a:t>
            </a:r>
          </a:p>
        </p:txBody>
      </p:sp>
      <p:sp>
        <p:nvSpPr>
          <p:cNvPr id="4" name="Slide Number Placeholder 3"/>
          <p:cNvSpPr>
            <a:spLocks noGrp="1"/>
          </p:cNvSpPr>
          <p:nvPr>
            <p:ph type="sldNum" sz="quarter" idx="5"/>
          </p:nvPr>
        </p:nvSpPr>
        <p:spPr/>
        <p:txBody>
          <a:bodyPr/>
          <a:lstStyle/>
          <a:p>
            <a:fld id="{B8796F01-7154-41E0-B48B-A6921757531A}" type="slidenum">
              <a:rPr lang="en-US" smtClean="0"/>
              <a:pPr/>
              <a:t>8</a:t>
            </a:fld>
            <a:endParaRPr lang="en-US"/>
          </a:p>
        </p:txBody>
      </p:sp>
    </p:spTree>
    <p:extLst>
      <p:ext uri="{BB962C8B-B14F-4D97-AF65-F5344CB8AC3E}">
        <p14:creationId xmlns:p14="http://schemas.microsoft.com/office/powerpoint/2010/main" val="131137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96F01-7154-41E0-B48B-A6921757531A}" type="slidenum">
              <a:rPr lang="en-US" smtClean="0"/>
              <a:pPr/>
              <a:t>9</a:t>
            </a:fld>
            <a:endParaRPr lang="en-US"/>
          </a:p>
        </p:txBody>
      </p:sp>
    </p:spTree>
    <p:extLst>
      <p:ext uri="{BB962C8B-B14F-4D97-AF65-F5344CB8AC3E}">
        <p14:creationId xmlns:p14="http://schemas.microsoft.com/office/powerpoint/2010/main" val="48079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descr="Stack of books"/>
          <p:cNvGrpSpPr/>
          <p:nvPr userDrawn="1"/>
        </p:nvGrpSpPr>
        <p:grpSpPr>
          <a:xfrm>
            <a:off x="0" y="0"/>
            <a:ext cx="12190572" cy="6858000"/>
            <a:chOff x="0" y="0"/>
            <a:chExt cx="12190572" cy="6858000"/>
          </a:xfrm>
        </p:grpSpPr>
        <p:sp>
          <p:nvSpPr>
            <p:cNvPr id="13" name="Rectangle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p:cNvGrpSpPr/>
            <p:nvPr/>
          </p:nvGrpSpPr>
          <p:grpSpPr>
            <a:xfrm>
              <a:off x="0" y="0"/>
              <a:ext cx="4726044" cy="6858000"/>
              <a:chOff x="0" y="0"/>
              <a:chExt cx="4726044" cy="6858000"/>
            </a:xfrm>
          </p:grpSpPr>
          <p:pic>
            <p:nvPicPr>
              <p:cNvPr id="9" name="Picture 8" descr="Stack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0" name="Rectangle 9"/>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ctrTitle"/>
          </p:nvPr>
        </p:nvSpPr>
        <p:spPr>
          <a:xfrm>
            <a:off x="4879346" y="1498601"/>
            <a:ext cx="7008574"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a:p>
        </p:txBody>
      </p:sp>
      <p:sp>
        <p:nvSpPr>
          <p:cNvPr id="3" name="Subtitle 2"/>
          <p:cNvSpPr>
            <a:spLocks noGrp="1"/>
          </p:cNvSpPr>
          <p:nvPr>
            <p:ph type="subTitle" idx="1"/>
          </p:nvPr>
        </p:nvSpPr>
        <p:spPr>
          <a:xfrm>
            <a:off x="4879346" y="4927600"/>
            <a:ext cx="7008574"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5" name="Date Placeholder 4"/>
          <p:cNvSpPr>
            <a:spLocks noGrp="1"/>
          </p:cNvSpPr>
          <p:nvPr>
            <p:ph type="dt" sz="half" idx="10"/>
          </p:nvPr>
        </p:nvSpPr>
        <p:spPr/>
        <p:txBody>
          <a:bodyPr/>
          <a:lstStyle/>
          <a:p>
            <a:fld id="{42E3C847-D284-421D-B330-2D43513B0F9C}" type="datetime1">
              <a:rPr lang="en-US" smtClean="0"/>
              <a:t>04/14/2022</a:t>
            </a:fld>
            <a:endParaRPr lang="en-US"/>
          </a:p>
        </p:txBody>
      </p:sp>
      <p:sp>
        <p:nvSpPr>
          <p:cNvPr id="7" name="Footer Placeholder 6"/>
          <p:cNvSpPr>
            <a:spLocks noGrp="1"/>
          </p:cNvSpPr>
          <p:nvPr>
            <p:ph type="ftr" sz="quarter" idx="11"/>
          </p:nvPr>
        </p:nvSpPr>
        <p:spPr/>
        <p:txBody>
          <a:bodyPr/>
          <a:lstStyle/>
          <a:p>
            <a:r>
              <a:rPr lang="en-US"/>
              <a:t>Add a footer</a:t>
            </a:r>
          </a:p>
        </p:txBody>
      </p:sp>
      <p:sp>
        <p:nvSpPr>
          <p:cNvPr id="11" name="Slide Number Placeholder 10"/>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44051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6987518-40ED-4895-8580-DE2A722FC423}" type="datetime1">
              <a:rPr lang="en-US" smtClean="0"/>
              <a:t>04/14/2022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96022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A8D9F34-BDBC-4273-B9BC-22458F940BE7}" type="datetime1">
              <a:rPr lang="en-US" smtClean="0"/>
              <a:t>04/14/2022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2398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5785147-19A6-4970-A04E-ED9B1D83C0F1}" type="datetime1">
              <a:rPr lang="en-US" smtClean="0"/>
              <a:t>04/14/2022</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Tree>
    <p:extLst>
      <p:ext uri="{BB962C8B-B14F-4D97-AF65-F5344CB8AC3E}">
        <p14:creationId xmlns:p14="http://schemas.microsoft.com/office/powerpoint/2010/main" val="235897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620" y="0"/>
            <a:ext cx="12188952" cy="6858000"/>
            <a:chOff x="1620" y="0"/>
            <a:chExt cx="12188952" cy="6858000"/>
          </a:xfrm>
        </p:grpSpPr>
        <p:sp>
          <p:nvSpPr>
            <p:cNvPr id="4" name="Rectangle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11" name="Rectangle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tx2"/>
                </a:solidFill>
              </a:endParaRPr>
            </a:p>
          </p:txBody>
        </p:sp>
      </p:grpSp>
      <p:pic>
        <p:nvPicPr>
          <p:cNvPr id="5" name="Picture 4" descr="Stack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7" name="Title 1"/>
          <p:cNvSpPr>
            <a:spLocks noGrp="1"/>
          </p:cNvSpPr>
          <p:nvPr>
            <p:ph type="ctrTitle"/>
          </p:nvPr>
        </p:nvSpPr>
        <p:spPr>
          <a:xfrm>
            <a:off x="237149" y="1498601"/>
            <a:ext cx="7008574"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a:p>
        </p:txBody>
      </p:sp>
      <p:sp>
        <p:nvSpPr>
          <p:cNvPr id="8" name="Subtitle 2"/>
          <p:cNvSpPr>
            <a:spLocks noGrp="1"/>
          </p:cNvSpPr>
          <p:nvPr>
            <p:ph type="subTitle" idx="1"/>
          </p:nvPr>
        </p:nvSpPr>
        <p:spPr>
          <a:xfrm>
            <a:off x="237149" y="4927600"/>
            <a:ext cx="7008574"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 name="Date Placeholder 1"/>
          <p:cNvSpPr>
            <a:spLocks noGrp="1"/>
          </p:cNvSpPr>
          <p:nvPr>
            <p:ph type="dt" sz="half" idx="10"/>
          </p:nvPr>
        </p:nvSpPr>
        <p:spPr/>
        <p:txBody>
          <a:bodyPr/>
          <a:lstStyle/>
          <a:p>
            <a:fld id="{E8F41008-E89D-49CD-9BF4-E6F3FE09F7AC}" type="datetime1">
              <a:rPr lang="en-US" smtClean="0"/>
              <a:t>04/14/2022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727235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6C9E199F-4583-41EB-929F-5865E95EECAA}" type="datetime1">
              <a:rPr lang="en-US" smtClean="0"/>
              <a:t>04/14/2022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70174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E652EB-356C-4482-B27C-7C8E08F5D88F}" type="datetime1">
              <a:rPr lang="en-US" smtClean="0"/>
              <a:t>04/14/2022</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4746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1B0895E-43C3-4560-B59A-90049317E860}" type="datetime1">
              <a:rPr lang="en-US" smtClean="0"/>
              <a:t>04/14/2022</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18102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78C32-B81D-4A68-A851-5185C690F024}" type="datetime1">
              <a:rPr lang="en-US" smtClean="0"/>
              <a:t>04/14/2022</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66448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455612" y="1701800"/>
            <a:ext cx="3351927" cy="2844800"/>
          </a:xfrm>
        </p:spPr>
        <p:txBody>
          <a:bodyPr anchor="b">
            <a:normAutofit/>
          </a:bodyPr>
          <a:lstStyle>
            <a:lvl1pPr algn="l">
              <a:defRPr sz="2000" b="1">
                <a:effectLst/>
              </a:defRPr>
            </a:lvl1pPr>
          </a:lstStyle>
          <a:p>
            <a:r>
              <a:rPr lang="en-US"/>
              <a:t>Click to edit Master title style</a:t>
            </a:r>
            <a:endParaRP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55612"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1765D79-EF31-4E8F-A1BE-AF31805C2859}" type="datetime1">
              <a:rPr lang="en-US" smtClean="0"/>
              <a:t>04/14/2022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28012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effectLst/>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932FBA3B-941F-4778-A0CB-865223FDAE69}" type="datetime1">
              <a:rPr lang="en-US" smtClean="0"/>
              <a:t>04/14/2022</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147819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620" y="0"/>
            <a:ext cx="12188952" cy="6858000"/>
            <a:chOff x="1620" y="0"/>
            <a:chExt cx="12188952" cy="6858000"/>
          </a:xfrm>
        </p:grpSpPr>
        <p:sp>
          <p:nvSpPr>
            <p:cNvPr id="10" name="Rectangle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8" name="Rectangle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72EBFD46-0FD3-4428-ADEC-1DFD6489930D}" type="datetime1">
              <a:rPr lang="en-US" smtClean="0"/>
              <a:t>04/14/2022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en-US"/>
              <a:t>Add a footer</a:t>
            </a:r>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414278595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6pPr>
      <a:lvl7pPr marL="2864619"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7pPr>
      <a:lvl8pPr marL="3291264"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8pPr>
      <a:lvl9pPr marL="3474112" indent="0" algn="l" defTabSz="1218987" rtl="0" eaLnBrk="1" latinLnBrk="0" hangingPunct="1">
        <a:lnSpc>
          <a:spcPct val="95000"/>
        </a:lnSpc>
        <a:spcBef>
          <a:spcPts val="1066"/>
        </a:spcBef>
        <a:buClr>
          <a:schemeClr val="accent6">
            <a:lumMod val="50000"/>
          </a:schemeClr>
        </a:buClr>
        <a:buSzPct val="90000"/>
        <a:buFont typeface="Century Gothic" pitchFamily="34" charset="0"/>
        <a:buNone/>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0546" y="616664"/>
            <a:ext cx="7478280" cy="2255845"/>
          </a:xfrm>
        </p:spPr>
        <p:txBody>
          <a:bodyPr>
            <a:normAutofit/>
          </a:bodyPr>
          <a:lstStyle/>
          <a:p>
            <a:pPr algn="ctr"/>
            <a:r>
              <a:rPr lang="en-US" dirty="0"/>
              <a:t>Secondary B.E.S.T. Vignettes</a:t>
            </a:r>
            <a:br>
              <a:rPr lang="en-US" dirty="0"/>
            </a:br>
            <a:endParaRPr lang="en-US" sz="3100" i="1" dirty="0"/>
          </a:p>
        </p:txBody>
      </p:sp>
      <p:sp>
        <p:nvSpPr>
          <p:cNvPr id="4" name="TextBox 3">
            <a:extLst>
              <a:ext uri="{FF2B5EF4-FFF2-40B4-BE49-F238E27FC236}">
                <a16:creationId xmlns:a16="http://schemas.microsoft.com/office/drawing/2014/main" id="{E566A33D-FAC4-4B53-B009-F53B35FF7EFB}"/>
              </a:ext>
            </a:extLst>
          </p:cNvPr>
          <p:cNvSpPr txBox="1"/>
          <p:nvPr/>
        </p:nvSpPr>
        <p:spPr>
          <a:xfrm>
            <a:off x="5223642" y="3863110"/>
            <a:ext cx="6172200" cy="1495794"/>
          </a:xfrm>
          <a:prstGeom prst="rect">
            <a:avLst/>
          </a:prstGeom>
          <a:solidFill>
            <a:schemeClr val="accent5">
              <a:lumMod val="20000"/>
              <a:lumOff val="80000"/>
            </a:schemeClr>
          </a:solidFill>
        </p:spPr>
        <p:txBody>
          <a:bodyPr wrap="square" rtlCol="0">
            <a:spAutoFit/>
          </a:bodyPr>
          <a:lstStyle/>
          <a:p>
            <a:pPr>
              <a:lnSpc>
                <a:spcPct val="95000"/>
              </a:lnSpc>
            </a:pPr>
            <a:r>
              <a:rPr lang="en-US" dirty="0"/>
              <a:t>Employ your time in improving yourself by other men’s writings so that you shall come easily by what others have labored hard for.	-Socrates</a:t>
            </a:r>
          </a:p>
        </p:txBody>
      </p:sp>
      <p:sp>
        <p:nvSpPr>
          <p:cNvPr id="7" name="Subtitle 6">
            <a:extLst>
              <a:ext uri="{FF2B5EF4-FFF2-40B4-BE49-F238E27FC236}">
                <a16:creationId xmlns:a16="http://schemas.microsoft.com/office/drawing/2014/main" id="{FB82FA7A-7459-4B4F-B965-76CADB2B85AA}"/>
              </a:ext>
            </a:extLst>
          </p:cNvPr>
          <p:cNvSpPr>
            <a:spLocks noGrp="1"/>
          </p:cNvSpPr>
          <p:nvPr>
            <p:ph type="subTitle" idx="1"/>
          </p:nvPr>
        </p:nvSpPr>
        <p:spPr>
          <a:xfrm>
            <a:off x="4805455" y="2740892"/>
            <a:ext cx="7008574" cy="1244600"/>
          </a:xfrm>
        </p:spPr>
        <p:txBody>
          <a:bodyPr/>
          <a:lstStyle/>
          <a:p>
            <a:pPr algn="ctr"/>
            <a:r>
              <a:rPr lang="en-US" i="1" dirty="0"/>
              <a:t>B.E.S.T. Recommended Text Lists</a:t>
            </a:r>
          </a:p>
        </p:txBody>
      </p:sp>
      <p:sp>
        <p:nvSpPr>
          <p:cNvPr id="8" name="TextBox 7">
            <a:extLst>
              <a:ext uri="{FF2B5EF4-FFF2-40B4-BE49-F238E27FC236}">
                <a16:creationId xmlns:a16="http://schemas.microsoft.com/office/drawing/2014/main" id="{4DA747B3-DB48-4790-AF27-5EFE46675B49}"/>
              </a:ext>
            </a:extLst>
          </p:cNvPr>
          <p:cNvSpPr txBox="1"/>
          <p:nvPr/>
        </p:nvSpPr>
        <p:spPr>
          <a:xfrm>
            <a:off x="277091" y="757382"/>
            <a:ext cx="1542473" cy="443198"/>
          </a:xfrm>
          <a:prstGeom prst="rect">
            <a:avLst/>
          </a:prstGeom>
          <a:noFill/>
        </p:spPr>
        <p:txBody>
          <a:bodyPr wrap="square" rtlCol="0">
            <a:spAutoFit/>
          </a:bodyPr>
          <a:lstStyle/>
          <a:p>
            <a:pPr>
              <a:lnSpc>
                <a:spcPct val="95000"/>
              </a:lnSpc>
            </a:pPr>
            <a:r>
              <a:rPr lang="en-US" i="1"/>
              <a:t>Video #4</a:t>
            </a:r>
            <a:endParaRPr lang="en-US" dirty="0"/>
          </a:p>
        </p:txBody>
      </p:sp>
      <p:pic>
        <p:nvPicPr>
          <p:cNvPr id="10" name="Audio 9">
            <a:hlinkClick r:id="" action="ppaction://media"/>
            <a:extLst>
              <a:ext uri="{FF2B5EF4-FFF2-40B4-BE49-F238E27FC236}">
                <a16:creationId xmlns:a16="http://schemas.microsoft.com/office/drawing/2014/main" id="{0D120B30-3970-4AC4-8B39-65AF6C3273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73668550"/>
      </p:ext>
    </p:extLst>
  </p:cSld>
  <p:clrMapOvr>
    <a:masterClrMapping/>
  </p:clrMapOvr>
  <mc:AlternateContent xmlns:mc="http://schemas.openxmlformats.org/markup-compatibility/2006" xmlns:p14="http://schemas.microsoft.com/office/powerpoint/2010/main">
    <mc:Choice Requires="p14">
      <p:transition spd="med" p14:dur="700" advTm="43571">
        <p:fade/>
      </p:transition>
    </mc:Choice>
    <mc:Fallback xmlns="">
      <p:transition spd="med" advTm="435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187719-D0AE-409E-9B7E-825E4FD17416}"/>
              </a:ext>
            </a:extLst>
          </p:cNvPr>
          <p:cNvPicPr>
            <a:picLocks noGrp="1" noChangeAspect="1"/>
          </p:cNvPicPr>
          <p:nvPr>
            <p:ph idx="4294967295"/>
          </p:nvPr>
        </p:nvPicPr>
        <p:blipFill>
          <a:blip r:embed="rId5"/>
          <a:stretch>
            <a:fillRect/>
          </a:stretch>
        </p:blipFill>
        <p:spPr>
          <a:xfrm>
            <a:off x="2055812" y="76200"/>
            <a:ext cx="8958335" cy="6781800"/>
          </a:xfrm>
          <a:prstGeom prst="rect">
            <a:avLst/>
          </a:prstGeom>
        </p:spPr>
      </p:pic>
      <p:sp>
        <p:nvSpPr>
          <p:cNvPr id="2" name="AutoShape 2" descr="https://usc-powerpoint.officeapps.live.com/pods/GetClipboardImage.ashx?Id=f1855a95-1b5c-473a-8024-55fbdb7fa6c8&amp;DC=PUS3&amp;pkey=bb664b98-289e-4c6c-8b48-a6a9cee50e27&amp;wdwaccluster=PUS3">
            <a:extLst>
              <a:ext uri="{FF2B5EF4-FFF2-40B4-BE49-F238E27FC236}">
                <a16:creationId xmlns:a16="http://schemas.microsoft.com/office/drawing/2014/main" id="{C7E7D178-CA36-4265-B949-80FB23797104}"/>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Audio 5">
            <a:hlinkClick r:id="" action="ppaction://media"/>
            <a:extLst>
              <a:ext uri="{FF2B5EF4-FFF2-40B4-BE49-F238E27FC236}">
                <a16:creationId xmlns:a16="http://schemas.microsoft.com/office/drawing/2014/main" id="{34D31CD8-6E78-4215-8291-286CF774CE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003618854"/>
      </p:ext>
    </p:extLst>
  </p:cSld>
  <p:clrMapOvr>
    <a:masterClrMapping/>
  </p:clrMapOvr>
  <mc:AlternateContent xmlns:mc="http://schemas.openxmlformats.org/markup-compatibility/2006" xmlns:p14="http://schemas.microsoft.com/office/powerpoint/2010/main">
    <mc:Choice Requires="p14">
      <p:transition spd="med" p14:dur="700" advTm="19631">
        <p:fade/>
      </p:transition>
    </mc:Choice>
    <mc:Fallback xmlns="">
      <p:transition spd="med" advTm="196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521855"/>
            <a:ext cx="10157354" cy="868218"/>
          </a:xfrm>
          <a:solidFill>
            <a:schemeClr val="accent5">
              <a:lumMod val="20000"/>
              <a:lumOff val="80000"/>
            </a:schemeClr>
          </a:solidFill>
        </p:spPr>
        <p:txBody>
          <a:bodyPr/>
          <a:lstStyle/>
          <a:p>
            <a:r>
              <a:rPr lang="en-US" dirty="0"/>
              <a:t>Thank You!</a:t>
            </a:r>
          </a:p>
        </p:txBody>
      </p:sp>
      <p:sp>
        <p:nvSpPr>
          <p:cNvPr id="3" name="Content Placeholder 2"/>
          <p:cNvSpPr>
            <a:spLocks noGrp="1"/>
          </p:cNvSpPr>
          <p:nvPr>
            <p:ph idx="1"/>
          </p:nvPr>
        </p:nvSpPr>
        <p:spPr>
          <a:xfrm>
            <a:off x="729381" y="2110509"/>
            <a:ext cx="10157354" cy="4470400"/>
          </a:xfrm>
        </p:spPr>
        <p:txBody>
          <a:bodyPr>
            <a:normAutofit/>
          </a:bodyPr>
          <a:lstStyle/>
          <a:p>
            <a:r>
              <a:rPr lang="fi-FI" dirty="0"/>
              <a:t>Sherri Winsett​</a:t>
            </a:r>
          </a:p>
          <a:p>
            <a:pPr marL="0" indent="0">
              <a:buNone/>
            </a:pPr>
            <a:r>
              <a:rPr lang="fi-FI" dirty="0"/>
              <a:t>winsetts@leonschools.net​</a:t>
            </a:r>
          </a:p>
          <a:p>
            <a:pPr marL="0" indent="0">
              <a:buNone/>
            </a:pPr>
            <a:endParaRPr lang="fi-FI" dirty="0"/>
          </a:p>
          <a:p>
            <a:r>
              <a:rPr lang="fi-FI" dirty="0"/>
              <a:t>SheKishma O'Reilly​</a:t>
            </a:r>
          </a:p>
          <a:p>
            <a:pPr marL="0" indent="0">
              <a:buNone/>
            </a:pPr>
            <a:r>
              <a:rPr lang="fi-FI" dirty="0"/>
              <a:t>oreillys@leonschools.net​</a:t>
            </a:r>
          </a:p>
          <a:p>
            <a:pPr marL="0" indent="0">
              <a:buNone/>
            </a:pPr>
            <a:endParaRPr lang="en-US" dirty="0"/>
          </a:p>
        </p:txBody>
      </p:sp>
      <p:pic>
        <p:nvPicPr>
          <p:cNvPr id="3078" name="Picture 6">
            <a:extLst>
              <a:ext uri="{FF2B5EF4-FFF2-40B4-BE49-F238E27FC236}">
                <a16:creationId xmlns:a16="http://schemas.microsoft.com/office/drawing/2014/main" id="{9070BC2A-A0EC-4157-B7C5-4C8A2CEB5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4358" y="2255982"/>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6CFBAE22-5BE5-4F6D-808E-741BCCE871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96815891"/>
      </p:ext>
    </p:extLst>
  </p:cSld>
  <p:clrMapOvr>
    <a:masterClrMapping/>
  </p:clrMapOvr>
  <mc:AlternateContent xmlns:mc="http://schemas.openxmlformats.org/markup-compatibility/2006" xmlns:p14="http://schemas.microsoft.com/office/powerpoint/2010/main">
    <mc:Choice Requires="p14">
      <p:transition spd="med" p14:dur="700" advTm="18068">
        <p:fade/>
      </p:transition>
    </mc:Choice>
    <mc:Fallback xmlns="">
      <p:transition spd="med" advTm="18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B611-5295-442A-AE38-102720FD6050}"/>
              </a:ext>
            </a:extLst>
          </p:cNvPr>
          <p:cNvSpPr>
            <a:spLocks noGrp="1"/>
          </p:cNvSpPr>
          <p:nvPr>
            <p:ph type="title"/>
          </p:nvPr>
        </p:nvSpPr>
        <p:spPr/>
        <p:txBody>
          <a:bodyPr/>
          <a:lstStyle/>
          <a:p>
            <a:r>
              <a:rPr lang="en-US" dirty="0"/>
              <a:t>Introduction</a:t>
            </a:r>
          </a:p>
        </p:txBody>
      </p:sp>
      <p:sp>
        <p:nvSpPr>
          <p:cNvPr id="10" name="Content Placeholder 9">
            <a:extLst>
              <a:ext uri="{FF2B5EF4-FFF2-40B4-BE49-F238E27FC236}">
                <a16:creationId xmlns:a16="http://schemas.microsoft.com/office/drawing/2014/main" id="{A6F90542-6574-4432-A87E-0789B749CAEF}"/>
              </a:ext>
            </a:extLst>
          </p:cNvPr>
          <p:cNvSpPr>
            <a:spLocks noGrp="1"/>
          </p:cNvSpPr>
          <p:nvPr>
            <p:ph sz="quarter" idx="4"/>
          </p:nvPr>
        </p:nvSpPr>
        <p:spPr/>
        <p:txBody>
          <a:bodyPr/>
          <a:lstStyle/>
          <a:p>
            <a:endParaRPr lang="en-US" dirty="0"/>
          </a:p>
          <a:p>
            <a:endParaRPr lang="en-US" dirty="0"/>
          </a:p>
          <a:p>
            <a:endParaRPr lang="en-US" dirty="0"/>
          </a:p>
          <a:p>
            <a:endParaRPr lang="en-US" dirty="0"/>
          </a:p>
          <a:p>
            <a:endParaRPr lang="en-US" dirty="0"/>
          </a:p>
        </p:txBody>
      </p:sp>
      <p:pic>
        <p:nvPicPr>
          <p:cNvPr id="1028" name="Picture 4">
            <a:extLst>
              <a:ext uri="{FF2B5EF4-FFF2-40B4-BE49-F238E27FC236}">
                <a16:creationId xmlns:a16="http://schemas.microsoft.com/office/drawing/2014/main" id="{3B5B3E3A-42C3-4A92-BCF5-78529673A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1851" y="4229100"/>
            <a:ext cx="3219450" cy="2171700"/>
          </a:xfrm>
          <a:prstGeom prst="rect">
            <a:avLst/>
          </a:prstGeom>
          <a:solidFill>
            <a:schemeClr val="accent5">
              <a:lumMod val="20000"/>
              <a:lumOff val="80000"/>
            </a:schemeClr>
          </a:solidFill>
        </p:spPr>
      </p:pic>
      <p:sp>
        <p:nvSpPr>
          <p:cNvPr id="7" name="Rectangle 6">
            <a:extLst>
              <a:ext uri="{FF2B5EF4-FFF2-40B4-BE49-F238E27FC236}">
                <a16:creationId xmlns:a16="http://schemas.microsoft.com/office/drawing/2014/main" id="{B7F3DAE1-6D9F-4C03-9ADF-81CCC6A12900}"/>
              </a:ext>
            </a:extLst>
          </p:cNvPr>
          <p:cNvSpPr/>
          <p:nvPr/>
        </p:nvSpPr>
        <p:spPr>
          <a:xfrm>
            <a:off x="5959599" y="3198168"/>
            <a:ext cx="269626" cy="461665"/>
          </a:xfrm>
          <a:prstGeom prst="rect">
            <a:avLst/>
          </a:prstGeom>
        </p:spPr>
        <p:txBody>
          <a:bodyPr wrap="none">
            <a:spAutoFit/>
          </a:bodyPr>
          <a:lstStyle/>
          <a:p>
            <a:r>
              <a:rPr lang="en-US" dirty="0"/>
              <a:t> </a:t>
            </a:r>
          </a:p>
        </p:txBody>
      </p:sp>
      <p:pic>
        <p:nvPicPr>
          <p:cNvPr id="1030" name="Picture 6">
            <a:extLst>
              <a:ext uri="{FF2B5EF4-FFF2-40B4-BE49-F238E27FC236}">
                <a16:creationId xmlns:a16="http://schemas.microsoft.com/office/drawing/2014/main" id="{890F40F6-64F6-471B-B342-8051A91A9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2163" y="1551565"/>
            <a:ext cx="2530987" cy="2643668"/>
          </a:xfrm>
          <a:prstGeom prst="rect">
            <a:avLst/>
          </a:prstGeom>
          <a:solidFill>
            <a:schemeClr val="accent5">
              <a:lumMod val="20000"/>
              <a:lumOff val="80000"/>
            </a:schemeClr>
          </a:solidFill>
        </p:spPr>
      </p:pic>
      <p:sp>
        <p:nvSpPr>
          <p:cNvPr id="11" name="Rectangle 10">
            <a:extLst>
              <a:ext uri="{FF2B5EF4-FFF2-40B4-BE49-F238E27FC236}">
                <a16:creationId xmlns:a16="http://schemas.microsoft.com/office/drawing/2014/main" id="{79A640DE-9C9D-4FFA-8B76-E55FFA985864}"/>
              </a:ext>
            </a:extLst>
          </p:cNvPr>
          <p:cNvSpPr/>
          <p:nvPr/>
        </p:nvSpPr>
        <p:spPr>
          <a:xfrm>
            <a:off x="666630" y="1767007"/>
            <a:ext cx="6092825" cy="4154984"/>
          </a:xfrm>
          <a:prstGeom prst="rect">
            <a:avLst/>
          </a:prstGeom>
        </p:spPr>
        <p:txBody>
          <a:bodyPr>
            <a:spAutoFit/>
          </a:bodyPr>
          <a:lstStyle/>
          <a:p>
            <a:r>
              <a:rPr lang="en-US" dirty="0"/>
              <a:t>​Sherri Winsett​</a:t>
            </a:r>
          </a:p>
          <a:p>
            <a:endParaRPr lang="en-US" dirty="0"/>
          </a:p>
          <a:p>
            <a:r>
              <a:rPr lang="en-US" dirty="0"/>
              <a:t>Secondary ELA Instructional Developer</a:t>
            </a:r>
          </a:p>
          <a:p>
            <a:endParaRPr lang="en-US" dirty="0"/>
          </a:p>
          <a:p>
            <a:endParaRPr lang="en-US" dirty="0"/>
          </a:p>
          <a:p>
            <a:endParaRPr lang="en-US" dirty="0"/>
          </a:p>
          <a:p>
            <a:r>
              <a:rPr lang="en-US" dirty="0"/>
              <a:t>​</a:t>
            </a:r>
            <a:r>
              <a:rPr lang="en-US" dirty="0" err="1"/>
              <a:t>SheKishma</a:t>
            </a:r>
            <a:r>
              <a:rPr lang="en-US" dirty="0"/>
              <a:t> O'Reilly​</a:t>
            </a:r>
          </a:p>
          <a:p>
            <a:endParaRPr lang="en-US" dirty="0"/>
          </a:p>
          <a:p>
            <a:r>
              <a:rPr lang="en-US" dirty="0"/>
              <a:t>Secondary Reading Instructional Developer​</a:t>
            </a:r>
          </a:p>
          <a:p>
            <a:endParaRPr lang="en-US" dirty="0"/>
          </a:p>
        </p:txBody>
      </p:sp>
      <p:pic>
        <p:nvPicPr>
          <p:cNvPr id="15" name="Audio 14">
            <a:hlinkClick r:id="" action="ppaction://media"/>
            <a:extLst>
              <a:ext uri="{FF2B5EF4-FFF2-40B4-BE49-F238E27FC236}">
                <a16:creationId xmlns:a16="http://schemas.microsoft.com/office/drawing/2014/main" id="{5B41D55D-1945-4480-B0A3-5B033D5C24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892271"/>
      </p:ext>
    </p:extLst>
  </p:cSld>
  <p:clrMapOvr>
    <a:masterClrMapping/>
  </p:clrMapOvr>
  <mc:AlternateContent xmlns:mc="http://schemas.openxmlformats.org/markup-compatibility/2006" xmlns:p14="http://schemas.microsoft.com/office/powerpoint/2010/main">
    <mc:Choice Requires="p14">
      <p:transition spd="med" p14:dur="700" advTm="35810">
        <p:fade/>
      </p:transition>
    </mc:Choice>
    <mc:Fallback xmlns="">
      <p:transition spd="med" advTm="35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76200"/>
            <a:ext cx="10157354" cy="755073"/>
          </a:xfrm>
          <a:solidFill>
            <a:schemeClr val="accent5">
              <a:lumMod val="20000"/>
              <a:lumOff val="80000"/>
            </a:schemeClr>
          </a:solidFill>
        </p:spPr>
        <p:txBody>
          <a:bodyPr/>
          <a:lstStyle/>
          <a:p>
            <a:pPr algn="ctr"/>
            <a:r>
              <a:rPr lang="en-US" dirty="0"/>
              <a:t>ELA B.E.S.T. Literary Time Periods		</a:t>
            </a:r>
          </a:p>
        </p:txBody>
      </p:sp>
      <p:sp>
        <p:nvSpPr>
          <p:cNvPr id="5" name="Text Placeholder 4">
            <a:extLst>
              <a:ext uri="{FF2B5EF4-FFF2-40B4-BE49-F238E27FC236}">
                <a16:creationId xmlns:a16="http://schemas.microsoft.com/office/drawing/2014/main" id="{88EE319F-CDEF-41F1-A2B4-38F022F65E79}"/>
              </a:ext>
            </a:extLst>
          </p:cNvPr>
          <p:cNvSpPr>
            <a:spLocks noGrp="1"/>
          </p:cNvSpPr>
          <p:nvPr>
            <p:ph type="body" idx="1"/>
          </p:nvPr>
        </p:nvSpPr>
        <p:spPr>
          <a:xfrm>
            <a:off x="1222945" y="1470013"/>
            <a:ext cx="4973041" cy="512064"/>
          </a:xfrm>
        </p:spPr>
        <p:txBody>
          <a:bodyPr/>
          <a:lstStyle/>
          <a:p>
            <a:r>
              <a:rPr lang="en-US" dirty="0"/>
              <a:t>Middle School- pgs. 166-167</a:t>
            </a:r>
          </a:p>
        </p:txBody>
      </p:sp>
      <p:sp>
        <p:nvSpPr>
          <p:cNvPr id="3" name="Content Placeholder 2"/>
          <p:cNvSpPr>
            <a:spLocks noGrp="1"/>
          </p:cNvSpPr>
          <p:nvPr>
            <p:ph sz="half" idx="2"/>
          </p:nvPr>
        </p:nvSpPr>
        <p:spPr>
          <a:xfrm>
            <a:off x="452291" y="2209800"/>
            <a:ext cx="4977104" cy="4440382"/>
          </a:xfrm>
        </p:spPr>
        <p:txBody>
          <a:bodyPr>
            <a:normAutofit fontScale="40000" lnSpcReduction="20000"/>
          </a:bodyPr>
          <a:lstStyle/>
          <a:p>
            <a:r>
              <a:rPr lang="en-US" sz="3300" dirty="0"/>
              <a:t>Colonial to Contemporary</a:t>
            </a:r>
          </a:p>
          <a:p>
            <a:pPr lvl="1"/>
            <a:r>
              <a:rPr lang="en-US" sz="3300" dirty="0"/>
              <a:t>Middle School time periods include:</a:t>
            </a:r>
          </a:p>
          <a:p>
            <a:pPr lvl="2"/>
            <a:r>
              <a:rPr lang="en-US" sz="3300" dirty="0"/>
              <a:t>Colonial and Early National Period</a:t>
            </a:r>
          </a:p>
          <a:p>
            <a:pPr lvl="2"/>
            <a:r>
              <a:rPr lang="en-US" sz="3300" dirty="0"/>
              <a:t>Romantic Period</a:t>
            </a:r>
          </a:p>
          <a:p>
            <a:pPr lvl="2"/>
            <a:r>
              <a:rPr lang="en-US" sz="3300" dirty="0"/>
              <a:t>Realism and Naturalism Period</a:t>
            </a:r>
          </a:p>
          <a:p>
            <a:pPr lvl="2"/>
            <a:r>
              <a:rPr lang="en-US" sz="3300" dirty="0"/>
              <a:t>Modernist Period</a:t>
            </a:r>
          </a:p>
          <a:p>
            <a:pPr lvl="2"/>
            <a:r>
              <a:rPr lang="en-US" sz="3300" dirty="0"/>
              <a:t>Contemporary Period</a:t>
            </a:r>
          </a:p>
          <a:p>
            <a:pPr lvl="2"/>
            <a:endParaRPr lang="en-US" sz="3300" dirty="0"/>
          </a:p>
          <a:p>
            <a:pPr marL="853290" lvl="2" indent="0">
              <a:buNone/>
            </a:pPr>
            <a:endParaRPr lang="en-US" sz="3300" dirty="0"/>
          </a:p>
          <a:p>
            <a:pPr marL="853290" lvl="2" indent="0">
              <a:buNone/>
            </a:pPr>
            <a:endParaRPr lang="en-US" sz="3300" dirty="0"/>
          </a:p>
          <a:p>
            <a:r>
              <a:rPr lang="en-US" sz="3300" dirty="0"/>
              <a:t>Standards represent a full spectrum of genres</a:t>
            </a:r>
          </a:p>
          <a:p>
            <a:pPr lvl="1"/>
            <a:r>
              <a:rPr lang="en-US" sz="3300" dirty="0"/>
              <a:t>ELA.R.1 Prose and Poetry</a:t>
            </a:r>
          </a:p>
          <a:p>
            <a:pPr lvl="1"/>
            <a:r>
              <a:rPr lang="en-US" sz="3300" dirty="0"/>
              <a:t>ELA.R.2 Informational Text</a:t>
            </a:r>
          </a:p>
          <a:p>
            <a:pPr lvl="1"/>
            <a:r>
              <a:rPr lang="en-US" sz="3300" dirty="0"/>
              <a:t>ELA.R.3 Reading Across Genres</a:t>
            </a:r>
          </a:p>
          <a:p>
            <a:pPr marL="0" indent="0">
              <a:buNone/>
            </a:pPr>
            <a:endParaRPr lang="en-US" dirty="0"/>
          </a:p>
        </p:txBody>
      </p:sp>
      <p:sp>
        <p:nvSpPr>
          <p:cNvPr id="6" name="Text Placeholder 5">
            <a:extLst>
              <a:ext uri="{FF2B5EF4-FFF2-40B4-BE49-F238E27FC236}">
                <a16:creationId xmlns:a16="http://schemas.microsoft.com/office/drawing/2014/main" id="{133FE0AA-0859-4321-B734-5EEECCB39D22}"/>
              </a:ext>
            </a:extLst>
          </p:cNvPr>
          <p:cNvSpPr>
            <a:spLocks noGrp="1"/>
          </p:cNvSpPr>
          <p:nvPr>
            <p:ph type="body" sz="quarter" idx="3"/>
          </p:nvPr>
        </p:nvSpPr>
        <p:spPr>
          <a:xfrm>
            <a:off x="6301622" y="1354513"/>
            <a:ext cx="4973041" cy="512064"/>
          </a:xfrm>
        </p:spPr>
        <p:txBody>
          <a:bodyPr/>
          <a:lstStyle/>
          <a:p>
            <a:r>
              <a:rPr lang="en-US" dirty="0"/>
              <a:t>High School- pgs. 165-167</a:t>
            </a:r>
          </a:p>
        </p:txBody>
      </p:sp>
      <p:sp>
        <p:nvSpPr>
          <p:cNvPr id="7" name="Content Placeholder 6">
            <a:extLst>
              <a:ext uri="{FF2B5EF4-FFF2-40B4-BE49-F238E27FC236}">
                <a16:creationId xmlns:a16="http://schemas.microsoft.com/office/drawing/2014/main" id="{3FAA1FAB-531D-46B1-9DC1-FE29E7D508BC}"/>
              </a:ext>
            </a:extLst>
          </p:cNvPr>
          <p:cNvSpPr>
            <a:spLocks noGrp="1"/>
          </p:cNvSpPr>
          <p:nvPr>
            <p:ph sz="quarter" idx="4"/>
          </p:nvPr>
        </p:nvSpPr>
        <p:spPr>
          <a:xfrm>
            <a:off x="6297559" y="2022764"/>
            <a:ext cx="4977104" cy="4759036"/>
          </a:xfrm>
        </p:spPr>
        <p:txBody>
          <a:bodyPr>
            <a:normAutofit fontScale="40000" lnSpcReduction="20000"/>
          </a:bodyPr>
          <a:lstStyle/>
          <a:p>
            <a:r>
              <a:rPr lang="en-US" sz="3300" dirty="0"/>
              <a:t>Classical to Contemporary</a:t>
            </a:r>
          </a:p>
          <a:p>
            <a:pPr lvl="1"/>
            <a:r>
              <a:rPr lang="en-US" sz="3300" dirty="0"/>
              <a:t>High School time periods include:</a:t>
            </a:r>
          </a:p>
          <a:p>
            <a:pPr lvl="2"/>
            <a:r>
              <a:rPr lang="en-US" sz="3300" b="1" dirty="0"/>
              <a:t>Classical Period</a:t>
            </a:r>
          </a:p>
          <a:p>
            <a:pPr lvl="2"/>
            <a:r>
              <a:rPr lang="en-US" sz="3300" b="1" dirty="0"/>
              <a:t>Medieval Period</a:t>
            </a:r>
          </a:p>
          <a:p>
            <a:pPr lvl="2"/>
            <a:r>
              <a:rPr lang="en-US" sz="3300" b="1" dirty="0"/>
              <a:t>Renaissance Period</a:t>
            </a:r>
          </a:p>
          <a:p>
            <a:pPr lvl="2"/>
            <a:r>
              <a:rPr lang="en-US" sz="3300" b="1" dirty="0"/>
              <a:t>Restoration and 18</a:t>
            </a:r>
            <a:r>
              <a:rPr lang="en-US" sz="3300" b="1" baseline="30000" dirty="0"/>
              <a:t>th</a:t>
            </a:r>
            <a:r>
              <a:rPr lang="en-US" sz="3300" b="1" dirty="0"/>
              <a:t> Century</a:t>
            </a:r>
          </a:p>
          <a:p>
            <a:pPr lvl="2"/>
            <a:r>
              <a:rPr lang="en-US" sz="3300" dirty="0"/>
              <a:t>Colonial and Early National Period</a:t>
            </a:r>
          </a:p>
          <a:p>
            <a:pPr lvl="2"/>
            <a:r>
              <a:rPr lang="en-US" sz="3300" dirty="0"/>
              <a:t>Romantic Period</a:t>
            </a:r>
          </a:p>
          <a:p>
            <a:pPr lvl="2"/>
            <a:r>
              <a:rPr lang="en-US" sz="3300" dirty="0"/>
              <a:t>Realism and Naturalism Period</a:t>
            </a:r>
          </a:p>
          <a:p>
            <a:pPr lvl="2"/>
            <a:r>
              <a:rPr lang="en-US" sz="3300" dirty="0"/>
              <a:t>Modernist Period</a:t>
            </a:r>
          </a:p>
          <a:p>
            <a:pPr lvl="2"/>
            <a:r>
              <a:rPr lang="en-US" sz="3300" dirty="0"/>
              <a:t>Contemporary Period</a:t>
            </a:r>
          </a:p>
          <a:p>
            <a:r>
              <a:rPr lang="en-US" sz="3300" dirty="0"/>
              <a:t>Standards represent a full spectrum of genres</a:t>
            </a:r>
          </a:p>
          <a:p>
            <a:pPr lvl="1"/>
            <a:r>
              <a:rPr lang="en-US" sz="3300" dirty="0"/>
              <a:t>ELA.R.1 Prose and Poetry</a:t>
            </a:r>
          </a:p>
          <a:p>
            <a:pPr lvl="1"/>
            <a:r>
              <a:rPr lang="en-US" sz="3300" dirty="0"/>
              <a:t>ELA.R.2 Informational Text</a:t>
            </a:r>
          </a:p>
          <a:p>
            <a:pPr lvl="1"/>
            <a:r>
              <a:rPr lang="en-US" sz="3300" dirty="0"/>
              <a:t>ELA.R.3 Reading Across Genres</a:t>
            </a:r>
          </a:p>
          <a:p>
            <a:endParaRPr lang="en-US" dirty="0"/>
          </a:p>
        </p:txBody>
      </p:sp>
      <p:pic>
        <p:nvPicPr>
          <p:cNvPr id="9" name="Audio 8">
            <a:hlinkClick r:id="" action="ppaction://media"/>
            <a:extLst>
              <a:ext uri="{FF2B5EF4-FFF2-40B4-BE49-F238E27FC236}">
                <a16:creationId xmlns:a16="http://schemas.microsoft.com/office/drawing/2014/main" id="{E721D16C-DC78-43FC-9254-574980C1AA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153074785"/>
      </p:ext>
    </p:extLst>
  </p:cSld>
  <p:clrMapOvr>
    <a:masterClrMapping/>
  </p:clrMapOvr>
  <mc:AlternateContent xmlns:mc="http://schemas.openxmlformats.org/markup-compatibility/2006" xmlns:p14="http://schemas.microsoft.com/office/powerpoint/2010/main">
    <mc:Choice Requires="p14">
      <p:transition spd="med" p14:dur="700" advTm="62227">
        <p:fade/>
      </p:transition>
    </mc:Choice>
    <mc:Fallback xmlns="">
      <p:transition spd="med" advTm="622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186" y="152400"/>
            <a:ext cx="11277600" cy="1397000"/>
          </a:xfrm>
          <a:solidFill>
            <a:schemeClr val="accent5">
              <a:lumMod val="20000"/>
              <a:lumOff val="80000"/>
            </a:schemeClr>
          </a:solidFill>
        </p:spPr>
        <p:txBody>
          <a:bodyPr/>
          <a:lstStyle/>
          <a:p>
            <a:pPr algn="ctr"/>
            <a:r>
              <a:rPr lang="en-US" dirty="0"/>
              <a:t>Mentor Texts and the B.E.S.T. Reading and Writing Standards</a:t>
            </a:r>
          </a:p>
        </p:txBody>
      </p:sp>
      <p:sp>
        <p:nvSpPr>
          <p:cNvPr id="3" name="Content Placeholder 2"/>
          <p:cNvSpPr>
            <a:spLocks noGrp="1"/>
          </p:cNvSpPr>
          <p:nvPr>
            <p:ph idx="1"/>
          </p:nvPr>
        </p:nvSpPr>
        <p:spPr>
          <a:xfrm>
            <a:off x="1117309" y="1447800"/>
            <a:ext cx="10157354" cy="5257800"/>
          </a:xfrm>
        </p:spPr>
        <p:txBody>
          <a:bodyPr>
            <a:normAutofit fontScale="92500" lnSpcReduction="20000"/>
          </a:bodyPr>
          <a:lstStyle/>
          <a:p>
            <a:endParaRPr lang="en-US" dirty="0"/>
          </a:p>
          <a:p>
            <a:r>
              <a:rPr lang="en-US" dirty="0"/>
              <a:t>Mentor texts should be utilized with unit planning.</a:t>
            </a:r>
          </a:p>
          <a:p>
            <a:pPr lvl="1"/>
            <a:r>
              <a:rPr lang="en-US" dirty="0"/>
              <a:t>Reading Standards covered through mentor texts are outlined in B.E.S.T.</a:t>
            </a:r>
          </a:p>
          <a:p>
            <a:r>
              <a:rPr lang="en-US" dirty="0"/>
              <a:t>Increased background knowledge and writing ability is fostered with the study of mentor texts.</a:t>
            </a:r>
          </a:p>
          <a:p>
            <a:pPr lvl="1"/>
            <a:r>
              <a:rPr lang="en-US" dirty="0"/>
              <a:t>You are familiar with most of the mentor texts outlined in B.E.S.T. but your students are not.</a:t>
            </a:r>
          </a:p>
          <a:p>
            <a:pPr lvl="0">
              <a:buClr>
                <a:srgbClr val="51C3F9">
                  <a:lumMod val="50000"/>
                </a:srgbClr>
              </a:buClr>
            </a:pPr>
            <a:r>
              <a:rPr lang="en-US" dirty="0">
                <a:solidFill>
                  <a:prstClr val="black"/>
                </a:solidFill>
              </a:rPr>
              <a:t>The communication standards are enhanced through the use of mentor texts.</a:t>
            </a:r>
          </a:p>
          <a:p>
            <a:pPr lvl="1">
              <a:buClr>
                <a:srgbClr val="51C3F9">
                  <a:lumMod val="50000"/>
                </a:srgbClr>
              </a:buClr>
            </a:pPr>
            <a:r>
              <a:rPr lang="en-US" dirty="0">
                <a:solidFill>
                  <a:prstClr val="black"/>
                </a:solidFill>
              </a:rPr>
              <a:t>ELA.C.1 Communicating through Writing</a:t>
            </a:r>
          </a:p>
          <a:p>
            <a:pPr lvl="1">
              <a:buClr>
                <a:srgbClr val="51C3F9">
                  <a:lumMod val="50000"/>
                </a:srgbClr>
              </a:buClr>
            </a:pPr>
            <a:r>
              <a:rPr lang="en-US" dirty="0">
                <a:solidFill>
                  <a:prstClr val="black"/>
                </a:solidFill>
              </a:rPr>
              <a:t>ELA.C.2 Communicating Orally</a:t>
            </a:r>
          </a:p>
          <a:p>
            <a:pPr lvl="1">
              <a:buClr>
                <a:srgbClr val="51C3F9">
                  <a:lumMod val="50000"/>
                </a:srgbClr>
              </a:buClr>
            </a:pPr>
            <a:r>
              <a:rPr lang="en-US" dirty="0">
                <a:solidFill>
                  <a:prstClr val="black"/>
                </a:solidFill>
              </a:rPr>
              <a:t>ELA.C.3 Following Conventions</a:t>
            </a:r>
          </a:p>
          <a:p>
            <a:pPr lvl="1">
              <a:buClr>
                <a:srgbClr val="51C3F9">
                  <a:lumMod val="50000"/>
                </a:srgbClr>
              </a:buClr>
            </a:pPr>
            <a:r>
              <a:rPr lang="en-US" dirty="0">
                <a:solidFill>
                  <a:prstClr val="black"/>
                </a:solidFill>
              </a:rPr>
              <a:t>ELA.C.4 Researching</a:t>
            </a:r>
          </a:p>
          <a:p>
            <a:pPr lvl="1">
              <a:buClr>
                <a:srgbClr val="51C3F9">
                  <a:lumMod val="50000"/>
                </a:srgbClr>
              </a:buClr>
            </a:pPr>
            <a:r>
              <a:rPr lang="en-US" dirty="0">
                <a:solidFill>
                  <a:prstClr val="black"/>
                </a:solidFill>
              </a:rPr>
              <a:t>ELA.C.5 Creating and Collaborating</a:t>
            </a:r>
          </a:p>
          <a:p>
            <a:pPr lvl="1"/>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74AB5384-49E7-4F59-9715-807AF2F54A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840374242"/>
      </p:ext>
    </p:extLst>
  </p:cSld>
  <p:clrMapOvr>
    <a:masterClrMapping/>
  </p:clrMapOvr>
  <mc:AlternateContent xmlns:mc="http://schemas.openxmlformats.org/markup-compatibility/2006" xmlns:p14="http://schemas.microsoft.com/office/powerpoint/2010/main">
    <mc:Choice Requires="p14">
      <p:transition spd="med" p14:dur="700" advTm="165593">
        <p:fade/>
      </p:transition>
    </mc:Choice>
    <mc:Fallback xmlns="">
      <p:transition spd="med" advTm="165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D97A-F54D-4D37-983C-7B72FBDE6824}"/>
              </a:ext>
            </a:extLst>
          </p:cNvPr>
          <p:cNvSpPr>
            <a:spLocks noGrp="1"/>
          </p:cNvSpPr>
          <p:nvPr>
            <p:ph type="title"/>
          </p:nvPr>
        </p:nvSpPr>
        <p:spPr>
          <a:xfrm>
            <a:off x="1117309" y="618836"/>
            <a:ext cx="10157354" cy="854364"/>
          </a:xfrm>
          <a:solidFill>
            <a:schemeClr val="accent5">
              <a:lumMod val="20000"/>
              <a:lumOff val="80000"/>
            </a:schemeClr>
          </a:solidFill>
        </p:spPr>
        <p:txBody>
          <a:bodyPr/>
          <a:lstStyle/>
          <a:p>
            <a:r>
              <a:rPr lang="en-US" dirty="0"/>
              <a:t>Civics Texts</a:t>
            </a:r>
          </a:p>
        </p:txBody>
      </p:sp>
      <p:pic>
        <p:nvPicPr>
          <p:cNvPr id="4" name="Content Placeholder 3">
            <a:extLst>
              <a:ext uri="{FF2B5EF4-FFF2-40B4-BE49-F238E27FC236}">
                <a16:creationId xmlns:a16="http://schemas.microsoft.com/office/drawing/2014/main" id="{A184E0D9-D253-41EA-9CE3-67329922EB69}"/>
              </a:ext>
            </a:extLst>
          </p:cNvPr>
          <p:cNvPicPr>
            <a:picLocks noGrp="1" noChangeAspect="1"/>
          </p:cNvPicPr>
          <p:nvPr>
            <p:ph idx="1"/>
          </p:nvPr>
        </p:nvPicPr>
        <p:blipFill>
          <a:blip r:embed="rId5"/>
          <a:stretch>
            <a:fillRect/>
          </a:stretch>
        </p:blipFill>
        <p:spPr>
          <a:xfrm>
            <a:off x="684212" y="2057400"/>
            <a:ext cx="10740407" cy="3124200"/>
          </a:xfrm>
          <a:prstGeom prst="rect">
            <a:avLst/>
          </a:prstGeom>
        </p:spPr>
      </p:pic>
      <p:pic>
        <p:nvPicPr>
          <p:cNvPr id="5" name="Audio 4">
            <a:hlinkClick r:id="" action="ppaction://media"/>
            <a:extLst>
              <a:ext uri="{FF2B5EF4-FFF2-40B4-BE49-F238E27FC236}">
                <a16:creationId xmlns:a16="http://schemas.microsoft.com/office/drawing/2014/main" id="{404DD271-991F-4952-AAB7-D11BF2C55E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149274511"/>
      </p:ext>
    </p:extLst>
  </p:cSld>
  <p:clrMapOvr>
    <a:masterClrMapping/>
  </p:clrMapOvr>
  <mc:AlternateContent xmlns:mc="http://schemas.openxmlformats.org/markup-compatibility/2006" xmlns:p14="http://schemas.microsoft.com/office/powerpoint/2010/main">
    <mc:Choice Requires="p14">
      <p:transition spd="med" p14:dur="700" advTm="58729">
        <p:fade/>
      </p:transition>
    </mc:Choice>
    <mc:Fallback xmlns="">
      <p:transition spd="med" advTm="587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692726"/>
            <a:ext cx="10157354" cy="780473"/>
          </a:xfrm>
          <a:solidFill>
            <a:schemeClr val="accent5">
              <a:lumMod val="20000"/>
              <a:lumOff val="80000"/>
            </a:schemeClr>
          </a:solidFill>
        </p:spPr>
        <p:txBody>
          <a:bodyPr/>
          <a:lstStyle/>
          <a:p>
            <a:r>
              <a:rPr lang="en-US" dirty="0"/>
              <a:t>Literary Tradition</a:t>
            </a:r>
          </a:p>
        </p:txBody>
      </p:sp>
      <p:sp>
        <p:nvSpPr>
          <p:cNvPr id="3" name="Content Placeholder 2"/>
          <p:cNvSpPr>
            <a:spLocks noGrp="1"/>
          </p:cNvSpPr>
          <p:nvPr>
            <p:ph idx="1"/>
          </p:nvPr>
        </p:nvSpPr>
        <p:spPr>
          <a:xfrm>
            <a:off x="1117309" y="1701800"/>
            <a:ext cx="10157354" cy="4851400"/>
          </a:xfrm>
        </p:spPr>
        <p:txBody>
          <a:bodyPr/>
          <a:lstStyle/>
          <a:p>
            <a:r>
              <a:rPr lang="en-US"/>
              <a:t>A guide to historical time periods.</a:t>
            </a:r>
          </a:p>
          <a:p>
            <a:pPr lvl="1"/>
            <a:r>
              <a:rPr lang="en-US"/>
              <a:t>Language</a:t>
            </a:r>
          </a:p>
          <a:p>
            <a:pPr lvl="1"/>
            <a:r>
              <a:rPr lang="en-US"/>
              <a:t>Themes</a:t>
            </a:r>
          </a:p>
          <a:p>
            <a:pPr lvl="1"/>
            <a:r>
              <a:rPr lang="en-US"/>
              <a:t>Motifs</a:t>
            </a:r>
          </a:p>
          <a:p>
            <a:pPr lvl="1"/>
            <a:r>
              <a:rPr lang="en-US"/>
              <a:t>Symbols </a:t>
            </a:r>
          </a:p>
          <a:p>
            <a:pPr lvl="1"/>
            <a:r>
              <a:rPr lang="en-US"/>
              <a:t>Genres</a:t>
            </a:r>
          </a:p>
          <a:p>
            <a:r>
              <a:rPr lang="en-US"/>
              <a:t>A foundation for enhancing background knowledge.</a:t>
            </a:r>
          </a:p>
          <a:p>
            <a:pPr lvl="1"/>
            <a:r>
              <a:rPr lang="en-US"/>
              <a:t>History</a:t>
            </a:r>
          </a:p>
          <a:p>
            <a:pPr lvl="1"/>
            <a:r>
              <a:rPr lang="en-US"/>
              <a:t>Cultures </a:t>
            </a:r>
          </a:p>
          <a:p>
            <a:pPr lvl="1"/>
            <a:r>
              <a:rPr lang="en-US"/>
              <a:t>Traditions</a:t>
            </a:r>
          </a:p>
          <a:p>
            <a:endParaRPr lang="en-US"/>
          </a:p>
        </p:txBody>
      </p:sp>
      <p:pic>
        <p:nvPicPr>
          <p:cNvPr id="5" name="Audio 4">
            <a:hlinkClick r:id="" action="ppaction://media"/>
            <a:extLst>
              <a:ext uri="{FF2B5EF4-FFF2-40B4-BE49-F238E27FC236}">
                <a16:creationId xmlns:a16="http://schemas.microsoft.com/office/drawing/2014/main" id="{F087FDF1-87CF-4308-B9DC-4FEEC94C5D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10570406"/>
      </p:ext>
    </p:extLst>
  </p:cSld>
  <p:clrMapOvr>
    <a:masterClrMapping/>
  </p:clrMapOvr>
  <mc:AlternateContent xmlns:mc="http://schemas.openxmlformats.org/markup-compatibility/2006" xmlns:p14="http://schemas.microsoft.com/office/powerpoint/2010/main">
    <mc:Choice Requires="p14">
      <p:transition spd="med" p14:dur="700" advTm="34281">
        <p:fade/>
      </p:transition>
    </mc:Choice>
    <mc:Fallback xmlns="">
      <p:transition spd="med" advTm="342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665018"/>
            <a:ext cx="10157354" cy="808182"/>
          </a:xfrm>
          <a:solidFill>
            <a:schemeClr val="accent5">
              <a:lumMod val="20000"/>
              <a:lumOff val="80000"/>
            </a:schemeClr>
          </a:solidFill>
        </p:spPr>
        <p:txBody>
          <a:bodyPr/>
          <a:lstStyle/>
          <a:p>
            <a:r>
              <a:rPr lang="en-US" dirty="0"/>
              <a:t>Text Complexity</a:t>
            </a:r>
          </a:p>
        </p:txBody>
      </p:sp>
      <p:sp>
        <p:nvSpPr>
          <p:cNvPr id="3" name="Content Placeholder 2"/>
          <p:cNvSpPr>
            <a:spLocks noGrp="1"/>
          </p:cNvSpPr>
          <p:nvPr>
            <p:ph idx="1"/>
          </p:nvPr>
        </p:nvSpPr>
        <p:spPr>
          <a:xfrm>
            <a:off x="455612" y="1701800"/>
            <a:ext cx="10819051" cy="4775200"/>
          </a:xfrm>
        </p:spPr>
        <p:txBody>
          <a:bodyPr>
            <a:normAutofit/>
          </a:bodyPr>
          <a:lstStyle/>
          <a:p>
            <a:r>
              <a:rPr lang="en-US"/>
              <a:t>Student centered-doesn’t always mean easy.</a:t>
            </a:r>
          </a:p>
          <a:p>
            <a:pPr lvl="1"/>
            <a:r>
              <a:rPr lang="en-US"/>
              <a:t>A grade level text may vary in complexity.</a:t>
            </a:r>
          </a:p>
          <a:p>
            <a:pPr lvl="1"/>
            <a:r>
              <a:rPr lang="en-US"/>
              <a:t>We must provide texts to our students that are easily accessible as well as texts that are more complex in nature. </a:t>
            </a:r>
          </a:p>
          <a:p>
            <a:r>
              <a:rPr lang="en-US"/>
              <a:t>Independent reading</a:t>
            </a:r>
          </a:p>
          <a:p>
            <a:pPr lvl="1"/>
            <a:r>
              <a:rPr lang="en-US"/>
              <a:t>What can students tackle on their own?</a:t>
            </a:r>
          </a:p>
          <a:p>
            <a:pPr lvl="1"/>
            <a:r>
              <a:rPr lang="en-US"/>
              <a:t>How can we “grow” them to independently read a text with higher complexity?</a:t>
            </a:r>
          </a:p>
          <a:p>
            <a:r>
              <a:rPr lang="en-US"/>
              <a:t>Support with texts</a:t>
            </a:r>
          </a:p>
          <a:p>
            <a:pPr lvl="1"/>
            <a:r>
              <a:rPr lang="en-US"/>
              <a:t>What is in place to support students gain access to texts that are on grade level but higher in complexity?</a:t>
            </a:r>
          </a:p>
        </p:txBody>
      </p:sp>
      <p:pic>
        <p:nvPicPr>
          <p:cNvPr id="5" name="Audio 4">
            <a:hlinkClick r:id="" action="ppaction://media"/>
            <a:extLst>
              <a:ext uri="{FF2B5EF4-FFF2-40B4-BE49-F238E27FC236}">
                <a16:creationId xmlns:a16="http://schemas.microsoft.com/office/drawing/2014/main" id="{3CFEE574-00ED-47E4-B62F-D9582124C5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917223987"/>
      </p:ext>
    </p:extLst>
  </p:cSld>
  <p:clrMapOvr>
    <a:masterClrMapping/>
  </p:clrMapOvr>
  <mc:AlternateContent xmlns:mc="http://schemas.openxmlformats.org/markup-compatibility/2006" xmlns:p14="http://schemas.microsoft.com/office/powerpoint/2010/main">
    <mc:Choice Requires="p14">
      <p:transition spd="med" p14:dur="700" advTm="46648">
        <p:fade/>
      </p:transition>
    </mc:Choice>
    <mc:Fallback xmlns="">
      <p:transition spd="med" advTm="46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400" y="521855"/>
            <a:ext cx="10157354" cy="773545"/>
          </a:xfrm>
          <a:solidFill>
            <a:schemeClr val="accent5">
              <a:lumMod val="20000"/>
              <a:lumOff val="80000"/>
            </a:schemeClr>
          </a:solidFill>
        </p:spPr>
        <p:txBody>
          <a:bodyPr/>
          <a:lstStyle/>
          <a:p>
            <a:r>
              <a:rPr lang="en-US" dirty="0"/>
              <a:t>Text Complexity</a:t>
            </a:r>
          </a:p>
        </p:txBody>
      </p:sp>
      <p:pic>
        <p:nvPicPr>
          <p:cNvPr id="4" name="Content Placeholder 3">
            <a:extLst>
              <a:ext uri="{FF2B5EF4-FFF2-40B4-BE49-F238E27FC236}">
                <a16:creationId xmlns:a16="http://schemas.microsoft.com/office/drawing/2014/main" id="{502773C7-6BC6-44EF-B1FB-90D9C839ED72}"/>
              </a:ext>
            </a:extLst>
          </p:cNvPr>
          <p:cNvPicPr>
            <a:picLocks noGrp="1" noChangeAspect="1"/>
          </p:cNvPicPr>
          <p:nvPr>
            <p:ph idx="1"/>
          </p:nvPr>
        </p:nvPicPr>
        <p:blipFill rotWithShape="1">
          <a:blip r:embed="rId5"/>
          <a:srcRect t="7589" r="9476" b="-6160"/>
          <a:stretch/>
        </p:blipFill>
        <p:spPr>
          <a:xfrm>
            <a:off x="760412" y="1600200"/>
            <a:ext cx="9402059" cy="1219200"/>
          </a:xfrm>
          <a:prstGeom prst="rect">
            <a:avLst/>
          </a:prstGeom>
        </p:spPr>
      </p:pic>
      <p:pic>
        <p:nvPicPr>
          <p:cNvPr id="5" name="Picture 4">
            <a:extLst>
              <a:ext uri="{FF2B5EF4-FFF2-40B4-BE49-F238E27FC236}">
                <a16:creationId xmlns:a16="http://schemas.microsoft.com/office/drawing/2014/main" id="{89AA6A78-E7F1-48BB-A4BF-ABF469F45AD0}"/>
              </a:ext>
            </a:extLst>
          </p:cNvPr>
          <p:cNvPicPr>
            <a:picLocks noChangeAspect="1"/>
          </p:cNvPicPr>
          <p:nvPr/>
        </p:nvPicPr>
        <p:blipFill>
          <a:blip r:embed="rId6"/>
          <a:stretch>
            <a:fillRect/>
          </a:stretch>
        </p:blipFill>
        <p:spPr>
          <a:xfrm>
            <a:off x="2368604" y="3352800"/>
            <a:ext cx="7772401" cy="2333625"/>
          </a:xfrm>
          <a:prstGeom prst="rect">
            <a:avLst/>
          </a:prstGeom>
        </p:spPr>
      </p:pic>
      <p:pic>
        <p:nvPicPr>
          <p:cNvPr id="6" name="Picture 5">
            <a:extLst>
              <a:ext uri="{FF2B5EF4-FFF2-40B4-BE49-F238E27FC236}">
                <a16:creationId xmlns:a16="http://schemas.microsoft.com/office/drawing/2014/main" id="{078C5FC4-EB3E-4E34-ADDA-A1B773F04BE7}"/>
              </a:ext>
            </a:extLst>
          </p:cNvPr>
          <p:cNvPicPr>
            <a:picLocks noChangeAspect="1"/>
          </p:cNvPicPr>
          <p:nvPr/>
        </p:nvPicPr>
        <p:blipFill rotWithShape="1">
          <a:blip r:embed="rId7"/>
          <a:srcRect l="1072" b="4864"/>
          <a:stretch/>
        </p:blipFill>
        <p:spPr>
          <a:xfrm>
            <a:off x="2368604" y="2738183"/>
            <a:ext cx="7772401" cy="614618"/>
          </a:xfrm>
          <a:prstGeom prst="rect">
            <a:avLst/>
          </a:prstGeom>
        </p:spPr>
      </p:pic>
      <p:pic>
        <p:nvPicPr>
          <p:cNvPr id="7" name="Audio 6">
            <a:hlinkClick r:id="" action="ppaction://media"/>
            <a:extLst>
              <a:ext uri="{FF2B5EF4-FFF2-40B4-BE49-F238E27FC236}">
                <a16:creationId xmlns:a16="http://schemas.microsoft.com/office/drawing/2014/main" id="{8762101B-0A22-46D3-B8EE-0CFB0E83B1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714522614"/>
      </p:ext>
    </p:extLst>
  </p:cSld>
  <p:clrMapOvr>
    <a:masterClrMapping/>
  </p:clrMapOvr>
  <mc:AlternateContent xmlns:mc="http://schemas.openxmlformats.org/markup-compatibility/2006" xmlns:p14="http://schemas.microsoft.com/office/powerpoint/2010/main">
    <mc:Choice Requires="p14">
      <p:transition spd="med" p14:dur="700" advTm="30990">
        <p:fade/>
      </p:transition>
    </mc:Choice>
    <mc:Fallback xmlns="">
      <p:transition spd="med" advTm="30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BC52A2-796D-4E97-B118-43272780A676}"/>
              </a:ext>
            </a:extLst>
          </p:cNvPr>
          <p:cNvPicPr>
            <a:picLocks noGrp="1" noChangeAspect="1"/>
          </p:cNvPicPr>
          <p:nvPr>
            <p:ph idx="4294967295"/>
          </p:nvPr>
        </p:nvPicPr>
        <p:blipFill rotWithShape="1">
          <a:blip r:embed="rId5"/>
          <a:srcRect l="3350" r="2006"/>
          <a:stretch/>
        </p:blipFill>
        <p:spPr>
          <a:xfrm>
            <a:off x="2055811" y="1517374"/>
            <a:ext cx="8610601" cy="5257800"/>
          </a:xfrm>
          <a:prstGeom prst="rect">
            <a:avLst/>
          </a:prstGeom>
        </p:spPr>
      </p:pic>
      <p:pic>
        <p:nvPicPr>
          <p:cNvPr id="4" name="Picture 3">
            <a:extLst>
              <a:ext uri="{FF2B5EF4-FFF2-40B4-BE49-F238E27FC236}">
                <a16:creationId xmlns:a16="http://schemas.microsoft.com/office/drawing/2014/main" id="{09101173-D502-4CD5-B51D-121BF947244A}"/>
              </a:ext>
            </a:extLst>
          </p:cNvPr>
          <p:cNvPicPr>
            <a:picLocks noChangeAspect="1"/>
          </p:cNvPicPr>
          <p:nvPr/>
        </p:nvPicPr>
        <p:blipFill>
          <a:blip r:embed="rId6"/>
          <a:stretch>
            <a:fillRect/>
          </a:stretch>
        </p:blipFill>
        <p:spPr>
          <a:xfrm>
            <a:off x="2055812" y="228600"/>
            <a:ext cx="8686800" cy="1288774"/>
          </a:xfrm>
          <a:prstGeom prst="rect">
            <a:avLst/>
          </a:prstGeom>
        </p:spPr>
      </p:pic>
      <p:pic>
        <p:nvPicPr>
          <p:cNvPr id="3" name="Audio 2">
            <a:hlinkClick r:id="" action="ppaction://media"/>
            <a:extLst>
              <a:ext uri="{FF2B5EF4-FFF2-40B4-BE49-F238E27FC236}">
                <a16:creationId xmlns:a16="http://schemas.microsoft.com/office/drawing/2014/main" id="{FCB9DE7B-A786-4C4F-9903-C9453D8265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36976409"/>
      </p:ext>
    </p:extLst>
  </p:cSld>
  <p:clrMapOvr>
    <a:masterClrMapping/>
  </p:clrMapOvr>
  <mc:AlternateContent xmlns:mc="http://schemas.openxmlformats.org/markup-compatibility/2006" xmlns:p14="http://schemas.microsoft.com/office/powerpoint/2010/main">
    <mc:Choice Requires="p14">
      <p:transition spd="med" p14:dur="700" advTm="18734">
        <p:fade/>
      </p:transition>
    </mc:Choice>
    <mc:Fallback xmlns="">
      <p:transition spd="med" advTm="18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Welcome back to school presentat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Welcome back to school presentation.potx" id="{CE426E4B-AEF0-4DB0-AA06-9B9EF2E62E1A}" vid="{EB2D3276-CBF5-48AD-B47E-C2D79CA4C86F}"/>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s_Collaboration_Space_Locked xmlns="f3e57cc4-3319-4a68-9356-bb97de003c7a" xsi:nil="true"/>
    <Has_Teacher_Only_SectionGroup xmlns="f3e57cc4-3319-4a68-9356-bb97de003c7a" xsi:nil="true"/>
    <Owner xmlns="f3e57cc4-3319-4a68-9356-bb97de003c7a">
      <UserInfo>
        <DisplayName/>
        <AccountId xsi:nil="true"/>
        <AccountType/>
      </UserInfo>
    </Owner>
    <Students xmlns="f3e57cc4-3319-4a68-9356-bb97de003c7a">
      <UserInfo>
        <DisplayName/>
        <AccountId xsi:nil="true"/>
        <AccountType/>
      </UserInfo>
    </Students>
    <Invited_Teachers xmlns="f3e57cc4-3319-4a68-9356-bb97de003c7a" xsi:nil="true"/>
    <Invited_Students xmlns="f3e57cc4-3319-4a68-9356-bb97de003c7a" xsi:nil="true"/>
    <CultureName xmlns="f3e57cc4-3319-4a68-9356-bb97de003c7a" xsi:nil="true"/>
    <Distribution_Groups xmlns="f3e57cc4-3319-4a68-9356-bb97de003c7a" xsi:nil="true"/>
    <TeamsChannelId xmlns="f3e57cc4-3319-4a68-9356-bb97de003c7a" xsi:nil="true"/>
    <Math_Settings xmlns="f3e57cc4-3319-4a68-9356-bb97de003c7a" xsi:nil="true"/>
    <Teachers xmlns="f3e57cc4-3319-4a68-9356-bb97de003c7a">
      <UserInfo>
        <DisplayName/>
        <AccountId xsi:nil="true"/>
        <AccountType/>
      </UserInfo>
    </Teachers>
    <AppVersion xmlns="f3e57cc4-3319-4a68-9356-bb97de003c7a" xsi:nil="true"/>
    <LMS_Mappings xmlns="f3e57cc4-3319-4a68-9356-bb97de003c7a" xsi:nil="true"/>
    <Self_Registration_Enabled xmlns="f3e57cc4-3319-4a68-9356-bb97de003c7a" xsi:nil="true"/>
    <FolderType xmlns="f3e57cc4-3319-4a68-9356-bb97de003c7a" xsi:nil="true"/>
    <IsNotebookLocked xmlns="f3e57cc4-3319-4a68-9356-bb97de003c7a" xsi:nil="true"/>
    <DefaultSectionNames xmlns="f3e57cc4-3319-4a68-9356-bb97de003c7a" xsi:nil="true"/>
    <Teams_Channel_Section_Location xmlns="f3e57cc4-3319-4a68-9356-bb97de003c7a" xsi:nil="true"/>
    <Templates xmlns="f3e57cc4-3319-4a68-9356-bb97de003c7a" xsi:nil="true"/>
    <NotebookType xmlns="f3e57cc4-3319-4a68-9356-bb97de003c7a" xsi:nil="true"/>
    <Student_Groups xmlns="f3e57cc4-3319-4a68-9356-bb97de003c7a">
      <UserInfo>
        <DisplayName/>
        <AccountId xsi:nil="true"/>
        <AccountType/>
      </UserInfo>
    </Student_Group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281674E8BCAD4E82495C977E933569" ma:contentTypeVersion="34" ma:contentTypeDescription="Create a new document." ma:contentTypeScope="" ma:versionID="effa1d833636f515ba770e9d0eed9bb2">
  <xsd:schema xmlns:xsd="http://www.w3.org/2001/XMLSchema" xmlns:xs="http://www.w3.org/2001/XMLSchema" xmlns:p="http://schemas.microsoft.com/office/2006/metadata/properties" xmlns:ns3="f3e57cc4-3319-4a68-9356-bb97de003c7a" xmlns:ns4="10a7fd47-6e49-4404-828d-bbf89934d61e" targetNamespace="http://schemas.microsoft.com/office/2006/metadata/properties" ma:root="true" ma:fieldsID="41a18312eef79cafc876367a1693feff" ns3:_="" ns4:_="">
    <xsd:import namespace="f3e57cc4-3319-4a68-9356-bb97de003c7a"/>
    <xsd:import namespace="10a7fd47-6e49-4404-828d-bbf89934d61e"/>
    <xsd:element name="properties">
      <xsd:complexType>
        <xsd:sequence>
          <xsd:element name="documentManagement">
            <xsd:complexType>
              <xsd:all>
                <xsd:element ref="ns3:MediaServiceMetadata" minOccurs="0"/>
                <xsd:element ref="ns3:MediaServiceFastMetadata" minOccurs="0"/>
                <xsd:element ref="ns4:SharedWithUsers"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ath_Settings" minOccurs="0"/>
                <xsd:element ref="ns3:Distribution_Groups" minOccurs="0"/>
                <xsd:element ref="ns3:LMS_Mappings" minOccurs="0"/>
                <xsd:element ref="ns3:Teams_Channel_Section_Location"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e57cc4-3319-4a68-9356-bb97de003c7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msChannelId" ma:index="15" nillable="true" ma:displayName="Teams Channel Id" ma:internalName="TeamsChannelId">
      <xsd:simpleType>
        <xsd:restriction base="dms:Text"/>
      </xsd:simpleType>
    </xsd:element>
    <xsd:element name="Owner" ma:index="1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Teams_Channel_Section_Location" ma:index="39" nillable="true" ma:displayName="Teams Channel Section Location" ma:internalName="Teams_Channel_Section_Location">
      <xsd:simpleType>
        <xsd:restriction base="dms:Text"/>
      </xsd:simpleType>
    </xsd:element>
    <xsd:element name="MediaServiceDateTaken" ma:index="40" nillable="true" ma:displayName="MediaServiceDateTaken" ma:hidden="true" ma:internalName="MediaServiceDateTaken"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a7fd47-6e49-4404-828d-bbf89934d61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element name="SharingHintHash" ma:index="2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0D1788-6511-4A62-BCF7-FEABDA23686B}">
  <ds:schemaRefs>
    <ds:schemaRef ds:uri="http://schemas.microsoft.com/sharepoint/v3/contenttype/forms"/>
  </ds:schemaRefs>
</ds:datastoreItem>
</file>

<file path=customXml/itemProps2.xml><?xml version="1.0" encoding="utf-8"?>
<ds:datastoreItem xmlns:ds="http://schemas.openxmlformats.org/officeDocument/2006/customXml" ds:itemID="{35D21095-AB09-4454-A9AB-690B8C45D1A5}">
  <ds:schemaRefs>
    <ds:schemaRef ds:uri="http://schemas.microsoft.com/office/2006/metadata/properties"/>
    <ds:schemaRef ds:uri="http://schemas.microsoft.com/office/infopath/2007/PartnerControls"/>
    <ds:schemaRef ds:uri="http://www.w3.org/XML/1998/namespace"/>
    <ds:schemaRef ds:uri="http://purl.org/dc/dcmitype/"/>
    <ds:schemaRef ds:uri="http://schemas.openxmlformats.org/package/2006/metadata/core-properties"/>
    <ds:schemaRef ds:uri="http://purl.org/dc/elements/1.1/"/>
    <ds:schemaRef ds:uri="http://schemas.microsoft.com/office/2006/documentManagement/types"/>
    <ds:schemaRef ds:uri="http://purl.org/dc/terms/"/>
    <ds:schemaRef ds:uri="10a7fd47-6e49-4404-828d-bbf89934d61e"/>
    <ds:schemaRef ds:uri="f3e57cc4-3319-4a68-9356-bb97de003c7a"/>
  </ds:schemaRefs>
</ds:datastoreItem>
</file>

<file path=customXml/itemProps3.xml><?xml version="1.0" encoding="utf-8"?>
<ds:datastoreItem xmlns:ds="http://schemas.openxmlformats.org/officeDocument/2006/customXml" ds:itemID="{C5DC08F5-1E67-47C0-80B4-B2B5BE6A0B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e57cc4-3319-4a68-9356-bb97de003c7a"/>
    <ds:schemaRef ds:uri="10a7fd47-6e49-4404-828d-bbf89934d6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Welcome back to school</Template>
  <TotalTime>317</TotalTime>
  <Words>982</Words>
  <Application>Microsoft Office PowerPoint</Application>
  <PresentationFormat>Custom</PresentationFormat>
  <Paragraphs>122</Paragraphs>
  <Slides>11</Slides>
  <Notes>11</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Century Gothic</vt:lpstr>
      <vt:lpstr>Welcome back to school presentation</vt:lpstr>
      <vt:lpstr>Secondary B.E.S.T. Vignettes </vt:lpstr>
      <vt:lpstr>Introduction</vt:lpstr>
      <vt:lpstr>ELA B.E.S.T. Literary Time Periods  </vt:lpstr>
      <vt:lpstr>Mentor Texts and the B.E.S.T. Reading and Writing Standards</vt:lpstr>
      <vt:lpstr>Civics Texts</vt:lpstr>
      <vt:lpstr>Literary Tradition</vt:lpstr>
      <vt:lpstr>Text Complexity</vt:lpstr>
      <vt:lpstr>Text Complexity</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dc:title>
  <dc:creator>Winsett, Sherri</dc:creator>
  <cp:lastModifiedBy>O'Reilly, Shekishma</cp:lastModifiedBy>
  <cp:revision>9</cp:revision>
  <cp:lastPrinted>2022-04-14T16:53:32Z</cp:lastPrinted>
  <dcterms:created xsi:type="dcterms:W3CDTF">2022-02-25T14:17:32Z</dcterms:created>
  <dcterms:modified xsi:type="dcterms:W3CDTF">2022-04-14T19:21:15Z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0x0101001B281674E8BCAD4E82495C977E933569</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