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26"/>
  </p:notesMasterIdLst>
  <p:sldIdLst>
    <p:sldId id="256" r:id="rId5"/>
    <p:sldId id="259" r:id="rId6"/>
    <p:sldId id="284" r:id="rId7"/>
    <p:sldId id="260" r:id="rId8"/>
    <p:sldId id="283" r:id="rId9"/>
    <p:sldId id="263" r:id="rId10"/>
    <p:sldId id="264" r:id="rId11"/>
    <p:sldId id="266" r:id="rId12"/>
    <p:sldId id="268" r:id="rId13"/>
    <p:sldId id="269" r:id="rId14"/>
    <p:sldId id="278" r:id="rId15"/>
    <p:sldId id="275" r:id="rId16"/>
    <p:sldId id="273" r:id="rId17"/>
    <p:sldId id="261" r:id="rId18"/>
    <p:sldId id="282" r:id="rId19"/>
    <p:sldId id="262" r:id="rId20"/>
    <p:sldId id="276" r:id="rId21"/>
    <p:sldId id="274" r:id="rId22"/>
    <p:sldId id="277" r:id="rId23"/>
    <p:sldId id="281" r:id="rId24"/>
    <p:sldId id="258" r:id="rId25"/>
  </p:sldIdLst>
  <p:sldSz cx="9144000" cy="5143500" type="screen16x9"/>
  <p:notesSz cx="6858000" cy="9144000"/>
  <p:embeddedFontLst>
    <p:embeddedFont>
      <p:font typeface="Architects Daughter" panose="020B0604020202020204" charset="0"/>
      <p:regular r:id="rId27"/>
    </p:embeddedFont>
    <p:embeddedFont>
      <p:font typeface="Montserrat" panose="020B0604020202020204" charset="0"/>
      <p:regular r:id="rId28"/>
      <p:bold r:id="rId29"/>
      <p:italic r:id="rId30"/>
      <p:boldItalic r:id="rId31"/>
    </p:embeddedFont>
    <p:embeddedFont>
      <p:font typeface="Playfair Display" panose="020B0604020202020204" charset="0"/>
      <p:regular r:id="rId32"/>
      <p:bold r:id="rId33"/>
      <p:italic r:id="rId34"/>
      <p:boldItalic r:id="rId35"/>
    </p:embeddedFont>
    <p:embeddedFont>
      <p:font typeface="Roboto" panose="020B0604020202020204" charset="0"/>
      <p:regular r:id="rId36"/>
      <p:bold r:id="rId37"/>
      <p:italic r:id="rId38"/>
      <p:boldItalic r:id="rId39"/>
    </p:embeddedFont>
    <p:embeddedFont>
      <p:font typeface="Walter Turncoat" panose="020B0604020202020204" charset="0"/>
      <p:regular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3D5B81-2254-E1BC-0896-DEEA34EE8726}" v="618" dt="2020-08-19T03:20:13.289"/>
    <p1510:client id="{9DD709AD-25D3-245E-F0E1-39FB63986EE9}" v="285" dt="2020-08-17T15:35:33.875"/>
    <p1510:client id="{E711FD78-D7A3-6ADF-CDC3-5EE765A91ACA}" v="1308" dt="2020-08-18T19:52:28.0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fe592b1e8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fe592b1e8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fe592b1e8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fe592b1e8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we want to do a second one on here?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fe592b1e8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fe592b1e8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fe592b1e8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fe592b1e8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1cf43294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1cf43294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 on this too.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fe592b1e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fe592b1e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 on this too.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fe592b1e8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fe592b1e8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fe592b1e8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fe592b1e8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fe592b1e8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fe592b1e8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fe592b1e8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fe592b1e8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1cf43294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1cf43294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fe592b1e8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fe592b1e8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1cf43294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1cf43294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2751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1cf432940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1cf432940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1cf43294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1cf43294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0656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fe7b7d9c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fe7b7d9c1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fe592b1e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fe592b1e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fe592b1e8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fe592b1e8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fe592b1e8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fe592b1e8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about:blank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eonschools.net/hawksris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onschools.net/reopenleo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eonschools.net/domain/46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leonschools.net/hawksris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83;p16" descr="d.png">
            <a:extLst>
              <a:ext uri="{FF2B5EF4-FFF2-40B4-BE49-F238E27FC236}">
                <a16:creationId xmlns:a16="http://schemas.microsoft.com/office/drawing/2014/main" id="{B75E6C7E-965F-4009-9CC7-E14132BD61C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4425" b="59831"/>
          <a:stretch/>
        </p:blipFill>
        <p:spPr>
          <a:xfrm>
            <a:off x="172201" y="1169153"/>
            <a:ext cx="8431332" cy="214703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830632" y="1620742"/>
            <a:ext cx="7179012" cy="1367855"/>
          </a:xfrm>
          <a:prstGeom prst="rect">
            <a:avLst/>
          </a:prstGeom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7000" dirty="0">
                <a:highlight>
                  <a:srgbClr val="F8E71C"/>
                </a:highlight>
                <a:latin typeface="Architects Daughter"/>
                <a:ea typeface="Architects Daughter"/>
                <a:cs typeface="Architects Daughter"/>
              </a:rPr>
              <a:t>Back to School</a:t>
            </a:r>
            <a:endParaRPr sz="7000"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8106928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ctr"/>
            <a:r>
              <a:rPr lang="en" sz="3000" b="0">
                <a:latin typeface="Walter Turncoat"/>
                <a:sym typeface="Walter Turncoat"/>
              </a:rPr>
              <a:t>Fourth Grade 2020-2021</a:t>
            </a:r>
            <a:endParaRPr lang="en-US" dirty="0"/>
          </a:p>
        </p:txBody>
      </p:sp>
      <p:sp>
        <p:nvSpPr>
          <p:cNvPr id="60" name="Google Shape;60;p13"/>
          <p:cNvSpPr txBox="1"/>
          <p:nvPr/>
        </p:nvSpPr>
        <p:spPr>
          <a:xfrm>
            <a:off x="3818800" y="-2206725"/>
            <a:ext cx="7336200" cy="855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Website</a:t>
            </a:r>
            <a:endParaRPr/>
          </a:p>
        </p:txBody>
      </p:sp>
      <p:pic>
        <p:nvPicPr>
          <p:cNvPr id="160" name="Google Shape;160;p26" descr="d.png"/>
          <p:cNvPicPr preferRelativeResize="0"/>
          <p:nvPr/>
        </p:nvPicPr>
        <p:blipFill rotWithShape="1">
          <a:blip r:embed="rId3">
            <a:alphaModFix/>
          </a:blip>
          <a:srcRect t="4425" b="59831"/>
          <a:stretch/>
        </p:blipFill>
        <p:spPr>
          <a:xfrm>
            <a:off x="143000" y="451650"/>
            <a:ext cx="8890200" cy="42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6"/>
          <p:cNvSpPr txBox="1"/>
          <p:nvPr/>
        </p:nvSpPr>
        <p:spPr>
          <a:xfrm>
            <a:off x="635525" y="768325"/>
            <a:ext cx="7929900" cy="39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4800" dirty="0">
                <a:solidFill>
                  <a:schemeClr val="bg2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  </a:t>
            </a:r>
            <a:r>
              <a:rPr lang="en" sz="4800" u="sng" dirty="0">
                <a:solidFill>
                  <a:schemeClr val="bg2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Science Grading</a:t>
            </a:r>
            <a:endParaRPr lang="en-US" sz="4800" u="sng" dirty="0">
              <a:solidFill>
                <a:schemeClr val="bg2"/>
              </a:solidFill>
              <a:latin typeface="Walter Turncoat"/>
              <a:ea typeface="Walter Turncoat"/>
              <a:cs typeface="Walter Turncoat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chitects Daughter"/>
              <a:buChar char="●"/>
            </a:pPr>
            <a:r>
              <a:rPr lang="en" sz="2400" dirty="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50% Unit Tests</a:t>
            </a:r>
            <a:endParaRPr sz="2400" dirty="0">
              <a:solidFill>
                <a:schemeClr val="dk2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chitects Daughter"/>
              <a:buChar char="●"/>
            </a:pPr>
            <a:r>
              <a:rPr lang="en" sz="2400" dirty="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30% Quizzes: Vocabulary &amp; Reviews</a:t>
            </a:r>
            <a:endParaRPr sz="2400" dirty="0">
              <a:solidFill>
                <a:schemeClr val="dk2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chitects Daughter"/>
              <a:buChar char="●"/>
            </a:pPr>
            <a:r>
              <a:rPr lang="en" sz="2400" dirty="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20% Classwork (</a:t>
            </a:r>
            <a:r>
              <a:rPr lang="en" sz="1800" dirty="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Brain Checks, Practice Questions &amp; Labs)</a:t>
            </a:r>
            <a:endParaRPr sz="1800" dirty="0">
              <a:solidFill>
                <a:schemeClr val="dk2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algn="ctr"/>
            <a:r>
              <a:rPr lang="en" sz="1200" dirty="0">
                <a:solidFill>
                  <a:schemeClr val="dk2"/>
                </a:solidFill>
                <a:ea typeface="Architects Daughter"/>
                <a:sym typeface="Architects Daughter"/>
              </a:rPr>
              <a:t>Retakes allowed for test scores 60% &amp; lower</a:t>
            </a:r>
            <a:br>
              <a:rPr lang="en" sz="1200" dirty="0">
                <a:ea typeface="Architects Daughter"/>
              </a:rPr>
            </a:br>
            <a:r>
              <a:rPr lang="en" sz="1200" dirty="0">
                <a:solidFill>
                  <a:schemeClr val="dk2"/>
                </a:solidFill>
                <a:ea typeface="Architects Daughter"/>
                <a:sym typeface="Architects Daughter"/>
              </a:rPr>
              <a:t>(within 2 weeks). Highest retake score is 70%.</a:t>
            </a:r>
            <a:endParaRPr lang="en" sz="1200" dirty="0">
              <a:solidFill>
                <a:schemeClr val="dk2"/>
              </a:solidFill>
              <a:ea typeface="Architects Daughter"/>
            </a:endParaRPr>
          </a:p>
          <a:p>
            <a:pPr marL="0" lvl="0" indent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2400" dirty="0">
              <a:solidFill>
                <a:schemeClr val="dk2"/>
              </a:solidFill>
              <a:latin typeface="Architects Daughter"/>
              <a:ea typeface="Architects Daughter"/>
              <a:cs typeface="Architects Daught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162" name="Google Shape;16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0725" y="892275"/>
            <a:ext cx="1633201" cy="163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5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Website</a:t>
            </a:r>
            <a:endParaRPr/>
          </a:p>
        </p:txBody>
      </p:sp>
      <p:pic>
        <p:nvPicPr>
          <p:cNvPr id="234" name="Google Shape;234;p35" descr="d.png"/>
          <p:cNvPicPr preferRelativeResize="0"/>
          <p:nvPr/>
        </p:nvPicPr>
        <p:blipFill rotWithShape="1">
          <a:blip r:embed="rId3">
            <a:alphaModFix/>
          </a:blip>
          <a:srcRect t="4425" b="59831"/>
          <a:stretch/>
        </p:blipFill>
        <p:spPr>
          <a:xfrm>
            <a:off x="143000" y="451650"/>
            <a:ext cx="8890200" cy="42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5"/>
          <p:cNvSpPr txBox="1"/>
          <p:nvPr/>
        </p:nvSpPr>
        <p:spPr>
          <a:xfrm>
            <a:off x="1096136" y="806275"/>
            <a:ext cx="6986164" cy="3431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4800" dirty="0">
                <a:latin typeface="Walter Turncoat"/>
                <a:ea typeface="Walter Turncoat"/>
                <a:cs typeface="Walter Turncoat"/>
                <a:sym typeface="Walter Turncoat"/>
              </a:rPr>
              <a:t>       </a:t>
            </a:r>
            <a:r>
              <a:rPr lang="en" sz="4800" u="sng" dirty="0">
                <a:latin typeface="Walter Turncoat"/>
                <a:ea typeface="Walter Turncoat"/>
                <a:cs typeface="Walter Turncoat"/>
                <a:sym typeface="Walter Turncoat"/>
              </a:rPr>
              <a:t>Field Trips</a:t>
            </a:r>
            <a:endParaRPr sz="1800" dirty="0">
              <a:solidFill>
                <a:schemeClr val="dk2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chitects Daughter"/>
              <a:buChar char="●"/>
            </a:pPr>
            <a:r>
              <a:rPr lang="en-US" sz="2000" dirty="0">
                <a:solidFill>
                  <a:schemeClr val="bg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Due to COVID-19, no field trips are scheduled for this school year.</a:t>
            </a:r>
            <a:endParaRPr lang="en-US" sz="2000" dirty="0">
              <a:solidFill>
                <a:schemeClr val="bg2"/>
              </a:solidFill>
              <a:latin typeface="Architects Daughter"/>
              <a:ea typeface="Architects Daughter"/>
              <a:cs typeface="Architects Daughter"/>
            </a:endParaRPr>
          </a:p>
          <a:p>
            <a:pPr marL="76200">
              <a:lnSpc>
                <a:spcPct val="114999"/>
              </a:lnSpc>
              <a:buClr>
                <a:schemeClr val="dk2"/>
              </a:buClr>
              <a:buSzPts val="2400"/>
            </a:pPr>
            <a:endParaRPr lang="en-US" sz="2000" dirty="0">
              <a:solidFill>
                <a:schemeClr val="bg2"/>
              </a:solidFill>
              <a:latin typeface="Architects Daughter"/>
              <a:ea typeface="Architects Daughter"/>
              <a:cs typeface="Architects Daughter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chitects Daughter"/>
              <a:buChar char="●"/>
            </a:pPr>
            <a:r>
              <a:rPr lang="en-US" sz="2000" dirty="0">
                <a:solidFill>
                  <a:schemeClr val="bg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Teachers will work to offer virtual field trips for classes throughout the year that coordinate with units of study.</a:t>
            </a:r>
            <a:endParaRPr sz="2000" dirty="0">
              <a:solidFill>
                <a:schemeClr val="bg2"/>
              </a:solidFill>
              <a:latin typeface="Architects Daughter"/>
              <a:ea typeface="Architects Daughter"/>
              <a:cs typeface="Architects Daughte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2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Website</a:t>
            </a:r>
            <a:endParaRPr/>
          </a:p>
        </p:txBody>
      </p:sp>
      <p:pic>
        <p:nvPicPr>
          <p:cNvPr id="210" name="Google Shape;210;p32" descr="d.png"/>
          <p:cNvPicPr preferRelativeResize="0"/>
          <p:nvPr/>
        </p:nvPicPr>
        <p:blipFill rotWithShape="1">
          <a:blip r:embed="rId3">
            <a:alphaModFix/>
          </a:blip>
          <a:srcRect t="4425" b="59831"/>
          <a:stretch/>
        </p:blipFill>
        <p:spPr>
          <a:xfrm>
            <a:off x="143000" y="451650"/>
            <a:ext cx="8890200" cy="42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2"/>
          <p:cNvSpPr txBox="1"/>
          <p:nvPr/>
        </p:nvSpPr>
        <p:spPr>
          <a:xfrm>
            <a:off x="928211" y="939503"/>
            <a:ext cx="7020600" cy="3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u="sng">
                <a:solidFill>
                  <a:schemeClr val="dk2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Volunteers</a:t>
            </a:r>
            <a:endParaRPr sz="4800" u="sng"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Due to COVID-19, our school will not allow volunteers on campus during the first semester.  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>
              <a:solidFill>
                <a:schemeClr val="dk2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Check with your child’s teacher to see if there are other ways that you can assist.  There are often tasks that are able to be completed at home</a:t>
            </a:r>
            <a:r>
              <a:rPr lang="en-US" sz="120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.</a:t>
            </a:r>
            <a:endParaRPr lang="en" sz="2400">
              <a:solidFill>
                <a:schemeClr val="dk2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212" name="Google Shape;212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4550" y="888750"/>
            <a:ext cx="1123875" cy="110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Website</a:t>
            </a:r>
            <a:endParaRPr/>
          </a:p>
        </p:txBody>
      </p:sp>
      <p:pic>
        <p:nvPicPr>
          <p:cNvPr id="193" name="Google Shape;193;p30" descr="d.png"/>
          <p:cNvPicPr preferRelativeResize="0"/>
          <p:nvPr/>
        </p:nvPicPr>
        <p:blipFill rotWithShape="1">
          <a:blip r:embed="rId3">
            <a:alphaModFix/>
          </a:blip>
          <a:srcRect t="4425" b="59831"/>
          <a:stretch/>
        </p:blipFill>
        <p:spPr>
          <a:xfrm>
            <a:off x="143000" y="451650"/>
            <a:ext cx="8890200" cy="42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0"/>
          <p:cNvSpPr txBox="1"/>
          <p:nvPr/>
        </p:nvSpPr>
        <p:spPr>
          <a:xfrm>
            <a:off x="1061700" y="752025"/>
            <a:ext cx="7020600" cy="36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sz="3600" u="sng" dirty="0">
                <a:solidFill>
                  <a:schemeClr val="dk2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Student Access: ClassLink</a:t>
            </a:r>
            <a:endParaRPr lang="en-US" sz="3600" u="sng" dirty="0">
              <a:solidFill>
                <a:schemeClr val="dk2"/>
              </a:solidFill>
              <a:latin typeface="Walter Turncoat"/>
              <a:ea typeface="Walter Turncoat"/>
              <a:cs typeface="Walter Turncoat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>
              <a:lnSpc>
                <a:spcPct val="115000"/>
              </a:lnSpc>
            </a:pPr>
            <a:r>
              <a:rPr lang="en" sz="2400" dirty="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    Single sign-on/Access to all sites</a:t>
            </a:r>
            <a:endParaRPr sz="2400" dirty="0">
              <a:solidFill>
                <a:schemeClr val="dk2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>
              <a:lnSpc>
                <a:spcPct val="115000"/>
              </a:lnSpc>
            </a:pPr>
            <a:r>
              <a:rPr lang="en" sz="2400" dirty="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    Link is on Hawks Rise Homepage</a:t>
            </a:r>
            <a:endParaRPr sz="2400" dirty="0">
              <a:solidFill>
                <a:schemeClr val="dk2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Student login at home:</a:t>
            </a:r>
            <a:endParaRPr sz="2400" dirty="0">
              <a:solidFill>
                <a:schemeClr val="dk2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 dirty="0">
                <a:solidFill>
                  <a:schemeClr val="hlink"/>
                </a:solidFill>
                <a:latin typeface="Architects Daughter"/>
                <a:ea typeface="Architects Daughter"/>
                <a:cs typeface="Architects Daughter"/>
                <a:sym typeface="Architects Daughte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9-digitStudentID#@edu.leonschools.net</a:t>
            </a:r>
            <a:endParaRPr sz="2400" dirty="0">
              <a:solidFill>
                <a:schemeClr val="hlink"/>
              </a:solidFill>
              <a:latin typeface="Architects Daughter"/>
              <a:ea typeface="Architects Daughter"/>
              <a:cs typeface="Architects Daughter"/>
              <a:sym typeface="Architects Daughter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2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algn="ctr">
              <a:lnSpc>
                <a:spcPct val="115000"/>
              </a:lnSpc>
            </a:pPr>
            <a:r>
              <a:rPr lang="en" sz="2400" dirty="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Password: </a:t>
            </a:r>
            <a:r>
              <a:rPr lang="en" sz="2400" dirty="0">
                <a:solidFill>
                  <a:schemeClr val="accent5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5digitLunch# </a:t>
            </a:r>
            <a:endParaRPr sz="2400">
              <a:solidFill>
                <a:schemeClr val="accent5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195" name="Google Shape;195;p30"/>
          <p:cNvPicPr preferRelativeResize="0"/>
          <p:nvPr/>
        </p:nvPicPr>
        <p:blipFill rotWithShape="1">
          <a:blip r:embed="rId5">
            <a:alphaModFix/>
          </a:blip>
          <a:srcRect l="84576"/>
          <a:stretch/>
        </p:blipFill>
        <p:spPr>
          <a:xfrm>
            <a:off x="6514675" y="1754200"/>
            <a:ext cx="1056600" cy="1043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6" name="Google Shape;196;p30"/>
          <p:cNvCxnSpPr/>
          <p:nvPr/>
        </p:nvCxnSpPr>
        <p:spPr>
          <a:xfrm flipH="1">
            <a:off x="7281050" y="1444250"/>
            <a:ext cx="546900" cy="529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Website</a:t>
            </a:r>
            <a:endParaRPr/>
          </a:p>
        </p:txBody>
      </p:sp>
      <p:pic>
        <p:nvPicPr>
          <p:cNvPr id="99" name="Google Shape;99;p18" descr="d.png"/>
          <p:cNvPicPr preferRelativeResize="0"/>
          <p:nvPr/>
        </p:nvPicPr>
        <p:blipFill rotWithShape="1">
          <a:blip r:embed="rId3">
            <a:alphaModFix/>
          </a:blip>
          <a:srcRect t="4425" b="59831"/>
          <a:stretch/>
        </p:blipFill>
        <p:spPr>
          <a:xfrm>
            <a:off x="143000" y="451650"/>
            <a:ext cx="8890200" cy="42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707350" y="730791"/>
            <a:ext cx="7779600" cy="3598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u="sng">
                <a:latin typeface="Walter Turncoat"/>
                <a:ea typeface="Walter Turncoat"/>
                <a:cs typeface="Walter Turncoat"/>
                <a:sym typeface="Walter Turncoat"/>
              </a:rPr>
              <a:t>Parent Portal/FOCUS</a:t>
            </a:r>
            <a:endParaRPr lang="en" sz="4800" u="sng">
              <a:solidFill>
                <a:srgbClr val="990000"/>
              </a:solidFill>
              <a:latin typeface="Walter Turncoat"/>
              <a:ea typeface="Walter Turncoat"/>
              <a:cs typeface="Walter Turncoat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2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See your child’s grades, attendance,</a:t>
            </a:r>
            <a:br>
              <a:rPr lang="en" sz="240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</a:br>
            <a:r>
              <a:rPr lang="en" sz="240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FSA test history &amp; health records.</a:t>
            </a:r>
            <a:endParaRPr sz="2400">
              <a:solidFill>
                <a:schemeClr val="dk2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https://www.leonschools.net/hawksrise</a:t>
            </a:r>
            <a:endParaRPr>
              <a:solidFill>
                <a:schemeClr val="dk2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CC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Need your username and password?</a:t>
            </a:r>
            <a:endParaRPr sz="2400">
              <a:solidFill>
                <a:srgbClr val="CC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Call </a:t>
            </a:r>
            <a:r>
              <a:rPr lang="en" sz="2400">
                <a:solidFill>
                  <a:srgbClr val="38761D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District HELP DESK</a:t>
            </a:r>
            <a:r>
              <a:rPr lang="en" sz="240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at 487-7524</a:t>
            </a:r>
            <a:endParaRPr sz="2400">
              <a:solidFill>
                <a:schemeClr val="dk2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or email at FOCUShelp@leonschools.net</a:t>
            </a:r>
            <a:endParaRPr sz="2400">
              <a:solidFill>
                <a:schemeClr val="dk2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9;p18" descr="d.png">
            <a:extLst>
              <a:ext uri="{FF2B5EF4-FFF2-40B4-BE49-F238E27FC236}">
                <a16:creationId xmlns:a16="http://schemas.microsoft.com/office/drawing/2014/main" id="{584C9921-62E4-4B69-A0E4-56659A25031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4425" b="59831"/>
          <a:stretch/>
        </p:blipFill>
        <p:spPr>
          <a:xfrm>
            <a:off x="51227" y="284789"/>
            <a:ext cx="9015345" cy="449560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598A95-8165-44D7-9B64-CD4AF6132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403" y="1403850"/>
            <a:ext cx="7637880" cy="1721304"/>
          </a:xfrm>
        </p:spPr>
        <p:txBody>
          <a:bodyPr/>
          <a:lstStyle/>
          <a:p>
            <a:r>
              <a:rPr lang="en-US" sz="3000" b="0" dirty="0">
                <a:highlight>
                  <a:srgbClr val="F8E71C"/>
                </a:highlight>
                <a:hlinkClick r:id="rId3"/>
              </a:rPr>
              <a:t>https://www.leonschools.net/reopenleon</a:t>
            </a:r>
            <a:endParaRPr lang="en-US" sz="3000">
              <a:highlight>
                <a:srgbClr val="F8E71C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7D1230-A111-49EB-B551-316C76EB0BDC}"/>
              </a:ext>
            </a:extLst>
          </p:cNvPr>
          <p:cNvSpPr txBox="1"/>
          <p:nvPr/>
        </p:nvSpPr>
        <p:spPr>
          <a:xfrm>
            <a:off x="334557" y="883053"/>
            <a:ext cx="848269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>
                <a:latin typeface="Walter Turncoat"/>
              </a:rPr>
              <a:t>District Re-Opening Plan and FAQs</a:t>
            </a:r>
            <a:endParaRPr lang="en-US" sz="36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7A1057-4F3F-4B13-8683-3B06F1D94D7A}"/>
              </a:ext>
            </a:extLst>
          </p:cNvPr>
          <p:cNvSpPr txBox="1"/>
          <p:nvPr/>
        </p:nvSpPr>
        <p:spPr>
          <a:xfrm>
            <a:off x="318050" y="3225488"/>
            <a:ext cx="8482692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dirty="0">
                <a:latin typeface="Walter Turncoat"/>
              </a:rPr>
              <a:t>Temperature checks, masks, physical distancing, and more</a:t>
            </a:r>
          </a:p>
        </p:txBody>
      </p:sp>
    </p:spTree>
    <p:extLst>
      <p:ext uri="{BB962C8B-B14F-4D97-AF65-F5344CB8AC3E}">
        <p14:creationId xmlns:p14="http://schemas.microsoft.com/office/powerpoint/2010/main" val="853897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Website</a:t>
            </a:r>
            <a:endParaRPr/>
          </a:p>
        </p:txBody>
      </p:sp>
      <p:pic>
        <p:nvPicPr>
          <p:cNvPr id="106" name="Google Shape;106;p19" descr="d.png"/>
          <p:cNvPicPr preferRelativeResize="0"/>
          <p:nvPr/>
        </p:nvPicPr>
        <p:blipFill rotWithShape="1">
          <a:blip r:embed="rId3">
            <a:alphaModFix/>
          </a:blip>
          <a:srcRect t="4425" b="59831"/>
          <a:stretch/>
        </p:blipFill>
        <p:spPr>
          <a:xfrm>
            <a:off x="143000" y="451650"/>
            <a:ext cx="8890200" cy="42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 txBox="1"/>
          <p:nvPr/>
        </p:nvSpPr>
        <p:spPr>
          <a:xfrm>
            <a:off x="833907" y="841950"/>
            <a:ext cx="7529526" cy="32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u="sng" dirty="0">
                <a:latin typeface="Walter Turncoat"/>
                <a:ea typeface="Walter Turncoat"/>
                <a:cs typeface="Walter Turncoat"/>
                <a:sym typeface="Walter Turncoat"/>
              </a:rPr>
              <a:t>FERPA</a:t>
            </a:r>
            <a:br>
              <a:rPr lang="en" sz="4800" u="sng" dirty="0">
                <a:latin typeface="Walter Turncoat"/>
                <a:ea typeface="Walter Turncoat"/>
                <a:cs typeface="Walter Turncoat"/>
              </a:rPr>
            </a:br>
            <a:r>
              <a:rPr lang="en" b="1" dirty="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Family Educational Rights and Privacy Act</a:t>
            </a:r>
            <a:endParaRPr b="1" dirty="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2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algn="ctr">
              <a:lnSpc>
                <a:spcPct val="115000"/>
              </a:lnSpc>
            </a:pPr>
            <a:r>
              <a:rPr lang="en" sz="2400" dirty="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If you prefer your child </a:t>
            </a:r>
            <a:r>
              <a:rPr lang="en" sz="2400" b="1" u="sng" dirty="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not</a:t>
            </a:r>
            <a:r>
              <a:rPr lang="en" sz="2400" dirty="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be photographed during the school year (</a:t>
            </a:r>
            <a:r>
              <a:rPr lang="en" sz="2400" u="sng" dirty="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this includes yearbook</a:t>
            </a:r>
            <a:r>
              <a:rPr lang="en" sz="2400" dirty="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),</a:t>
            </a:r>
            <a:br>
              <a:rPr lang="en" sz="2400" dirty="0">
                <a:latin typeface="Architects Daughter"/>
                <a:ea typeface="Architects Daughter"/>
                <a:cs typeface="Architects Daughter"/>
              </a:rPr>
            </a:br>
            <a:r>
              <a:rPr lang="en" sz="2400" dirty="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you may complete this form when you log in to Parent Portal/FOCUS or find in the forms section.</a:t>
            </a:r>
            <a:br>
              <a:rPr lang="en" sz="2400" dirty="0">
                <a:latin typeface="Architects Daughter"/>
                <a:ea typeface="Architects Daughter"/>
                <a:cs typeface="Architects Daughter"/>
              </a:rPr>
            </a:br>
            <a:endParaRPr sz="1200">
              <a:solidFill>
                <a:schemeClr val="dk2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3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Website</a:t>
            </a:r>
            <a:endParaRPr/>
          </a:p>
        </p:txBody>
      </p:sp>
      <p:pic>
        <p:nvPicPr>
          <p:cNvPr id="218" name="Google Shape;218;p33" descr="d.png"/>
          <p:cNvPicPr preferRelativeResize="0"/>
          <p:nvPr/>
        </p:nvPicPr>
        <p:blipFill rotWithShape="1">
          <a:blip r:embed="rId3">
            <a:alphaModFix/>
          </a:blip>
          <a:srcRect t="4425" b="59831"/>
          <a:stretch/>
        </p:blipFill>
        <p:spPr>
          <a:xfrm>
            <a:off x="143000" y="451650"/>
            <a:ext cx="8890200" cy="42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3"/>
          <p:cNvSpPr txBox="1"/>
          <p:nvPr/>
        </p:nvSpPr>
        <p:spPr>
          <a:xfrm>
            <a:off x="1061700" y="571168"/>
            <a:ext cx="7020600" cy="3122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u="sng" dirty="0">
                <a:solidFill>
                  <a:schemeClr val="dk2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Conferences</a:t>
            </a:r>
            <a:endParaRPr sz="4800" u="sng" dirty="0">
              <a:solidFill>
                <a:schemeClr val="dk2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2"/>
              </a:solidFill>
              <a:latin typeface="Architects Daughter"/>
              <a:ea typeface="Architects Daughter"/>
              <a:cs typeface="Architects Daughter"/>
            </a:endParaRPr>
          </a:p>
          <a:p>
            <a:pPr algn="ctr">
              <a:lnSpc>
                <a:spcPct val="115000"/>
              </a:lnSpc>
            </a:pPr>
            <a:r>
              <a:rPr lang="en" sz="2000" dirty="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Parent-Teacher conferences will be via phone or video-conference before the end of the first nine weeks.</a:t>
            </a:r>
            <a:endParaRPr lang="en" sz="2000" dirty="0">
              <a:solidFill>
                <a:schemeClr val="dk2"/>
              </a:solidFill>
              <a:latin typeface="Architects Daughter"/>
              <a:ea typeface="Architects Daughter"/>
              <a:cs typeface="Architects Daughter"/>
            </a:endParaRPr>
          </a:p>
          <a:p>
            <a:pPr algn="ctr">
              <a:lnSpc>
                <a:spcPct val="114999"/>
              </a:lnSpc>
            </a:pPr>
            <a:r>
              <a:rPr lang="en" sz="2000" dirty="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Teachers will send out information at a later date.</a:t>
            </a:r>
            <a:endParaRPr lang="en" sz="2000" dirty="0">
              <a:solidFill>
                <a:schemeClr val="dk2"/>
              </a:solidFill>
              <a:latin typeface="Architects Daughter"/>
              <a:ea typeface="Architects Daughter"/>
              <a:cs typeface="Architects Daught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  <a:latin typeface="Architects Daughter"/>
              <a:ea typeface="Architects Daughter"/>
              <a:cs typeface="Architects Daughter"/>
            </a:endParaRPr>
          </a:p>
          <a:p>
            <a:pPr algn="ctr">
              <a:lnSpc>
                <a:spcPct val="115000"/>
              </a:lnSpc>
              <a:buClr>
                <a:schemeClr val="dk2"/>
              </a:buClr>
              <a:buSzPts val="1100"/>
            </a:pPr>
            <a:r>
              <a:rPr lang="en" sz="1800" dirty="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Please e-mail if there is an immediate need.</a:t>
            </a:r>
            <a:endParaRPr lang="en" sz="1800" dirty="0">
              <a:solidFill>
                <a:schemeClr val="dk2"/>
              </a:solidFill>
              <a:latin typeface="Architects Daughter"/>
              <a:ea typeface="Architects Daughter"/>
              <a:cs typeface="Architects Daughter"/>
            </a:endParaRPr>
          </a:p>
        </p:txBody>
      </p:sp>
      <p:pic>
        <p:nvPicPr>
          <p:cNvPr id="220" name="Google Shape;22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8787" y="3245872"/>
            <a:ext cx="1318624" cy="1318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Website</a:t>
            </a:r>
            <a:endParaRPr/>
          </a:p>
        </p:txBody>
      </p:sp>
      <p:pic>
        <p:nvPicPr>
          <p:cNvPr id="202" name="Google Shape;202;p31" descr="d.png"/>
          <p:cNvPicPr preferRelativeResize="0"/>
          <p:nvPr/>
        </p:nvPicPr>
        <p:blipFill rotWithShape="1">
          <a:blip r:embed="rId3">
            <a:alphaModFix/>
          </a:blip>
          <a:srcRect t="4425" b="59831"/>
          <a:stretch/>
        </p:blipFill>
        <p:spPr>
          <a:xfrm>
            <a:off x="143000" y="451650"/>
            <a:ext cx="8890200" cy="42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1"/>
          <p:cNvSpPr txBox="1"/>
          <p:nvPr/>
        </p:nvSpPr>
        <p:spPr>
          <a:xfrm>
            <a:off x="1061700" y="1071850"/>
            <a:ext cx="7077750" cy="28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114999"/>
              </a:lnSpc>
            </a:pPr>
            <a:r>
              <a:rPr lang="en" sz="4800" u="sng" dirty="0">
                <a:solidFill>
                  <a:schemeClr val="dk2"/>
                </a:solidFill>
                <a:latin typeface="Walter Turncoat"/>
                <a:sym typeface="Walter Turncoat"/>
              </a:rPr>
              <a:t>Changes in Dismissal</a:t>
            </a:r>
            <a:endParaRPr lang="en-US" dirty="0">
              <a:solidFill>
                <a:schemeClr val="dk2"/>
              </a:solidFill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strike="sngStrike" dirty="0">
              <a:solidFill>
                <a:schemeClr val="dk2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Call 487-4733 before 1:00 p.m.</a:t>
            </a:r>
            <a:endParaRPr sz="2400" b="1" dirty="0">
              <a:solidFill>
                <a:schemeClr val="dk2"/>
              </a:solidFill>
              <a:latin typeface="Architects Daughter"/>
              <a:ea typeface="Architects Daughter"/>
              <a:cs typeface="Architects Daughter"/>
            </a:endParaRPr>
          </a:p>
          <a:p>
            <a:pPr algn="ctr">
              <a:lnSpc>
                <a:spcPct val="115000"/>
              </a:lnSpc>
            </a:pPr>
            <a:r>
              <a:rPr lang="en" sz="2400" dirty="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Teachers may not see email after lunchtime.</a:t>
            </a:r>
            <a:endParaRPr lang="en" sz="2400" dirty="0">
              <a:solidFill>
                <a:schemeClr val="dk2"/>
              </a:solidFill>
              <a:latin typeface="Architects Daughter"/>
              <a:ea typeface="Architects Daughter"/>
              <a:cs typeface="Architects Daughter"/>
            </a:endParaRPr>
          </a:p>
        </p:txBody>
      </p:sp>
      <p:pic>
        <p:nvPicPr>
          <p:cNvPr id="204" name="Google Shape;20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45957" y="2971392"/>
            <a:ext cx="1275987" cy="13605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063212" y="3124426"/>
            <a:ext cx="45827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Walter Turncoat" panose="020B0604020202020204" charset="0"/>
              </a:rPr>
              <a:t>IMPORTANT NOTE: 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Walter Turncoat" panose="020B0604020202020204" charset="0"/>
              </a:rPr>
              <a:t>Dismissal will BEGIN at 2:30 this school year</a:t>
            </a:r>
            <a:r>
              <a:rPr lang="en-US" b="1" dirty="0">
                <a:solidFill>
                  <a:srgbClr val="0070C0"/>
                </a:solidFill>
                <a:latin typeface="Walter Turncoat" panose="020B0604020202020204" charset="0"/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4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Website</a:t>
            </a:r>
            <a:endParaRPr/>
          </a:p>
        </p:txBody>
      </p:sp>
      <p:pic>
        <p:nvPicPr>
          <p:cNvPr id="226" name="Google Shape;226;p34" descr="d.png"/>
          <p:cNvPicPr preferRelativeResize="0"/>
          <p:nvPr/>
        </p:nvPicPr>
        <p:blipFill rotWithShape="1">
          <a:blip r:embed="rId3">
            <a:alphaModFix/>
          </a:blip>
          <a:srcRect t="4425" b="59831"/>
          <a:stretch/>
        </p:blipFill>
        <p:spPr>
          <a:xfrm>
            <a:off x="143000" y="451650"/>
            <a:ext cx="8890200" cy="42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4"/>
          <p:cNvSpPr txBox="1"/>
          <p:nvPr/>
        </p:nvSpPr>
        <p:spPr>
          <a:xfrm>
            <a:off x="1061700" y="561693"/>
            <a:ext cx="7548000" cy="3868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sz="4800" u="sng" dirty="0">
                <a:solidFill>
                  <a:schemeClr val="dk2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Absences</a:t>
            </a:r>
            <a:endParaRPr sz="4800" u="sng" dirty="0">
              <a:solidFill>
                <a:schemeClr val="dk2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algn="ctr">
              <a:lnSpc>
                <a:spcPct val="115000"/>
              </a:lnSpc>
            </a:pPr>
            <a:r>
              <a:rPr lang="en" sz="2400" dirty="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 </a:t>
            </a:r>
            <a:r>
              <a:rPr lang="en" sz="2200" dirty="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Our time with your child is valuable.</a:t>
            </a:r>
            <a:endParaRPr sz="2200" b="1" u="sng" dirty="0">
              <a:solidFill>
                <a:schemeClr val="dk2"/>
              </a:solidFill>
              <a:latin typeface="Architects Daughter"/>
              <a:ea typeface="Architects Daughter"/>
              <a:cs typeface="Architects Daughter"/>
            </a:endParaRPr>
          </a:p>
          <a:p>
            <a:pPr algn="ctr">
              <a:lnSpc>
                <a:spcPct val="114999"/>
              </a:lnSpc>
            </a:pPr>
            <a:endParaRPr lang="en" sz="2200" dirty="0">
              <a:solidFill>
                <a:schemeClr val="dk2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>
              <a:lnSpc>
                <a:spcPct val="115000"/>
              </a:lnSpc>
            </a:pPr>
            <a:r>
              <a:rPr lang="en" sz="2200" dirty="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           If an absence is planned, please let us          </a:t>
            </a:r>
            <a:endParaRPr sz="2200" dirty="0">
              <a:solidFill>
                <a:schemeClr val="dk2"/>
              </a:solidFill>
              <a:latin typeface="Architects Daughter"/>
              <a:ea typeface="Architects Daughter"/>
              <a:cs typeface="Architects Daughter"/>
            </a:endParaRPr>
          </a:p>
          <a:p>
            <a:pPr>
              <a:lnSpc>
                <a:spcPct val="115000"/>
              </a:lnSpc>
            </a:pPr>
            <a:r>
              <a:rPr lang="en" sz="2200" dirty="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           know in advance so we can gather work.</a:t>
            </a:r>
            <a:endParaRPr sz="2200" dirty="0">
              <a:solidFill>
                <a:schemeClr val="dk2"/>
              </a:solidFill>
              <a:latin typeface="Architects Daughter"/>
              <a:ea typeface="Architects Daughter"/>
              <a:cs typeface="Architects Daught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2"/>
              </a:solidFill>
              <a:latin typeface="Architects Daughter"/>
              <a:ea typeface="Architects Daughter"/>
              <a:cs typeface="Architects Daughter"/>
            </a:endParaRPr>
          </a:p>
          <a:p>
            <a:pPr algn="ctr">
              <a:lnSpc>
                <a:spcPct val="115000"/>
              </a:lnSpc>
            </a:pPr>
            <a:r>
              <a:rPr lang="en" sz="2200" dirty="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Please send an email to excuse any absence. </a:t>
            </a:r>
            <a:endParaRPr sz="2200" dirty="0">
              <a:solidFill>
                <a:schemeClr val="dk2"/>
              </a:solidFill>
              <a:latin typeface="Architects Daughter"/>
              <a:ea typeface="Architects Daughter"/>
              <a:cs typeface="Architects Daughter"/>
            </a:endParaRPr>
          </a:p>
        </p:txBody>
      </p:sp>
      <p:pic>
        <p:nvPicPr>
          <p:cNvPr id="228" name="Google Shape;228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229" y="969492"/>
            <a:ext cx="1524187" cy="13554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Website</a:t>
            </a:r>
            <a:endParaRPr/>
          </a:p>
        </p:txBody>
      </p:sp>
      <p:pic>
        <p:nvPicPr>
          <p:cNvPr id="83" name="Google Shape;83;p16" descr="d.png"/>
          <p:cNvPicPr preferRelativeResize="0"/>
          <p:nvPr/>
        </p:nvPicPr>
        <p:blipFill rotWithShape="1">
          <a:blip r:embed="rId3">
            <a:alphaModFix/>
          </a:blip>
          <a:srcRect t="4425" b="59831"/>
          <a:stretch/>
        </p:blipFill>
        <p:spPr>
          <a:xfrm>
            <a:off x="143000" y="451650"/>
            <a:ext cx="8890200" cy="42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/>
        </p:nvSpPr>
        <p:spPr>
          <a:xfrm>
            <a:off x="1061700" y="1014950"/>
            <a:ext cx="7020600" cy="3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114999"/>
              </a:lnSpc>
            </a:pPr>
            <a:r>
              <a:rPr lang="en" sz="4800" u="sng" dirty="0">
                <a:latin typeface="Walter Turncoat"/>
                <a:sym typeface="Walter Turncoat"/>
              </a:rPr>
              <a:t>Welcome 4th Graders!</a:t>
            </a:r>
            <a:endParaRPr lang="en-US" dirty="0"/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2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76200" algn="ctr">
              <a:lnSpc>
                <a:spcPct val="115000"/>
              </a:lnSpc>
              <a:buClr>
                <a:schemeClr val="dk2"/>
              </a:buClr>
              <a:buSzPts val="2400"/>
            </a:pPr>
            <a:r>
              <a:rPr lang="en" sz="2400" dirty="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</a:rPr>
              <a:t>Whether you are learning in</a:t>
            </a:r>
            <a:br>
              <a:rPr lang="en" sz="2400" dirty="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</a:rPr>
            </a:br>
            <a:r>
              <a:rPr lang="en" sz="2400" dirty="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</a:rPr>
              <a:t>a physical classroom or online,</a:t>
            </a:r>
            <a:br>
              <a:rPr lang="en" sz="2400" dirty="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</a:rPr>
            </a:br>
            <a:r>
              <a:rPr lang="en" sz="2400" dirty="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</a:rPr>
              <a:t>we're excited you'll be joining us</a:t>
            </a:r>
            <a:br>
              <a:rPr lang="en" sz="2400" dirty="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</a:rPr>
            </a:br>
            <a:r>
              <a:rPr lang="en" sz="2400" dirty="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</a:rPr>
              <a:t>this school year!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8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Website</a:t>
            </a:r>
            <a:endParaRPr/>
          </a:p>
        </p:txBody>
      </p:sp>
      <p:pic>
        <p:nvPicPr>
          <p:cNvPr id="259" name="Google Shape;259;p38" descr="d.png"/>
          <p:cNvPicPr preferRelativeResize="0"/>
          <p:nvPr/>
        </p:nvPicPr>
        <p:blipFill rotWithShape="1">
          <a:blip r:embed="rId3">
            <a:alphaModFix/>
          </a:blip>
          <a:srcRect t="4425" b="59831"/>
          <a:stretch/>
        </p:blipFill>
        <p:spPr>
          <a:xfrm>
            <a:off x="143000" y="451650"/>
            <a:ext cx="8890200" cy="42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8"/>
          <p:cNvSpPr txBox="1"/>
          <p:nvPr/>
        </p:nvSpPr>
        <p:spPr>
          <a:xfrm>
            <a:off x="1061700" y="1204650"/>
            <a:ext cx="7020600" cy="27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u="sng">
                <a:solidFill>
                  <a:schemeClr val="dk2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It Takes a Village</a:t>
            </a:r>
            <a:endParaRPr sz="4800" u="sng"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We are happy to be part of yours.</a:t>
            </a:r>
            <a:endParaRPr sz="2400">
              <a:solidFill>
                <a:schemeClr val="dk2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We’re looking forward to a great year!</a:t>
            </a:r>
            <a:endParaRPr sz="2400">
              <a:solidFill>
                <a:schemeClr val="dk2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9144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    HRES 4th Grade Teachers</a:t>
            </a:r>
            <a:endParaRPr sz="2400">
              <a:solidFill>
                <a:schemeClr val="dk2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261" name="Google Shape;26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9575" y="3476700"/>
            <a:ext cx="721275" cy="51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Website</a:t>
            </a:r>
            <a:endParaRPr/>
          </a:p>
        </p:txBody>
      </p:sp>
      <p:pic>
        <p:nvPicPr>
          <p:cNvPr id="75" name="Google Shape;75;p15" descr="d.png"/>
          <p:cNvPicPr preferRelativeResize="0"/>
          <p:nvPr/>
        </p:nvPicPr>
        <p:blipFill rotWithShape="1">
          <a:blip r:embed="rId3">
            <a:alphaModFix/>
          </a:blip>
          <a:srcRect t="4425" b="59831"/>
          <a:stretch/>
        </p:blipFill>
        <p:spPr>
          <a:xfrm>
            <a:off x="143000" y="451650"/>
            <a:ext cx="8890200" cy="42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/>
        </p:nvSpPr>
        <p:spPr>
          <a:xfrm>
            <a:off x="1061700" y="1227425"/>
            <a:ext cx="7020600" cy="27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u="sng" dirty="0">
                <a:latin typeface="Walter Turncoat"/>
                <a:ea typeface="Walter Turncoat"/>
                <a:cs typeface="Walter Turncoat"/>
                <a:sym typeface="Walter Turncoat"/>
              </a:rPr>
              <a:t>Questions</a:t>
            </a:r>
            <a:endParaRPr sz="4800" u="sng" dirty="0"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algn="ctr">
              <a:lnSpc>
                <a:spcPct val="115000"/>
              </a:lnSpc>
              <a:buClr>
                <a:schemeClr val="dk2"/>
              </a:buClr>
            </a:pPr>
            <a:r>
              <a:rPr lang="en" sz="2400" dirty="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If you have questions, please </a:t>
            </a:r>
            <a:r>
              <a:rPr lang="en" sz="2400" b="1" u="sng" dirty="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email us</a:t>
            </a:r>
            <a:r>
              <a:rPr lang="en" sz="2400" dirty="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.  </a:t>
            </a:r>
            <a:endParaRPr lang="en" sz="2400" dirty="0">
              <a:solidFill>
                <a:schemeClr val="dk2"/>
              </a:solidFill>
              <a:latin typeface="Architects Daughter"/>
              <a:ea typeface="Architects Daughter"/>
              <a:cs typeface="Architects Daughter"/>
            </a:endParaRPr>
          </a:p>
          <a:p>
            <a:pPr algn="ctr">
              <a:lnSpc>
                <a:spcPct val="115000"/>
              </a:lnSpc>
              <a:buClr>
                <a:schemeClr val="dk2"/>
              </a:buClr>
            </a:pPr>
            <a:r>
              <a:rPr lang="en" sz="2400" dirty="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We are happy to schedule a phone conference or a video-conference call.</a:t>
            </a:r>
            <a:endParaRPr sz="2400" dirty="0">
              <a:solidFill>
                <a:schemeClr val="dk2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 rotWithShape="1">
          <a:blip r:embed="rId4">
            <a:alphaModFix/>
          </a:blip>
          <a:srcRect t="-3209"/>
          <a:stretch/>
        </p:blipFill>
        <p:spPr>
          <a:xfrm rot="1156678">
            <a:off x="6290826" y="1037634"/>
            <a:ext cx="1338599" cy="1038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Website</a:t>
            </a:r>
            <a:endParaRPr/>
          </a:p>
        </p:txBody>
      </p:sp>
      <p:pic>
        <p:nvPicPr>
          <p:cNvPr id="83" name="Google Shape;83;p16" descr="d.png"/>
          <p:cNvPicPr preferRelativeResize="0"/>
          <p:nvPr/>
        </p:nvPicPr>
        <p:blipFill rotWithShape="1">
          <a:blip r:embed="rId3">
            <a:alphaModFix/>
          </a:blip>
          <a:srcRect t="4425" b="59831"/>
          <a:stretch/>
        </p:blipFill>
        <p:spPr>
          <a:xfrm>
            <a:off x="143000" y="451650"/>
            <a:ext cx="8890200" cy="42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/>
        </p:nvSpPr>
        <p:spPr>
          <a:xfrm>
            <a:off x="1061700" y="1014950"/>
            <a:ext cx="7020600" cy="3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114999"/>
              </a:lnSpc>
            </a:pPr>
            <a:r>
              <a:rPr lang="en" sz="4000" u="sng" dirty="0">
                <a:latin typeface="Walter Turncoat"/>
                <a:sym typeface="Walter Turncoat"/>
              </a:rPr>
              <a:t>Your Teache</a:t>
            </a:r>
            <a:r>
              <a:rPr lang="en-US" sz="4000" u="sng" dirty="0">
                <a:latin typeface="Walter Turncoat"/>
                <a:sym typeface="Walter Turncoat"/>
              </a:rPr>
              <a:t>r</a:t>
            </a:r>
            <a:endParaRPr lang="en" sz="4000" u="sng" dirty="0">
              <a:latin typeface="Walter Turncoat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2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76200" algn="ctr">
              <a:lnSpc>
                <a:spcPct val="115000"/>
              </a:lnSpc>
              <a:buClr>
                <a:schemeClr val="dk2"/>
              </a:buClr>
              <a:buSzPts val="2400"/>
            </a:pPr>
            <a:r>
              <a:rPr lang="en-US" sz="2400" dirty="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</a:rPr>
              <a:t>Ms. Light</a:t>
            </a:r>
            <a:endParaRPr lang="en" sz="2400" dirty="0">
              <a:solidFill>
                <a:schemeClr val="bg2"/>
              </a:solidFill>
              <a:latin typeface="Architects Daughter"/>
              <a:ea typeface="Architects Daughter"/>
              <a:cs typeface="Architects Daughter"/>
            </a:endParaRPr>
          </a:p>
        </p:txBody>
      </p:sp>
    </p:spTree>
    <p:extLst>
      <p:ext uri="{BB962C8B-B14F-4D97-AF65-F5344CB8AC3E}">
        <p14:creationId xmlns:p14="http://schemas.microsoft.com/office/powerpoint/2010/main" val="2822324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Website</a:t>
            </a:r>
            <a:endParaRPr/>
          </a:p>
        </p:txBody>
      </p:sp>
      <p:pic>
        <p:nvPicPr>
          <p:cNvPr id="92" name="Google Shape;92;p17" descr="d.png"/>
          <p:cNvPicPr preferRelativeResize="0"/>
          <p:nvPr/>
        </p:nvPicPr>
        <p:blipFill rotWithShape="1">
          <a:blip r:embed="rId3">
            <a:alphaModFix/>
          </a:blip>
          <a:srcRect t="4425" b="59831"/>
          <a:stretch/>
        </p:blipFill>
        <p:spPr>
          <a:xfrm>
            <a:off x="143000" y="451650"/>
            <a:ext cx="8890200" cy="42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 txBox="1"/>
          <p:nvPr/>
        </p:nvSpPr>
        <p:spPr>
          <a:xfrm>
            <a:off x="531175" y="958025"/>
            <a:ext cx="8119500" cy="3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sz="4800" u="sng" dirty="0">
                <a:latin typeface="Walter Turncoat"/>
                <a:ea typeface="Walter Turncoat"/>
                <a:cs typeface="Walter Turncoat"/>
                <a:sym typeface="Walter Turncoat"/>
              </a:rPr>
              <a:t>Teacher Websites</a:t>
            </a:r>
            <a:endParaRPr sz="4800" u="sng" dirty="0"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algn="ctr">
              <a:lnSpc>
                <a:spcPct val="114999"/>
              </a:lnSpc>
            </a:pPr>
            <a:endParaRPr lang="en-US" sz="1800" dirty="0">
              <a:ea typeface="Architects Daughter"/>
            </a:endParaRPr>
          </a:p>
          <a:p>
            <a:pPr algn="ctr">
              <a:lnSpc>
                <a:spcPct val="114999"/>
              </a:lnSpc>
            </a:pPr>
            <a:r>
              <a:rPr lang="en-US" sz="1800" dirty="0">
                <a:ea typeface="Architects Daughter"/>
                <a:hlinkClick r:id="rId4"/>
              </a:rPr>
              <a:t>https://www.leonschools.net/domain/460</a:t>
            </a:r>
            <a:endParaRPr lang="en" dirty="0">
              <a:ea typeface="Architects Daughter"/>
            </a:endParaRPr>
          </a:p>
          <a:p>
            <a:pPr algn="ctr">
              <a:lnSpc>
                <a:spcPct val="114999"/>
              </a:lnSpc>
            </a:pPr>
            <a:endParaRPr lang="en-US" sz="1800" dirty="0">
              <a:solidFill>
                <a:schemeClr val="dk2"/>
              </a:solidFill>
              <a:ea typeface="Architects Daughter"/>
            </a:endParaRPr>
          </a:p>
          <a:p>
            <a:pPr algn="ctr">
              <a:lnSpc>
                <a:spcPct val="114999"/>
              </a:lnSpc>
            </a:pPr>
            <a:r>
              <a:rPr lang="en-US" sz="1800" dirty="0">
                <a:solidFill>
                  <a:schemeClr val="dk2"/>
                </a:solidFill>
                <a:latin typeface="Walter Turncoat"/>
                <a:ea typeface="Architects Daughter"/>
                <a:cs typeface="Architects Daughter"/>
              </a:rPr>
              <a:t>Ms. Light – All subjects</a:t>
            </a:r>
            <a:r>
              <a:rPr lang="en" sz="1800" dirty="0">
                <a:solidFill>
                  <a:schemeClr val="dk2"/>
                </a:solidFill>
                <a:latin typeface="Walter Turncoat"/>
                <a:ea typeface="Architects Daughter"/>
                <a:cs typeface="Architects Daughter"/>
              </a:rPr>
              <a:t>     Mrs. Feijoo – </a:t>
            </a:r>
            <a:r>
              <a:rPr lang="en" dirty="0">
                <a:solidFill>
                  <a:schemeClr val="dk2"/>
                </a:solidFill>
                <a:latin typeface="Walter Turncoat"/>
                <a:ea typeface="Architects Daughter"/>
                <a:cs typeface="Architects Daughter"/>
              </a:rPr>
              <a:t>Math/Science</a:t>
            </a:r>
            <a:endParaRPr lang="en" dirty="0">
              <a:solidFill>
                <a:schemeClr val="dk2"/>
              </a:solidFill>
            </a:endParaRPr>
          </a:p>
          <a:p>
            <a:pPr algn="ctr">
              <a:lnSpc>
                <a:spcPct val="114999"/>
              </a:lnSpc>
            </a:pPr>
            <a:r>
              <a:rPr lang="en" sz="1800" dirty="0">
                <a:solidFill>
                  <a:schemeClr val="dk2"/>
                </a:solidFill>
                <a:latin typeface="Walter Turncoat"/>
                <a:ea typeface="Architects Daughter"/>
                <a:cs typeface="Architects Daughter"/>
              </a:rPr>
              <a:t>Mrs. Friedman – </a:t>
            </a:r>
            <a:r>
              <a:rPr lang="en" dirty="0">
                <a:solidFill>
                  <a:schemeClr val="dk2"/>
                </a:solidFill>
                <a:latin typeface="Walter Turncoat"/>
                <a:ea typeface="Architects Daughter"/>
                <a:cs typeface="Architects Daughter"/>
              </a:rPr>
              <a:t>Math/Science</a:t>
            </a:r>
            <a:r>
              <a:rPr lang="en" sz="1800" dirty="0">
                <a:solidFill>
                  <a:schemeClr val="dk2"/>
                </a:solidFill>
                <a:latin typeface="Walter Turncoat"/>
                <a:ea typeface="Architects Daughter"/>
                <a:cs typeface="Architects Daughter"/>
              </a:rPr>
              <a:t>     Mrs. Franklin – </a:t>
            </a:r>
            <a:r>
              <a:rPr lang="en" dirty="0">
                <a:solidFill>
                  <a:schemeClr val="dk2"/>
                </a:solidFill>
                <a:latin typeface="Walter Turncoat"/>
                <a:ea typeface="Architects Daughter"/>
                <a:cs typeface="Architects Daughter"/>
              </a:rPr>
              <a:t>Gifted Science</a:t>
            </a:r>
          </a:p>
          <a:p>
            <a:pPr algn="ctr">
              <a:lnSpc>
                <a:spcPct val="114999"/>
              </a:lnSpc>
            </a:pPr>
            <a:r>
              <a:rPr lang="en" sz="1800" dirty="0">
                <a:solidFill>
                  <a:schemeClr val="dk2"/>
                </a:solidFill>
                <a:latin typeface="Walter Turncoat"/>
                <a:ea typeface="Architects Daughter"/>
                <a:cs typeface="Architects Daughter"/>
              </a:rPr>
              <a:t>Mrs. Meadows – </a:t>
            </a:r>
            <a:r>
              <a:rPr lang="en" dirty="0">
                <a:solidFill>
                  <a:schemeClr val="dk2"/>
                </a:solidFill>
                <a:latin typeface="Walter Turncoat"/>
                <a:ea typeface="Architects Daughter"/>
                <a:cs typeface="Architects Daughter"/>
              </a:rPr>
              <a:t>Digital Academy</a:t>
            </a:r>
            <a:r>
              <a:rPr lang="en" sz="1800" dirty="0">
                <a:solidFill>
                  <a:schemeClr val="dk2"/>
                </a:solidFill>
                <a:latin typeface="Walter Turncoat"/>
                <a:ea typeface="Architects Daughter"/>
                <a:cs typeface="Architects Daughter"/>
              </a:rPr>
              <a:t>     Mrs. Schultz – </a:t>
            </a:r>
            <a:r>
              <a:rPr lang="en" dirty="0">
                <a:solidFill>
                  <a:schemeClr val="dk2"/>
                </a:solidFill>
                <a:latin typeface="Walter Turncoat"/>
                <a:ea typeface="Architects Daughter"/>
                <a:cs typeface="Architects Daughter"/>
              </a:rPr>
              <a:t>ELA</a:t>
            </a:r>
          </a:p>
          <a:p>
            <a:pPr algn="ctr">
              <a:lnSpc>
                <a:spcPct val="114999"/>
              </a:lnSpc>
            </a:pPr>
            <a:r>
              <a:rPr lang="en" sz="1800" dirty="0">
                <a:solidFill>
                  <a:schemeClr val="dk2"/>
                </a:solidFill>
                <a:latin typeface="Walter Turncoat"/>
                <a:ea typeface="Architects Daughter"/>
                <a:cs typeface="Architects Daughter"/>
              </a:rPr>
              <a:t>Mrs. Seymour - </a:t>
            </a:r>
            <a:r>
              <a:rPr lang="en" dirty="0">
                <a:solidFill>
                  <a:schemeClr val="dk2"/>
                </a:solidFill>
                <a:latin typeface="Walter Turncoat"/>
                <a:ea typeface="Architects Daughter"/>
                <a:cs typeface="Architects Daughter"/>
              </a:rPr>
              <a:t>ELA</a:t>
            </a:r>
          </a:p>
          <a:p>
            <a:pPr marL="457200" algn="ctr">
              <a:lnSpc>
                <a:spcPct val="115000"/>
              </a:lnSpc>
            </a:pPr>
            <a:endParaRPr lang="en-US" sz="1200" dirty="0">
              <a:latin typeface="Architects Daughter"/>
            </a:endParaRPr>
          </a:p>
          <a:p>
            <a:pPr algn="ctr">
              <a:lnSpc>
                <a:spcPct val="115000"/>
              </a:lnSpc>
            </a:pPr>
            <a:endParaRPr lang="en-US" sz="600" dirty="0">
              <a:latin typeface="Architects Daughter"/>
              <a:sym typeface="Architects Daughter"/>
            </a:endParaRPr>
          </a:p>
          <a:p>
            <a:pPr marL="0" lvl="0" indent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Website</a:t>
            </a:r>
            <a:endParaRPr/>
          </a:p>
        </p:txBody>
      </p:sp>
      <p:pic>
        <p:nvPicPr>
          <p:cNvPr id="83" name="Google Shape;83;p16" descr="d.png"/>
          <p:cNvPicPr preferRelativeResize="0"/>
          <p:nvPr/>
        </p:nvPicPr>
        <p:blipFill rotWithShape="1">
          <a:blip r:embed="rId3">
            <a:alphaModFix/>
          </a:blip>
          <a:srcRect t="4425" b="59831"/>
          <a:stretch/>
        </p:blipFill>
        <p:spPr>
          <a:xfrm>
            <a:off x="143000" y="451650"/>
            <a:ext cx="8890200" cy="42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/>
        </p:nvSpPr>
        <p:spPr>
          <a:xfrm>
            <a:off x="1178503" y="747972"/>
            <a:ext cx="7020600" cy="3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u="sng" dirty="0">
                <a:latin typeface="Walter Turncoat"/>
                <a:ea typeface="Walter Turncoat"/>
                <a:cs typeface="Walter Turncoat"/>
                <a:sym typeface="Walter Turncoat"/>
              </a:rPr>
              <a:t>Communication</a:t>
            </a:r>
            <a:endParaRPr sz="4800" u="sng" dirty="0"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2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457200" indent="-381000">
              <a:lnSpc>
                <a:spcPct val="115000"/>
              </a:lnSpc>
              <a:buClr>
                <a:schemeClr val="dk2"/>
              </a:buClr>
              <a:buSzPts val="2400"/>
              <a:buFont typeface="Architects Daughter"/>
              <a:buChar char="●"/>
            </a:pPr>
            <a:r>
              <a:rPr lang="en" sz="2400" dirty="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Group e-mails, Remind, HRES listserv</a:t>
            </a:r>
            <a:endParaRPr lang="en" sz="2400" dirty="0">
              <a:solidFill>
                <a:schemeClr val="dk2"/>
              </a:solidFill>
              <a:latin typeface="Architects Daughter"/>
              <a:ea typeface="Architects Daughter"/>
              <a:cs typeface="Architects Daughter"/>
            </a:endParaRPr>
          </a:p>
          <a:p>
            <a:pPr marL="457200" indent="-381000">
              <a:lnSpc>
                <a:spcPct val="115000"/>
              </a:lnSpc>
              <a:buClr>
                <a:schemeClr val="dk2"/>
              </a:buClr>
              <a:buSzPts val="2400"/>
              <a:buFont typeface="Architects Daughter"/>
              <a:buChar char="●"/>
            </a:pPr>
            <a:r>
              <a:rPr lang="en" sz="2400" dirty="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Teacher </a:t>
            </a:r>
            <a:r>
              <a:rPr lang="en-US" sz="2400" dirty="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Website: </a:t>
            </a:r>
            <a:r>
              <a:rPr lang="en-US" sz="1600" dirty="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https://sites.google.com/view/mindfulmanateeschoolfamily/home</a:t>
            </a:r>
            <a:endParaRPr lang="en" sz="1600" dirty="0">
              <a:solidFill>
                <a:schemeClr val="dk2"/>
              </a:solidFill>
              <a:latin typeface="Architects Daughter"/>
              <a:ea typeface="Architects Daughter"/>
              <a:cs typeface="Architects Daughter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chitects Daughter"/>
              <a:buChar char="●"/>
            </a:pPr>
            <a:r>
              <a:rPr lang="en" sz="2400" dirty="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E-mail with questions or concerns</a:t>
            </a:r>
          </a:p>
          <a:p>
            <a:pPr marL="76200" lvl="2">
              <a:lnSpc>
                <a:spcPct val="114999"/>
              </a:lnSpc>
              <a:buClr>
                <a:schemeClr val="dk2"/>
              </a:buClr>
              <a:buSzPts val="2400"/>
            </a:pPr>
            <a:r>
              <a:rPr lang="en" dirty="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</a:rPr>
              <a:t>     </a:t>
            </a:r>
            <a:r>
              <a:rPr lang="en-US" dirty="0">
                <a:solidFill>
                  <a:srgbClr val="0070C0"/>
                </a:solidFill>
                <a:latin typeface="Architects Daughter"/>
                <a:ea typeface="Architects Daughter"/>
                <a:cs typeface="Architects Daughter"/>
              </a:rPr>
              <a:t>lighth@leonschools.net</a:t>
            </a:r>
            <a:endParaRPr lang="en" dirty="0">
              <a:solidFill>
                <a:srgbClr val="0070C0"/>
              </a:solidFill>
              <a:latin typeface="Architects Daughter"/>
              <a:ea typeface="Architects Daughter"/>
              <a:cs typeface="Architects Daughter"/>
            </a:endParaRPr>
          </a:p>
          <a:p>
            <a:pPr marL="457200" indent="-381000">
              <a:lnSpc>
                <a:spcPct val="114999"/>
              </a:lnSpc>
              <a:buClr>
                <a:schemeClr val="dk2"/>
              </a:buClr>
              <a:buSzPts val="2400"/>
              <a:buFont typeface="Architects Daughter"/>
              <a:buChar char="●"/>
            </a:pPr>
            <a:r>
              <a:rPr lang="en" sz="2400" dirty="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</a:rPr>
              <a:t>Hawks Rise homepage:</a:t>
            </a:r>
            <a:br>
              <a:rPr lang="en" sz="2400" dirty="0">
                <a:solidFill>
                  <a:schemeClr val="dk2"/>
                </a:solidFill>
                <a:latin typeface="Architects Daughter"/>
                <a:ea typeface="Architects Daughter"/>
              </a:rPr>
            </a:br>
            <a:r>
              <a:rPr lang="en" dirty="0">
                <a:ea typeface="Architects Daughter"/>
                <a:hlinkClick r:id="rId4"/>
              </a:rPr>
              <a:t>https://www.leonschools.net/hawksrise</a:t>
            </a:r>
            <a:endParaRPr lang="en" dirty="0">
              <a:ea typeface="Architects Daughter"/>
              <a:cs typeface="Architects Daughter"/>
            </a:endParaRPr>
          </a:p>
          <a:p>
            <a:pPr marL="457200" indent="-381000">
              <a:lnSpc>
                <a:spcPct val="114999"/>
              </a:lnSpc>
              <a:buClr>
                <a:schemeClr val="dk2"/>
              </a:buClr>
              <a:buSzPts val="2400"/>
              <a:buFont typeface="Architects Daughter"/>
              <a:buChar char="●"/>
            </a:pPr>
            <a:endParaRPr lang="en" sz="2400" dirty="0">
              <a:solidFill>
                <a:schemeClr val="dk2"/>
              </a:solidFill>
              <a:latin typeface="Architects Daughter"/>
              <a:ea typeface="Architects Daughter"/>
              <a:cs typeface="Architects Daughter"/>
            </a:endParaRPr>
          </a:p>
        </p:txBody>
      </p:sp>
      <p:pic>
        <p:nvPicPr>
          <p:cNvPr id="85" name="Google Shape;85;p16"/>
          <p:cNvPicPr preferRelativeResize="0"/>
          <p:nvPr/>
        </p:nvPicPr>
        <p:blipFill rotWithShape="1">
          <a:blip r:embed="rId5">
            <a:alphaModFix/>
          </a:blip>
          <a:srcRect t="17877" r="49530"/>
          <a:stretch/>
        </p:blipFill>
        <p:spPr>
          <a:xfrm>
            <a:off x="1061700" y="816575"/>
            <a:ext cx="1129151" cy="10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 rotWithShape="1">
          <a:blip r:embed="rId5">
            <a:alphaModFix/>
          </a:blip>
          <a:srcRect l="49530" b="17877"/>
          <a:stretch/>
        </p:blipFill>
        <p:spPr>
          <a:xfrm>
            <a:off x="6953150" y="887150"/>
            <a:ext cx="1129151" cy="1088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2712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Website</a:t>
            </a:r>
            <a:endParaRPr/>
          </a:p>
        </p:txBody>
      </p:sp>
      <p:pic>
        <p:nvPicPr>
          <p:cNvPr id="113" name="Google Shape;113;p20" descr="d.png"/>
          <p:cNvPicPr preferRelativeResize="0"/>
          <p:nvPr/>
        </p:nvPicPr>
        <p:blipFill rotWithShape="1">
          <a:blip r:embed="rId3">
            <a:alphaModFix/>
          </a:blip>
          <a:srcRect t="4425" b="59831"/>
          <a:stretch/>
        </p:blipFill>
        <p:spPr>
          <a:xfrm>
            <a:off x="143000" y="451650"/>
            <a:ext cx="8890200" cy="42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0"/>
          <p:cNvSpPr txBox="1"/>
          <p:nvPr/>
        </p:nvSpPr>
        <p:spPr>
          <a:xfrm>
            <a:off x="577506" y="596950"/>
            <a:ext cx="8182130" cy="3735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sz="4800" u="sng" dirty="0">
                <a:latin typeface="Walter Turncoat"/>
                <a:ea typeface="Walter Turncoat"/>
                <a:cs typeface="Walter Turncoat"/>
                <a:sym typeface="Walter Turncoat"/>
              </a:rPr>
              <a:t>Reading</a:t>
            </a:r>
            <a:endParaRPr lang="en" sz="4800" u="sng" dirty="0">
              <a:solidFill>
                <a:srgbClr val="FF0000"/>
              </a:solidFill>
              <a:latin typeface="Walter Turncoat"/>
              <a:ea typeface="Walter Turncoat"/>
              <a:cs typeface="Walter Turncoat"/>
            </a:endParaRPr>
          </a:p>
          <a:p>
            <a:pPr marL="457200" indent="-381000">
              <a:lnSpc>
                <a:spcPct val="115000"/>
              </a:lnSpc>
              <a:buClr>
                <a:schemeClr val="dk2"/>
              </a:buClr>
              <a:buSzPts val="2400"/>
              <a:buFont typeface="Architects Daughter"/>
              <a:buChar char="●"/>
            </a:pPr>
            <a:r>
              <a:rPr lang="en" sz="1800" dirty="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</a:rPr>
              <a:t>All students will be given time to read AR books during the school day</a:t>
            </a:r>
            <a:endParaRPr lang="en" sz="1800">
              <a:solidFill>
                <a:schemeClr val="dk2"/>
              </a:solidFill>
              <a:latin typeface="Architects Daughter"/>
              <a:ea typeface="Architects Daughter"/>
              <a:cs typeface="Architects Daughter"/>
            </a:endParaRPr>
          </a:p>
          <a:p>
            <a:pPr marL="76200">
              <a:lnSpc>
                <a:spcPct val="114999"/>
              </a:lnSpc>
              <a:buClr>
                <a:schemeClr val="dk2"/>
              </a:buClr>
              <a:buSzPts val="2400"/>
            </a:pPr>
            <a:endParaRPr lang="en" sz="800" dirty="0">
              <a:solidFill>
                <a:schemeClr val="dk2"/>
              </a:solidFill>
              <a:latin typeface="Architects Daughter"/>
              <a:ea typeface="Architects Daughter"/>
            </a:endParaRPr>
          </a:p>
          <a:p>
            <a:pPr marL="457200" indent="-381000">
              <a:lnSpc>
                <a:spcPct val="114999"/>
              </a:lnSpc>
              <a:buClr>
                <a:schemeClr val="dk2"/>
              </a:buClr>
              <a:buSzPts val="2400"/>
              <a:buFont typeface="Architects Daughter"/>
              <a:buChar char="●"/>
            </a:pPr>
            <a:r>
              <a:rPr lang="en" sz="1800" dirty="0">
                <a:solidFill>
                  <a:schemeClr val="dk2"/>
                </a:solidFill>
                <a:latin typeface="Architects Daughter"/>
                <a:ea typeface="Architects Daughter"/>
              </a:rPr>
              <a:t>All are expected to read for an additional 20 at home each day</a:t>
            </a:r>
            <a:endParaRPr lang="en" sz="1800">
              <a:solidFill>
                <a:schemeClr val="dk2"/>
              </a:solidFill>
              <a:latin typeface="Architects Daughter"/>
              <a:ea typeface="Architects Daughter"/>
            </a:endParaRPr>
          </a:p>
          <a:p>
            <a:pPr marL="457200" indent="-381000">
              <a:lnSpc>
                <a:spcPct val="114999"/>
              </a:lnSpc>
              <a:buClr>
                <a:schemeClr val="dk2"/>
              </a:buClr>
              <a:buSzPts val="2400"/>
              <a:buFont typeface="Architects Daughter"/>
              <a:buChar char="●"/>
            </a:pPr>
            <a:endParaRPr lang="en" sz="800" dirty="0">
              <a:solidFill>
                <a:schemeClr val="dk2"/>
              </a:solidFill>
              <a:latin typeface="Architects Daughter"/>
              <a:ea typeface="Architects Daughter"/>
              <a:cs typeface="Architects Daughter"/>
            </a:endParaRPr>
          </a:p>
          <a:p>
            <a:pPr marL="457200" indent="-381000">
              <a:lnSpc>
                <a:spcPct val="114999"/>
              </a:lnSpc>
              <a:buClr>
                <a:schemeClr val="dk2"/>
              </a:buClr>
              <a:buSzPts val="2400"/>
              <a:buFont typeface="Architects Daughter"/>
              <a:buChar char="●"/>
            </a:pPr>
            <a:r>
              <a:rPr lang="en" sz="1800" dirty="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</a:rPr>
              <a:t>Accelerated Reader (AR) Quizzes may be taken from 7:45-3:30 M-F</a:t>
            </a:r>
            <a:endParaRPr lang="en" sz="800">
              <a:solidFill>
                <a:schemeClr val="dk2"/>
              </a:solidFill>
            </a:endParaRPr>
          </a:p>
          <a:p>
            <a:pPr marL="457200" indent="-381000">
              <a:lnSpc>
                <a:spcPct val="115000"/>
              </a:lnSpc>
              <a:buClr>
                <a:schemeClr val="dk2"/>
              </a:buClr>
              <a:buSzPts val="2400"/>
              <a:buFont typeface="Architects Daughter"/>
              <a:buChar char="●"/>
            </a:pPr>
            <a:endParaRPr lang="en" sz="800" dirty="0">
              <a:solidFill>
                <a:schemeClr val="dk2"/>
              </a:solidFill>
              <a:latin typeface="Architects Daughter"/>
              <a:ea typeface="Architects Daughter"/>
              <a:cs typeface="Architects Daughter"/>
            </a:endParaRPr>
          </a:p>
          <a:p>
            <a:pPr marL="457200" indent="-381000">
              <a:lnSpc>
                <a:spcPct val="114999"/>
              </a:lnSpc>
              <a:buClr>
                <a:schemeClr val="dk2"/>
              </a:buClr>
              <a:buSzPts val="2400"/>
              <a:buFont typeface="Architects Daughter"/>
              <a:buChar char="●"/>
            </a:pPr>
            <a:r>
              <a:rPr lang="en" sz="1800" dirty="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Parents can sign up to receive AR quiz scores</a:t>
            </a:r>
            <a:endParaRPr sz="800">
              <a:solidFill>
                <a:schemeClr val="dk2"/>
              </a:solidFill>
              <a:latin typeface="Architects Daughter"/>
              <a:ea typeface="Architects Daughter"/>
              <a:cs typeface="Architects Daughter"/>
            </a:endParaRPr>
          </a:p>
          <a:p>
            <a:pPr marL="457200" indent="-381000">
              <a:lnSpc>
                <a:spcPct val="115000"/>
              </a:lnSpc>
              <a:buClr>
                <a:schemeClr val="dk2"/>
              </a:buClr>
              <a:buSzPts val="2400"/>
              <a:buFont typeface="Architects Daughter"/>
              <a:buChar char="●"/>
            </a:pPr>
            <a:endParaRPr lang="en" sz="800" dirty="0">
              <a:solidFill>
                <a:schemeClr val="dk2"/>
              </a:solidFill>
              <a:latin typeface="Architects Daughter"/>
              <a:ea typeface="Architects Daughter"/>
              <a:cs typeface="Architects Daughter"/>
            </a:endParaRPr>
          </a:p>
          <a:p>
            <a:pPr marL="457200" indent="-381000">
              <a:lnSpc>
                <a:spcPct val="114999"/>
              </a:lnSpc>
              <a:buClr>
                <a:schemeClr val="dk2"/>
              </a:buClr>
              <a:buSzPts val="2400"/>
              <a:buFont typeface="Architects Daughter"/>
              <a:buChar char="●"/>
            </a:pPr>
            <a:r>
              <a:rPr lang="en" sz="1800" dirty="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All students are expected to reach AR Goals</a:t>
            </a:r>
            <a:br>
              <a:rPr lang="en" sz="1800" dirty="0">
                <a:latin typeface="Architects Daughter"/>
                <a:ea typeface="Architects Daughter"/>
                <a:cs typeface="Architects Daughter"/>
              </a:rPr>
            </a:br>
            <a:r>
              <a:rPr lang="en" sz="1800" b="1" dirty="0">
                <a:solidFill>
                  <a:schemeClr val="accent5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(88% comprehension</a:t>
            </a:r>
            <a:r>
              <a:rPr lang="en" sz="1800" dirty="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" sz="1800" dirty="0">
                <a:solidFill>
                  <a:srgbClr val="00B0F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&amp;</a:t>
            </a:r>
            <a:r>
              <a:rPr lang="en" sz="1800" dirty="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" sz="1800" b="1" dirty="0">
                <a:solidFill>
                  <a:schemeClr val="accent5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100% of assigned target points)</a:t>
            </a:r>
            <a:endParaRPr lang="en" sz="1800">
              <a:solidFill>
                <a:schemeClr val="accent5"/>
              </a:solidFill>
              <a:latin typeface="Architects Daughter"/>
              <a:ea typeface="Architects Daughter"/>
              <a:cs typeface="Architects Daught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Website</a:t>
            </a:r>
            <a:endParaRPr/>
          </a:p>
        </p:txBody>
      </p:sp>
      <p:pic>
        <p:nvPicPr>
          <p:cNvPr id="120" name="Google Shape;120;p21" descr="d.png"/>
          <p:cNvPicPr preferRelativeResize="0"/>
          <p:nvPr/>
        </p:nvPicPr>
        <p:blipFill rotWithShape="1">
          <a:blip r:embed="rId3">
            <a:alphaModFix/>
          </a:blip>
          <a:srcRect t="4425" b="59831"/>
          <a:stretch/>
        </p:blipFill>
        <p:spPr>
          <a:xfrm>
            <a:off x="143000" y="451650"/>
            <a:ext cx="8890200" cy="42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 txBox="1"/>
          <p:nvPr/>
        </p:nvSpPr>
        <p:spPr>
          <a:xfrm>
            <a:off x="1061700" y="920100"/>
            <a:ext cx="7020600" cy="30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u="sng">
                <a:latin typeface="Walter Turncoat"/>
                <a:ea typeface="Walter Turncoat"/>
                <a:cs typeface="Walter Turncoat"/>
                <a:sym typeface="Walter Turncoat"/>
              </a:rPr>
              <a:t>Lang. Arts Grading</a:t>
            </a:r>
            <a:endParaRPr sz="4800" u="sng"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2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chitects Daughter"/>
              <a:buChar char="●"/>
            </a:pPr>
            <a:r>
              <a:rPr lang="en" sz="240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50% Assessments</a:t>
            </a:r>
            <a:endParaRPr sz="2400">
              <a:solidFill>
                <a:schemeClr val="dk2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chitects Daughter"/>
              <a:buChar char="●"/>
            </a:pPr>
            <a:r>
              <a:rPr lang="en" sz="240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30% Quizzes: Spell/Gram &amp; Vocab/Comp </a:t>
            </a:r>
            <a:endParaRPr sz="2400">
              <a:solidFill>
                <a:schemeClr val="dk2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chitects Daughter"/>
              <a:buChar char="●"/>
            </a:pPr>
            <a:r>
              <a:rPr lang="en" sz="240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20% Weekly Classwork</a:t>
            </a:r>
            <a:endParaRPr sz="2400">
              <a:solidFill>
                <a:schemeClr val="dk2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122" name="Google Shape;122;p21"/>
          <p:cNvPicPr preferRelativeResize="0"/>
          <p:nvPr/>
        </p:nvPicPr>
        <p:blipFill rotWithShape="1">
          <a:blip r:embed="rId4">
            <a:alphaModFix/>
          </a:blip>
          <a:srcRect l="11071"/>
          <a:stretch/>
        </p:blipFill>
        <p:spPr>
          <a:xfrm rot="686359">
            <a:off x="7191206" y="2644057"/>
            <a:ext cx="1169390" cy="1531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Website</a:t>
            </a:r>
            <a:endParaRPr/>
          </a:p>
        </p:txBody>
      </p:sp>
      <p:pic>
        <p:nvPicPr>
          <p:cNvPr id="136" name="Google Shape;136;p23" descr="d.png"/>
          <p:cNvPicPr preferRelativeResize="0"/>
          <p:nvPr/>
        </p:nvPicPr>
        <p:blipFill rotWithShape="1">
          <a:blip r:embed="rId3">
            <a:alphaModFix/>
          </a:blip>
          <a:srcRect t="4425" b="59831"/>
          <a:stretch/>
        </p:blipFill>
        <p:spPr>
          <a:xfrm>
            <a:off x="143000" y="451650"/>
            <a:ext cx="8890200" cy="42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 txBox="1"/>
          <p:nvPr/>
        </p:nvSpPr>
        <p:spPr>
          <a:xfrm>
            <a:off x="1061700" y="706350"/>
            <a:ext cx="7020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u="sng" dirty="0">
                <a:solidFill>
                  <a:schemeClr val="bg2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Social Studies Grading</a:t>
            </a:r>
            <a:endParaRPr lang="en-US" sz="4800" u="sng" dirty="0">
              <a:solidFill>
                <a:schemeClr val="bg2"/>
              </a:solidFill>
              <a:latin typeface="Walter Turncoat"/>
              <a:ea typeface="Walter Turncoat"/>
              <a:cs typeface="Walter Turncoat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457200" indent="-381000">
              <a:lnSpc>
                <a:spcPct val="150000"/>
              </a:lnSpc>
              <a:buClr>
                <a:schemeClr val="dk2"/>
              </a:buClr>
              <a:buSzPts val="2400"/>
              <a:buFont typeface="Architects Daughter"/>
              <a:buChar char="●"/>
            </a:pPr>
            <a:r>
              <a:rPr lang="en" sz="2400" dirty="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80% Tests</a:t>
            </a:r>
            <a:endParaRPr sz="2400" dirty="0">
              <a:solidFill>
                <a:schemeClr val="dk2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chitects Daughter"/>
              <a:buChar char="●"/>
            </a:pPr>
            <a:r>
              <a:rPr lang="en" sz="2400" dirty="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20% Projects &amp; Classwork</a:t>
            </a:r>
            <a:endParaRPr sz="2400" dirty="0">
              <a:solidFill>
                <a:schemeClr val="dk2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76200">
              <a:lnSpc>
                <a:spcPct val="150000"/>
              </a:lnSpc>
              <a:buClr>
                <a:schemeClr val="dk2"/>
              </a:buClr>
              <a:buSzPts val="2400"/>
            </a:pPr>
            <a:br>
              <a:rPr lang="en" sz="1800" dirty="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</a:br>
            <a:r>
              <a:rPr lang="en" sz="1800" dirty="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Retakes allowed for test scores 60% &amp; lower</a:t>
            </a:r>
            <a:br>
              <a:rPr lang="en" sz="1800" dirty="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</a:br>
            <a:r>
              <a:rPr lang="en" sz="1800" dirty="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(within 2 weeks). Highest retake score is 70%.</a:t>
            </a:r>
            <a:endParaRPr sz="1800" dirty="0">
              <a:solidFill>
                <a:schemeClr val="dk2"/>
              </a:solidFill>
              <a:latin typeface="Architects Daughter"/>
              <a:ea typeface="Architects Daughter"/>
              <a:cs typeface="Architects Daughter"/>
            </a:endParaRPr>
          </a:p>
        </p:txBody>
      </p:sp>
      <p:pic>
        <p:nvPicPr>
          <p:cNvPr id="138" name="Google Shape;13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1031" y="1556654"/>
            <a:ext cx="2778215" cy="2599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Website</a:t>
            </a:r>
            <a:endParaRPr/>
          </a:p>
        </p:txBody>
      </p:sp>
      <p:pic>
        <p:nvPicPr>
          <p:cNvPr id="152" name="Google Shape;152;p25" descr="d.png"/>
          <p:cNvPicPr preferRelativeResize="0"/>
          <p:nvPr/>
        </p:nvPicPr>
        <p:blipFill rotWithShape="1">
          <a:blip r:embed="rId3">
            <a:alphaModFix/>
          </a:blip>
          <a:srcRect t="4425" b="59831"/>
          <a:stretch/>
        </p:blipFill>
        <p:spPr>
          <a:xfrm>
            <a:off x="143000" y="451650"/>
            <a:ext cx="8890200" cy="42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5"/>
          <p:cNvSpPr txBox="1"/>
          <p:nvPr/>
        </p:nvSpPr>
        <p:spPr>
          <a:xfrm>
            <a:off x="1061700" y="806275"/>
            <a:ext cx="7020600" cy="36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4800" dirty="0">
                <a:solidFill>
                  <a:schemeClr val="bg2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  </a:t>
            </a:r>
            <a:r>
              <a:rPr lang="en" sz="4800" u="sng" dirty="0">
                <a:solidFill>
                  <a:schemeClr val="bg2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Math Grading</a:t>
            </a:r>
            <a:endParaRPr lang="en-US" sz="4800" u="sng" dirty="0">
              <a:solidFill>
                <a:schemeClr val="bg2"/>
              </a:solidFill>
              <a:latin typeface="Walter Turncoat"/>
              <a:ea typeface="Walter Turncoat"/>
              <a:cs typeface="Walter Turncoat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chitects Daughter"/>
              <a:buChar char="●"/>
            </a:pPr>
            <a:r>
              <a:rPr lang="en" sz="2400" dirty="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50% Chapter Tests</a:t>
            </a:r>
            <a:endParaRPr sz="2400" dirty="0">
              <a:solidFill>
                <a:schemeClr val="dk2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chitects Daughter"/>
              <a:buChar char="●"/>
            </a:pPr>
            <a:r>
              <a:rPr lang="en" sz="2400" dirty="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30% Quizzes: Checkpoints &amp; Reviews</a:t>
            </a:r>
            <a:endParaRPr sz="2400" dirty="0">
              <a:solidFill>
                <a:schemeClr val="dk2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chitects Daughter"/>
              <a:buChar char="●"/>
            </a:pPr>
            <a:r>
              <a:rPr lang="en" sz="2400" dirty="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20% Classwork: Drills &amp; Lesson Checks</a:t>
            </a:r>
            <a:endParaRPr sz="2400" dirty="0">
              <a:solidFill>
                <a:schemeClr val="dk2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Quizzes and Classwork are </a:t>
            </a:r>
            <a:r>
              <a:rPr lang="en" sz="1800" b="1" u="sng" dirty="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OPEN BOOK</a:t>
            </a:r>
            <a:endParaRPr sz="1800" dirty="0">
              <a:solidFill>
                <a:schemeClr val="dk2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algn="ctr"/>
            <a:r>
              <a:rPr lang="en" sz="1200" dirty="0">
                <a:solidFill>
                  <a:schemeClr val="dk2"/>
                </a:solidFill>
                <a:ea typeface="Architects Daughter"/>
                <a:sym typeface="Architects Daughter"/>
              </a:rPr>
              <a:t>Retakes allowed for test scores 60% &amp; lower</a:t>
            </a:r>
            <a:br>
              <a:rPr lang="en" sz="1200" dirty="0">
                <a:ea typeface="Architects Daughter"/>
              </a:rPr>
            </a:br>
            <a:r>
              <a:rPr lang="en" sz="1200" dirty="0">
                <a:solidFill>
                  <a:schemeClr val="dk2"/>
                </a:solidFill>
                <a:ea typeface="Architects Daughter"/>
                <a:sym typeface="Architects Daughter"/>
              </a:rPr>
              <a:t>(within 2 weeks). Highest retake score is 70%.</a:t>
            </a:r>
            <a:endParaRPr lang="en" sz="1200" dirty="0">
              <a:solidFill>
                <a:schemeClr val="dk2"/>
              </a:solidFill>
              <a:ea typeface="Architects Daughter"/>
            </a:endParaRPr>
          </a:p>
          <a:p>
            <a:pPr algn="ctr">
              <a:lnSpc>
                <a:spcPct val="114999"/>
              </a:lnSpc>
            </a:pPr>
            <a:endParaRPr lang="en" sz="2400" dirty="0">
              <a:solidFill>
                <a:schemeClr val="dk2"/>
              </a:solidFill>
              <a:latin typeface="Architects Daughter"/>
              <a:ea typeface="Architects Daughter"/>
              <a:cs typeface="Architects Daughter"/>
            </a:endParaRPr>
          </a:p>
        </p:txBody>
      </p:sp>
      <p:pic>
        <p:nvPicPr>
          <p:cNvPr id="154" name="Google Shape;15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8875" y="806275"/>
            <a:ext cx="1333199" cy="133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Teachers xmlns="f2a9091f-786c-42ad-9839-4333d0a855e0" xsi:nil="true"/>
    <Has_Teacher_Only_SectionGroup xmlns="f2a9091f-786c-42ad-9839-4333d0a855e0" xsi:nil="true"/>
    <NotebookType xmlns="f2a9091f-786c-42ad-9839-4333d0a855e0" xsi:nil="true"/>
    <Invited_Students xmlns="f2a9091f-786c-42ad-9839-4333d0a855e0" xsi:nil="true"/>
    <Owner xmlns="f2a9091f-786c-42ad-9839-4333d0a855e0">
      <UserInfo>
        <DisplayName/>
        <AccountId xsi:nil="true"/>
        <AccountType/>
      </UserInfo>
    </Owner>
    <CultureName xmlns="f2a9091f-786c-42ad-9839-4333d0a855e0" xsi:nil="true"/>
    <Teachers xmlns="f2a9091f-786c-42ad-9839-4333d0a855e0">
      <UserInfo>
        <DisplayName/>
        <AccountId xsi:nil="true"/>
        <AccountType/>
      </UserInfo>
    </Teachers>
    <Self_Registration_Enabled xmlns="f2a9091f-786c-42ad-9839-4333d0a855e0" xsi:nil="true"/>
    <FolderType xmlns="f2a9091f-786c-42ad-9839-4333d0a855e0" xsi:nil="true"/>
    <AppVersion xmlns="f2a9091f-786c-42ad-9839-4333d0a855e0" xsi:nil="true"/>
    <DefaultSectionNames xmlns="f2a9091f-786c-42ad-9839-4333d0a855e0" xsi:nil="true"/>
    <Is_Collaboration_Space_Locked xmlns="f2a9091f-786c-42ad-9839-4333d0a855e0" xsi:nil="true"/>
    <Templates xmlns="f2a9091f-786c-42ad-9839-4333d0a855e0" xsi:nil="true"/>
    <Students xmlns="f2a9091f-786c-42ad-9839-4333d0a855e0">
      <UserInfo>
        <DisplayName/>
        <AccountId xsi:nil="true"/>
        <AccountType/>
      </UserInfo>
    </Students>
    <Student_Groups xmlns="f2a9091f-786c-42ad-9839-4333d0a855e0">
      <UserInfo>
        <DisplayName/>
        <AccountId xsi:nil="true"/>
        <AccountType/>
      </UserInfo>
    </Student_Group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A5D25D0C4E684097D5DEDD8483CE80" ma:contentTypeVersion="28" ma:contentTypeDescription="Create a new document." ma:contentTypeScope="" ma:versionID="885ed6bb7cc3e0a861d111d6cbd5ef53">
  <xsd:schema xmlns:xsd="http://www.w3.org/2001/XMLSchema" xmlns:xs="http://www.w3.org/2001/XMLSchema" xmlns:p="http://schemas.microsoft.com/office/2006/metadata/properties" xmlns:ns3="b9a4a699-83bc-4784-8330-f60bfc34d933" xmlns:ns4="f2a9091f-786c-42ad-9839-4333d0a855e0" targetNamespace="http://schemas.microsoft.com/office/2006/metadata/properties" ma:root="true" ma:fieldsID="4e1415e105486022f46a463f238763b5" ns3:_="" ns4:_="">
    <xsd:import namespace="b9a4a699-83bc-4784-8330-f60bfc34d933"/>
    <xsd:import namespace="f2a9091f-786c-42ad-9839-4333d0a855e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Templat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a4a699-83bc-4784-8330-f60bfc34d93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a9091f-786c-42ad-9839-4333d0a855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7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8" nillable="true" ma:displayName="Culture Name" ma:internalName="CultureName">
      <xsd:simpleType>
        <xsd:restriction base="dms:Text"/>
      </xsd:simpleType>
    </xsd:element>
    <xsd:element name="AppVersion" ma:index="19" nillable="true" ma:displayName="App Version" ma:internalName="AppVersion">
      <xsd:simpleType>
        <xsd:restriction base="dms:Text"/>
      </xsd:simpleType>
    </xsd:element>
    <xsd:element name="Teachers" ma:index="2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7" nillable="true" ma:displayName="Is Collaboration Space Locked" ma:internalName="Is_Collaboration_Space_Locked">
      <xsd:simpleType>
        <xsd:restriction base="dms:Boolean"/>
      </xsd:simpleType>
    </xsd:element>
    <xsd:element name="MediaServiceDateTaken" ma:index="28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30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3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7BA72E-0514-4AC3-B172-37224C3825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A75E04-32C0-466E-9979-3BF397F9DA0C}">
  <ds:schemaRefs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elements/1.1/"/>
    <ds:schemaRef ds:uri="http://purl.org/dc/dcmitype/"/>
    <ds:schemaRef ds:uri="b9a4a699-83bc-4784-8330-f60bfc34d933"/>
    <ds:schemaRef ds:uri="http://schemas.openxmlformats.org/package/2006/metadata/core-properties"/>
    <ds:schemaRef ds:uri="f2a9091f-786c-42ad-9839-4333d0a855e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0D34CB2-3E34-4CF9-BCFA-710E61E79B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a4a699-83bc-4784-8330-f60bfc34d933"/>
    <ds:schemaRef ds:uri="f2a9091f-786c-42ad-9839-4333d0a855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889</Words>
  <Application>Microsoft Office PowerPoint</Application>
  <PresentationFormat>On-screen Show (16:9)</PresentationFormat>
  <Paragraphs>144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Playfair Display</vt:lpstr>
      <vt:lpstr>Arial</vt:lpstr>
      <vt:lpstr>Walter Turncoat</vt:lpstr>
      <vt:lpstr>Roboto</vt:lpstr>
      <vt:lpstr>Oswald</vt:lpstr>
      <vt:lpstr>Montserrat</vt:lpstr>
      <vt:lpstr>Architects Daughter</vt:lpstr>
      <vt:lpstr>Pop</vt:lpstr>
      <vt:lpstr>Back to School</vt:lpstr>
      <vt:lpstr>My Website</vt:lpstr>
      <vt:lpstr>My Website</vt:lpstr>
      <vt:lpstr>My Website</vt:lpstr>
      <vt:lpstr>My Website</vt:lpstr>
      <vt:lpstr>My Website</vt:lpstr>
      <vt:lpstr>My Website</vt:lpstr>
      <vt:lpstr>My Website</vt:lpstr>
      <vt:lpstr>My Website</vt:lpstr>
      <vt:lpstr>My Website</vt:lpstr>
      <vt:lpstr>My Website</vt:lpstr>
      <vt:lpstr>My Website</vt:lpstr>
      <vt:lpstr>My Website</vt:lpstr>
      <vt:lpstr>My Website</vt:lpstr>
      <vt:lpstr>https://www.leonschools.net/reopenleon</vt:lpstr>
      <vt:lpstr>My Website</vt:lpstr>
      <vt:lpstr>My Website</vt:lpstr>
      <vt:lpstr>My Website</vt:lpstr>
      <vt:lpstr>My Website</vt:lpstr>
      <vt:lpstr>My Website</vt:lpstr>
      <vt:lpstr>My Website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House 2019-20</dc:title>
  <dc:creator>Friedman, Heather</dc:creator>
  <cp:lastModifiedBy>Light, Heather</cp:lastModifiedBy>
  <cp:revision>579</cp:revision>
  <dcterms:modified xsi:type="dcterms:W3CDTF">2020-10-20T13:51:00Z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0x010100CDA5D25D0C4E684097D5DEDD8483CE80</vt:lpwstr>
  </property>
</Properties>
</file>