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8" d="100"/>
          <a:sy n="98" d="100"/>
        </p:scale>
        <p:origin x="317" y="-74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5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0EB-A2F0-433E-8ABA-8514B0939CAC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4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" y="1256"/>
            <a:ext cx="7771429" cy="10057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90600" y="1066800"/>
            <a:ext cx="5246649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>
                <a:latin typeface="Curlz MT"/>
              </a:rPr>
              <a:t>    Manuel’s Weekly Blast</a:t>
            </a:r>
            <a:endParaRPr lang="en-US" sz="4000" dirty="0">
              <a:latin typeface="Curlz MT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2057400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urlz MT"/>
              </a:rPr>
              <a:t>October 2</a:t>
            </a:r>
            <a:r>
              <a:rPr lang="en-US" sz="3200" baseline="30000" dirty="0">
                <a:latin typeface="Curlz MT"/>
              </a:rPr>
              <a:t>nd</a:t>
            </a:r>
            <a:r>
              <a:rPr lang="en-US" sz="3200" dirty="0">
                <a:latin typeface="Curlz MT"/>
              </a:rPr>
              <a:t>, 2023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986444"/>
            <a:ext cx="2743200" cy="62324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We Are Learning About</a:t>
            </a:r>
            <a:r>
              <a:rPr lang="en-US" b="1" dirty="0">
                <a:latin typeface="Curlz MT"/>
              </a:rPr>
              <a:t>…</a:t>
            </a:r>
          </a:p>
          <a:p>
            <a:r>
              <a:rPr lang="en-US" sz="1350" b="1" dirty="0"/>
              <a:t>Reading</a:t>
            </a:r>
            <a:r>
              <a:rPr lang="en-US" sz="1350" dirty="0"/>
              <a:t>: We will review the letters of the alphabet and how our mouths form to make those sounds, with a focus on letters </a:t>
            </a:r>
            <a:r>
              <a:rPr lang="en-US" sz="1350" b="1" dirty="0"/>
              <a:t>Ff </a:t>
            </a:r>
            <a:r>
              <a:rPr lang="en-US" sz="1350" dirty="0"/>
              <a:t>and </a:t>
            </a:r>
            <a:r>
              <a:rPr lang="en-US" sz="1350" b="1" dirty="0" err="1"/>
              <a:t>Ii</a:t>
            </a:r>
            <a:r>
              <a:rPr lang="en-US" sz="1350" b="1" dirty="0"/>
              <a:t> </a:t>
            </a:r>
            <a:r>
              <a:rPr lang="en-US" sz="1350" i="1" dirty="0"/>
              <a:t>(short sound, like at the beginning of </a:t>
            </a:r>
            <a:r>
              <a:rPr lang="en-US" sz="1350" b="1" i="1" dirty="0"/>
              <a:t>it</a:t>
            </a:r>
            <a:r>
              <a:rPr lang="en-US" sz="1350" i="1" dirty="0"/>
              <a:t> and in the middle of </a:t>
            </a:r>
            <a:r>
              <a:rPr lang="en-US" sz="1350" b="1" i="1" dirty="0"/>
              <a:t>sip</a:t>
            </a:r>
            <a:r>
              <a:rPr lang="en-US" sz="1350" i="1" dirty="0"/>
              <a:t>).</a:t>
            </a:r>
            <a:r>
              <a:rPr lang="en-US" sz="1350" dirty="0"/>
              <a:t>We will review high frequency words (HFW’s) </a:t>
            </a:r>
            <a:r>
              <a:rPr lang="en-US" sz="1350" b="1" dirty="0"/>
              <a:t>a, I, the, and.</a:t>
            </a:r>
            <a:r>
              <a:rPr lang="en-US" sz="1350" dirty="0"/>
              <a:t> We will ask and answer questions about characters, setting and story events to help us understand stories better. </a:t>
            </a:r>
            <a:r>
              <a:rPr lang="en-US" sz="1350" b="1" i="1" dirty="0">
                <a:sym typeface="Wingdings" panose="05000000000000000000" pitchFamily="2" charset="2"/>
              </a:rPr>
              <a:t>Weekly Question: How can we describe special places?</a:t>
            </a:r>
            <a:endParaRPr lang="en-US" sz="1350" b="1" i="1" dirty="0">
              <a:cs typeface="Calibri"/>
            </a:endParaRPr>
          </a:p>
          <a:p>
            <a:r>
              <a:rPr lang="en-US" sz="1350" b="1" dirty="0"/>
              <a:t>Writing</a:t>
            </a:r>
            <a:r>
              <a:rPr lang="en-US" sz="1350" dirty="0"/>
              <a:t>: We will print </a:t>
            </a:r>
            <a:r>
              <a:rPr lang="en-US" sz="1350" b="1" dirty="0"/>
              <a:t>Ff </a:t>
            </a:r>
            <a:r>
              <a:rPr lang="en-US" sz="1350" dirty="0"/>
              <a:t>and</a:t>
            </a:r>
            <a:r>
              <a:rPr lang="en-US" sz="1350" b="1" dirty="0"/>
              <a:t> </a:t>
            </a:r>
            <a:r>
              <a:rPr lang="en-US" sz="1350" b="1" dirty="0" err="1"/>
              <a:t>Ii</a:t>
            </a:r>
            <a:r>
              <a:rPr lang="en-US" sz="1350" b="1" dirty="0"/>
              <a:t>, </a:t>
            </a:r>
            <a:r>
              <a:rPr lang="en-US" sz="1350" dirty="0"/>
              <a:t>as well as our first names! We will </a:t>
            </a:r>
            <a:r>
              <a:rPr lang="en-US" sz="1350" i="1" dirty="0"/>
              <a:t>stretchy-spell </a:t>
            </a:r>
            <a:r>
              <a:rPr lang="en-US" sz="1350" dirty="0"/>
              <a:t>our words!</a:t>
            </a:r>
            <a:endParaRPr lang="en-US" sz="1350" dirty="0">
              <a:cs typeface="Calibri"/>
            </a:endParaRPr>
          </a:p>
          <a:p>
            <a:r>
              <a:rPr lang="en-US" sz="1350" b="1" dirty="0"/>
              <a:t>Math</a:t>
            </a:r>
            <a:r>
              <a:rPr lang="en-US" sz="1350" dirty="0"/>
              <a:t>: We will continue </a:t>
            </a:r>
            <a:r>
              <a:rPr lang="en-US" sz="1350" b="1" i="1" dirty="0" err="1"/>
              <a:t>GoMath</a:t>
            </a:r>
            <a:r>
              <a:rPr lang="en-US" sz="1350" b="1" i="1" dirty="0"/>
              <a:t> Ch. 3: Compare Numbers Through 5</a:t>
            </a:r>
            <a:r>
              <a:rPr lang="en-US" sz="1350" dirty="0"/>
              <a:t>!</a:t>
            </a:r>
            <a:endParaRPr lang="en-US" sz="1350" b="1" dirty="0">
              <a:cs typeface="Calibri"/>
            </a:endParaRPr>
          </a:p>
          <a:p>
            <a:r>
              <a:rPr lang="en-US" sz="1350" b="1" dirty="0"/>
              <a:t>Science</a:t>
            </a:r>
            <a:r>
              <a:rPr lang="en-US" sz="1350" dirty="0"/>
              <a:t>: We will continue using our 5 Senses to observe the world around us!</a:t>
            </a:r>
            <a:endParaRPr lang="en-US" sz="1350" dirty="0">
              <a:cs typeface="Calibri"/>
            </a:endParaRPr>
          </a:p>
          <a:p>
            <a:r>
              <a:rPr lang="en-US" sz="1350" b="1" dirty="0"/>
              <a:t>Social Studies: </a:t>
            </a:r>
            <a:r>
              <a:rPr lang="en-US" sz="1350" dirty="0"/>
              <a:t>We will practice</a:t>
            </a:r>
            <a:r>
              <a:rPr lang="en-US" sz="1350" b="1" i="1" dirty="0"/>
              <a:t> I-Care Rules</a:t>
            </a:r>
            <a:r>
              <a:rPr lang="en-US" sz="1350" dirty="0"/>
              <a:t>. We will continue learning about Hispanic Americans in honor of Hispanic Heritage Month!</a:t>
            </a:r>
            <a:endParaRPr lang="en-US" sz="1350" dirty="0"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66616" y="2831419"/>
            <a:ext cx="2590800" cy="260071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200" b="1" dirty="0">
                <a:latin typeface="Curlz MT"/>
              </a:rPr>
              <a:t>Homework:</a:t>
            </a:r>
            <a:endParaRPr lang="en-US" b="1" dirty="0">
              <a:latin typeface="Curlz MT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200" dirty="0"/>
              <a:t>Read to and with your child each night!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200" dirty="0"/>
              <a:t>Go Math Practice pages for </a:t>
            </a:r>
            <a:r>
              <a:rPr lang="en-US" sz="1200" b="1" i="1" dirty="0"/>
              <a:t>Chapters 1 and 2</a:t>
            </a:r>
            <a:r>
              <a:rPr lang="en-US" sz="1200" dirty="0"/>
              <a:t>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200" dirty="0"/>
              <a:t>Practice the HFW’s: </a:t>
            </a:r>
            <a:r>
              <a:rPr lang="en-US" sz="1200" b="1" i="1" dirty="0"/>
              <a:t>a, and, I, the.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200" dirty="0">
                <a:cs typeface="Calibri"/>
              </a:rPr>
              <a:t>Talk with your kiddos about what they are learning by going over their weekly papers and behavior grades with them!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300" dirty="0">
              <a:latin typeface="Calibri"/>
              <a:cs typeface="Calibri"/>
            </a:endParaRPr>
          </a:p>
          <a:p>
            <a:endParaRPr lang="en-US" dirty="0">
              <a:latin typeface="AR DARLING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4716" y="5230112"/>
            <a:ext cx="2819400" cy="49321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Important Dates:</a:t>
            </a:r>
            <a:endParaRPr lang="en-US" dirty="0"/>
          </a:p>
          <a:p>
            <a:pPr algn="ctr"/>
            <a:endParaRPr lang="en-US" sz="1800" dirty="0">
              <a:latin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October 2, 3, 5 &amp; 9, 10, 11: 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Fall Academic Conferences</a:t>
            </a:r>
          </a:p>
          <a:p>
            <a:pPr marL="285750" indent="-285750">
              <a:buFont typeface="Arial"/>
              <a:buChar char="•"/>
            </a:pP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October 9: 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Reading Rally Logs due</a:t>
            </a:r>
          </a:p>
          <a:p>
            <a:pPr marL="285750" indent="-285750">
              <a:buFont typeface="Arial"/>
              <a:buChar char="•"/>
            </a:pP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October 13: 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End of 1</a:t>
            </a:r>
            <a:r>
              <a:rPr lang="en-US" sz="1150" baseline="30000" dirty="0">
                <a:latin typeface="Calibri"/>
                <a:cs typeface="Calibri"/>
                <a:sym typeface="Wingdings" panose="05000000000000000000" pitchFamily="2" charset="2"/>
              </a:rPr>
              <a:t>st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 9 Weeks</a:t>
            </a:r>
          </a:p>
          <a:p>
            <a:pPr marL="285750" indent="-285750">
              <a:buFont typeface="Arial"/>
              <a:buChar char="•"/>
            </a:pP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October 16: Teacher Planning Day-No School</a:t>
            </a:r>
          </a:p>
          <a:p>
            <a:pPr marL="285750" indent="-285750">
              <a:buFont typeface="Arial"/>
              <a:buChar char="•"/>
            </a:pP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October 17: 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K Grading Begins</a:t>
            </a:r>
          </a:p>
          <a:p>
            <a:pPr marL="285750" indent="-285750">
              <a:buFont typeface="Arial"/>
              <a:buChar char="•"/>
            </a:pP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October 23-27: 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Red Ribbon Week</a:t>
            </a:r>
            <a:endParaRPr lang="en-US" sz="1150" b="1" dirty="0">
              <a:latin typeface="Calibri"/>
              <a:cs typeface="Calibri"/>
              <a:sym typeface="Wingdings" panose="05000000000000000000" pitchFamily="2" charset="2"/>
            </a:endParaRPr>
          </a:p>
          <a:p>
            <a:pPr marL="285750" indent="-285750">
              <a:buFont typeface="Arial"/>
              <a:buChar char="•"/>
            </a:pPr>
            <a:r>
              <a:rPr lang="en-US" sz="1150" b="1">
                <a:latin typeface="Calibri"/>
                <a:cs typeface="Calibri"/>
                <a:sym typeface="Wingdings" panose="05000000000000000000" pitchFamily="2" charset="2"/>
              </a:rPr>
              <a:t>October </a:t>
            </a: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27: 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Spirit Sprint Kick-off</a:t>
            </a:r>
          </a:p>
          <a:p>
            <a:pPr marL="285750" indent="-285750">
              <a:buFont typeface="Arial"/>
              <a:buChar char="•"/>
            </a:pP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October 31: 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Fall Craft Party; Wear Orange and Black/Jack-o-lantern gear</a:t>
            </a:r>
            <a:endParaRPr lang="en-US" sz="1150" b="1" dirty="0">
              <a:latin typeface="Calibri"/>
              <a:cs typeface="Calibri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2400" b="1" dirty="0">
              <a:latin typeface="Calibri"/>
              <a:cs typeface="Calibri"/>
            </a:endParaRPr>
          </a:p>
          <a:p>
            <a:pPr algn="ctr"/>
            <a:endParaRPr lang="en-US" sz="2400" dirty="0"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68e7310-aa83-442e-a8f5-b31f23f5e20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C565E14C30254F8491BB869E47858A" ma:contentTypeVersion="11" ma:contentTypeDescription="Create a new document." ma:contentTypeScope="" ma:versionID="297385c627d22d456247a135725e5aff">
  <xsd:schema xmlns:xsd="http://www.w3.org/2001/XMLSchema" xmlns:xs="http://www.w3.org/2001/XMLSchema" xmlns:p="http://schemas.microsoft.com/office/2006/metadata/properties" xmlns:ns3="168e7310-aa83-442e-a8f5-b31f23f5e207" targetNamespace="http://schemas.microsoft.com/office/2006/metadata/properties" ma:root="true" ma:fieldsID="b67c918f0fb83ba7468d9d769526b8da" ns3:_="">
    <xsd:import namespace="168e7310-aa83-442e-a8f5-b31f23f5e2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8e7310-aa83-442e-a8f5-b31f23f5e2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CDE11C-40CF-4B6B-B4B2-399444E0735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B41A67-29F9-4134-8AAC-A10A07BD347F}">
  <ds:schemaRefs>
    <ds:schemaRef ds:uri="http://purl.org/dc/dcmitype/"/>
    <ds:schemaRef ds:uri="http://schemas.openxmlformats.org/package/2006/metadata/core-properties"/>
    <ds:schemaRef ds:uri="168e7310-aa83-442e-a8f5-b31f23f5e207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294E5D2-FB94-4A13-8425-71C471404D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8e7310-aa83-442e-a8f5-b31f23f5e2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11428</TotalTime>
  <Words>311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DARLING</vt:lpstr>
      <vt:lpstr>Arial</vt:lpstr>
      <vt:lpstr>Calibri</vt:lpstr>
      <vt:lpstr>Cambria</vt:lpstr>
      <vt:lpstr>Curlz MT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</dc:creator>
  <cp:lastModifiedBy>Manuel, Christy</cp:lastModifiedBy>
  <cp:revision>170</cp:revision>
  <cp:lastPrinted>2023-09-01T11:45:03Z</cp:lastPrinted>
  <dcterms:created xsi:type="dcterms:W3CDTF">2015-07-01T02:16:27Z</dcterms:created>
  <dcterms:modified xsi:type="dcterms:W3CDTF">2023-10-01T17:16:11Z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0x010100C4C565E14C30254F8491BB869E47858A</vt:lpwstr>
  </property>
</Properties>
</file>