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2" r:id="rId14"/>
    <p:sldId id="271" r:id="rId15"/>
    <p:sldId id="273" r:id="rId16"/>
    <p:sldId id="274" r:id="rId17"/>
    <p:sldId id="268" r:id="rId18"/>
    <p:sldId id="269" r:id="rId19"/>
    <p:sldId id="27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4" r:id="rId35"/>
    <p:sldId id="295" r:id="rId36"/>
    <p:sldId id="296" r:id="rId37"/>
    <p:sldId id="298" r:id="rId38"/>
    <p:sldId id="297" r:id="rId39"/>
    <p:sldId id="290" r:id="rId40"/>
    <p:sldId id="291" r:id="rId41"/>
    <p:sldId id="292" r:id="rId42"/>
    <p:sldId id="293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F9688B-D5EE-4129-9717-D2F998A910D7}">
  <a:tblStyle styleId="{6EF9688B-D5EE-4129-9717-D2F998A910D7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5F8FA"/>
          </a:solidFill>
        </a:fill>
      </a:tcStyle>
    </a:wholeTbl>
    <a:band1H>
      <a:tcTxStyle/>
      <a:tcStyle>
        <a:tcBdr/>
        <a:fill>
          <a:solidFill>
            <a:srgbClr val="E9F0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F0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</a:t>
            </a: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</a:t>
            </a:r>
            <a:endParaRPr dirty="0"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</a:t>
            </a:r>
            <a:endParaRPr dirty="0"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</a:t>
            </a:r>
            <a:endParaRPr dirty="0"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baseline="0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772534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864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09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385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◻"/>
              <a:defRPr/>
            </a:lvl1pPr>
            <a:lvl2pPr marL="914400" lvl="1" indent="-3175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⬜"/>
              <a:defRPr/>
            </a:lvl2pPr>
            <a:lvl3pPr marL="1371600" lvl="2" indent="-3175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/>
            </a:lvl6pPr>
            <a:lvl7pPr marL="320040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▪"/>
              <a:defRPr/>
            </a:lvl7pPr>
            <a:lvl8pPr marL="365760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▪"/>
              <a:defRPr/>
            </a:lvl8pPr>
            <a:lvl9pPr marL="411480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◻"/>
              <a:defRPr/>
            </a:lvl1pPr>
            <a:lvl2pPr marL="914400" lvl="1" indent="-3175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⬜"/>
              <a:defRPr/>
            </a:lvl2pPr>
            <a:lvl3pPr marL="1371600" lvl="2" indent="-3175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/>
            </a:lvl6pPr>
            <a:lvl7pPr marL="320040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▪"/>
              <a:defRPr/>
            </a:lvl7pPr>
            <a:lvl8pPr marL="365760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▪"/>
              <a:defRPr/>
            </a:lvl8pPr>
            <a:lvl9pPr marL="411480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Shape 92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39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9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9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93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77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99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◻"/>
              <a:defRPr/>
            </a:lvl1pPr>
            <a:lvl2pPr marL="914400" lvl="1" indent="-3175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⬜"/>
              <a:defRPr/>
            </a:lvl2pPr>
            <a:lvl3pPr marL="1371600" lvl="2" indent="-3175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/>
            </a:lvl6pPr>
            <a:lvl7pPr marL="320040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▪"/>
              <a:defRPr/>
            </a:lvl7pPr>
            <a:lvl8pPr marL="365760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▪"/>
              <a:defRPr/>
            </a:lvl8pPr>
            <a:lvl9pPr marL="411480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644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27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7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rtl="0"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2pPr>
            <a:lvl3pPr marL="1371600" lvl="2" indent="-228600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◻"/>
              <a:defRPr/>
            </a:lvl1pPr>
            <a:lvl2pPr marL="914400" lvl="1" indent="-3175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⬜"/>
              <a:defRPr/>
            </a:lvl2pPr>
            <a:lvl3pPr marL="1371600" lvl="2" indent="-3175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/>
            </a:lvl6pPr>
            <a:lvl7pPr marL="320040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▪"/>
              <a:defRPr/>
            </a:lvl7pPr>
            <a:lvl8pPr marL="365760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▪"/>
              <a:defRPr/>
            </a:lvl8pPr>
            <a:lvl9pPr marL="411480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◻"/>
              <a:defRPr/>
            </a:lvl1pPr>
            <a:lvl2pPr marL="914400" lvl="1" indent="-3175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⬜"/>
              <a:defRPr/>
            </a:lvl2pPr>
            <a:lvl3pPr marL="1371600" lvl="2" indent="-3175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/>
            </a:lvl6pPr>
            <a:lvl7pPr marL="320040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▪"/>
              <a:defRPr/>
            </a:lvl7pPr>
            <a:lvl8pPr marL="365760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▪"/>
              <a:defRPr/>
            </a:lvl8pPr>
            <a:lvl9pPr marL="411480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◻"/>
              <a:defRPr/>
            </a:lvl1pPr>
            <a:lvl2pPr marL="914400" lvl="1" indent="-3175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⬜"/>
              <a:defRPr/>
            </a:lvl2pPr>
            <a:lvl3pPr marL="1371600" lvl="2" indent="-3175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/>
            </a:lvl6pPr>
            <a:lvl7pPr marL="320040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▪"/>
              <a:defRPr/>
            </a:lvl7pPr>
            <a:lvl8pPr marL="365760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▪"/>
              <a:defRPr/>
            </a:lvl8pPr>
            <a:lvl9pPr marL="411480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◻"/>
              <a:defRPr/>
            </a:lvl1pPr>
            <a:lvl2pPr marL="914400" lvl="1" indent="-3175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⬜"/>
              <a:defRPr/>
            </a:lvl2pPr>
            <a:lvl3pPr marL="1371600" lvl="2" indent="-3175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/>
            </a:lvl6pPr>
            <a:lvl7pPr marL="320040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▪"/>
              <a:defRPr/>
            </a:lvl7pPr>
            <a:lvl8pPr marL="365760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▪"/>
              <a:defRPr/>
            </a:lvl8pPr>
            <a:lvl9pPr marL="411480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marL="914400" lvl="1" indent="-317500" rtl="0">
              <a:spcBef>
                <a:spcPts val="550"/>
              </a:spcBef>
              <a:spcAft>
                <a:spcPts val="0"/>
              </a:spcAft>
              <a:buSzPts val="1400"/>
              <a:buChar char="⬜"/>
              <a:defRPr/>
            </a:lvl2pPr>
            <a:lvl3pPr marL="1371600" lvl="2" indent="-317500" rtl="0"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marL="914400" lvl="1" indent="-317500" rtl="0">
              <a:spcBef>
                <a:spcPts val="550"/>
              </a:spcBef>
              <a:spcAft>
                <a:spcPts val="0"/>
              </a:spcAft>
              <a:buSzPts val="1400"/>
              <a:buChar char="⬜"/>
              <a:defRPr/>
            </a:lvl2pPr>
            <a:lvl3pPr marL="1371600" lvl="2" indent="-317500" rtl="0"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◻"/>
              <a:defRPr/>
            </a:lvl1pPr>
            <a:lvl2pPr marL="914400" lvl="1" indent="-3175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⬜"/>
              <a:defRPr/>
            </a:lvl2pPr>
            <a:lvl3pPr marL="1371600" lvl="2" indent="-3175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/>
            </a:lvl6pPr>
            <a:lvl7pPr marL="320040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▪"/>
              <a:defRPr/>
            </a:lvl7pPr>
            <a:lvl8pPr marL="365760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▪"/>
              <a:defRPr/>
            </a:lvl8pPr>
            <a:lvl9pPr marL="411480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noFill/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rtl="0">
              <a:spcBef>
                <a:spcPts val="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E9F0F5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◻"/>
              <a:defRPr/>
            </a:lvl1pPr>
            <a:lvl2pPr marL="914400" marR="0" lvl="1" indent="-3175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  <a:defRPr/>
            </a:lvl2pPr>
            <a:lvl3pPr marL="1371600" marR="0" lvl="2" indent="-3175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/>
            </a:lvl5pPr>
            <a:lvl6pPr marL="2743200" marR="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▪"/>
              <a:defRPr/>
            </a:lvl6pPr>
            <a:lvl7pPr marL="3200400" marR="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▪"/>
              <a:defRPr/>
            </a:lvl7pPr>
            <a:lvl8pPr marL="3657600" marR="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▪"/>
              <a:defRPr/>
            </a:lvl8pPr>
            <a:lvl9pPr marL="4114800" marR="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▪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1550020" y="4038600"/>
            <a:ext cx="728918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395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 WORLD HISTORY</a:t>
            </a:r>
            <a:br>
              <a:rPr lang="en-US" sz="395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5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95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5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PERIOD 2: 600 BCE – 600 CE</a:t>
            </a:r>
            <a:endParaRPr sz="3950" b="1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Organization and Reorganization of Human Societies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56117" y="228600"/>
            <a:ext cx="886522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2.1 Development &amp; Codification of Religious &amp; Cultural Traditions</a:t>
            </a:r>
            <a:endParaRPr dirty="0"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◻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Greco-Roman Philosophy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Arial"/>
              <a:buChar char="⬜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 BCE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Arial"/>
              <a:buChar char="⬜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Questioned range of ideals </a:t>
            </a:r>
            <a:endParaRPr/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■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Science, math, elements, gods, universe, reasoning, logic, Socratic Method, Scientific Method, Socrates, Plato, Aristotle</a:t>
            </a:r>
            <a:endParaRPr/>
          </a:p>
          <a:p>
            <a:pPr marL="365760" marR="0" lvl="1" indent="-1015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00361" y="228600"/>
            <a:ext cx="8932127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2.1 Development &amp; Codification of Religious &amp; Cultural Traditions</a:t>
            </a:r>
            <a:endParaRPr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❑"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Animism and polytheism used outside core civilizations, focused on nature, shamanism (spirit guides)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❑"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Greco-Buddhism = syncretism, blending of two cultures (Alexander the Great)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67268" y="228600"/>
            <a:ext cx="880946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9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2.2 Development of States and Empire</a:t>
            </a:r>
            <a:endParaRPr sz="39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Mediterranean Empires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Greece	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City-states, not unified, many types of government but had common language and religion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Geography: Mountainous, Importance of the seas and trade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Athens (Democracy, philosophy, Coliseum) vs. Sparta (totalitarian oligarchy, military)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City-states unite to defeat Persia 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Peloponnesian Wars (Athens vs. Sparta – 431-404 BCE)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Wars weaken Greece and make way for Phillip II of Macedon (Alexander the Great’s Father)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67267" y="228600"/>
            <a:ext cx="8842917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9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2.2 Development of States and Empire</a:t>
            </a:r>
            <a:endParaRPr sz="39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Arial"/>
              <a:buChar char="◻"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Mediterranean Empires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Persian Empires (present day Iran)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Achaemenid (550 – 330 BCE)</a:t>
            </a:r>
            <a:endParaRPr/>
          </a:p>
          <a:p>
            <a:pPr marL="13716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88"/>
              <a:buFont typeface="Arial"/>
              <a:buChar char="■"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Cyrus the Great built largest empire in the world </a:t>
            </a:r>
            <a:endParaRPr/>
          </a:p>
          <a:p>
            <a:pPr marL="13716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88"/>
              <a:buFont typeface="Arial"/>
              <a:buChar char="■"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Zoroastrianism; religiously tolerant</a:t>
            </a:r>
            <a:endParaRPr/>
          </a:p>
          <a:p>
            <a:pPr marL="13716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88"/>
              <a:buFont typeface="Arial"/>
              <a:buChar char="■"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Royal Road System (1,600 miles)</a:t>
            </a:r>
            <a:endParaRPr/>
          </a:p>
          <a:p>
            <a:pPr marL="13716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88"/>
              <a:buFont typeface="Arial"/>
              <a:buChar char="■"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military, used satraps (regional leaders) to help rule</a:t>
            </a:r>
            <a:endParaRPr/>
          </a:p>
          <a:p>
            <a:pPr marL="13716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88"/>
              <a:buFont typeface="Arial"/>
              <a:buChar char="■"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Conquered by Alexander the Great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Parthian (247-224 CE)</a:t>
            </a:r>
            <a:endParaRPr/>
          </a:p>
          <a:p>
            <a:pPr marL="13716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88"/>
              <a:buFont typeface="Arial"/>
              <a:buChar char="■"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 of trade on Silk Road, often fought with Roman Empire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Sassanid (224 – 651 CE)</a:t>
            </a:r>
            <a:endParaRPr/>
          </a:p>
          <a:p>
            <a:pPr marL="13716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88"/>
              <a:buFont typeface="Arial"/>
              <a:buChar char="■"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 Pre-Islamic Persian Empire</a:t>
            </a:r>
            <a:endParaRPr/>
          </a:p>
          <a:p>
            <a:pPr marL="13716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88"/>
              <a:buFont typeface="Arial"/>
              <a:buChar char="■"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Considered world power with Rome/Byzantines</a:t>
            </a:r>
            <a:endParaRPr/>
          </a:p>
          <a:p>
            <a:pPr marL="1371600" marR="0" lvl="3" indent="-14049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88"/>
              <a:buFont typeface="Arial"/>
              <a:buNone/>
            </a:pPr>
            <a:endParaRPr sz="1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67268" y="228600"/>
            <a:ext cx="886522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9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2.2 Development of States and Empire</a:t>
            </a:r>
            <a:endParaRPr sz="39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Arial"/>
              <a:buChar char="◻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Mediterranean Empires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⬜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Hellenistic Empire (740 – 146 BCE)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Alexander the Great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Conquered Greece, Egypt, Persia and Northern India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Golden Age (libraries, geometry, cities – Alexandria, Egypt)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Syncretism: Greco-Buddhism in South Asia 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Died at age of 33 in 323 BCE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Empire broke up into 3 pieces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67267" y="228600"/>
            <a:ext cx="882061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9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2.2 Development of States and Empire</a:t>
            </a:r>
            <a:endParaRPr sz="39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Arial"/>
              <a:buChar char="◻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Mediterranean Empires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 Empire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Began with Romulus &amp; Remus 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Republic (citizens have say in government) (500 BCE – 30 BCE) with Patricians vs. Plebeians and the Senate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Punic Wars vs. Carthage (Hannibal)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Julius Caesar assumed dictatorship 48 BCE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Augustus Caesar and the Pax Romana (Golden Age)</a:t>
            </a:r>
            <a:endParaRPr/>
          </a:p>
          <a:p>
            <a:pPr marL="13716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 (12 Tables), engineering (roads, aqueducts), Silk Road, use of slavery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Christianity becomes official religion 380 CE</a:t>
            </a:r>
            <a:endParaRPr/>
          </a:p>
          <a:p>
            <a:pPr marL="640080" marR="0" lvl="1" indent="-16891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16891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67267" y="228600"/>
            <a:ext cx="887637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9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2.2 Development of States and Empire</a:t>
            </a:r>
            <a:endParaRPr sz="39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Arial"/>
              <a:buChar char="◻"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Zhou (Mandate of Heaven, longest dynasty, ends in 256 BCE and leads to Warring States Period)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Qin (221-206 BCE) 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but important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 Huangdi 1</a:t>
            </a:r>
            <a:r>
              <a:rPr lang="en-US" sz="215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Emperor, 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Unified China for 1</a:t>
            </a:r>
            <a:r>
              <a:rPr lang="en-US" sz="215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time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Legalism (Harsh)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Centralized government  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Began Great Wall (finished by Ming)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Standardized weights and measurements 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Tomb of Terracotta Warriors</a:t>
            </a:r>
            <a:endParaRPr sz="2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22663" y="228600"/>
            <a:ext cx="887637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9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2.2 Development of States and Empire</a:t>
            </a:r>
            <a:endParaRPr sz="39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 (206 BCE – 220 CE)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Golden Age – peace, stability, achievements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Centralized government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Confucianism – some social mobility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 Service Exam – merit based bureaucracy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Began Silk Roads, linked to Europe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Capital city – Chang’an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Patriarchy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Merchants looked down on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Achievements: coined $, paper, clocks, compass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56117" y="228600"/>
            <a:ext cx="882061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9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2.2 Development of States and Empire</a:t>
            </a:r>
            <a:endParaRPr sz="39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 – (usually politically decentralized, empire is NOT the norm)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Mauryan (322 – 185 BCE)</a:t>
            </a:r>
            <a:endParaRPr/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Founder: Chandragupta Maurya united subcontinent</a:t>
            </a:r>
            <a:endParaRPr/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Larger of 2 early empires</a:t>
            </a:r>
            <a:endParaRPr/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Grandson Asoka converted to Buddhism and spread religion; Rock Pillars 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Gupta (320 – 600 CE)</a:t>
            </a:r>
            <a:endParaRPr/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Golden Age (Arabic Numerals, concept of zero, base 10)</a:t>
            </a:r>
            <a:endParaRPr/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Hinduism and Sati (patriarchy)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67267" y="228600"/>
            <a:ext cx="8842917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9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2.2 Development of States and Empire</a:t>
            </a:r>
            <a:endParaRPr sz="39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Arial"/>
              <a:buChar char="◻"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American Empires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Mayan Empire (250 – 900 CE)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City-states in Mesoamerica (central America)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Achievements: calendar, step pyramids, glyphs, astronomy, terrace farming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Teotihuacan 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of the biggest cities in classical era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Traded with Mayan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sacrifice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 bureaucracy and pyramids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Moche: Andean (100 – 800 CE)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Gold, architecture, irrigation, terrace farming, human sacrifice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815" y="228600"/>
            <a:ext cx="886521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2.1 Development &amp; Codification of Religious &amp; Cultural Traditions</a:t>
            </a:r>
            <a:endParaRPr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Arial"/>
              <a:buChar char="◻"/>
            </a:pPr>
            <a:r>
              <a:rPr lang="en-US"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Religion provides: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65"/>
              <a:buFont typeface="Arial"/>
              <a:buChar char="⬜"/>
            </a:pPr>
            <a:r>
              <a:rPr lang="en-US" sz="2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bonds &amp; moral and ethical codes to follow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65"/>
              <a:buFont typeface="Arial"/>
              <a:buChar char="⬜"/>
            </a:pPr>
            <a:r>
              <a:rPr lang="en-US" sz="2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Reinforces social stratification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65"/>
              <a:buFont typeface="Arial"/>
              <a:buChar char="⬜"/>
            </a:pPr>
            <a:r>
              <a:rPr lang="en-US" sz="2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Merged with political rulers to justify their reign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65"/>
              <a:buFont typeface="Arial"/>
              <a:buChar char="⬜"/>
            </a:pPr>
            <a:r>
              <a:rPr lang="en-US" sz="2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Differences lead to conflict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70"/>
              <a:buFont typeface="Arial"/>
              <a:buChar char="◻"/>
            </a:pPr>
            <a:r>
              <a:rPr lang="en-US" sz="2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2 Religions began in Period 1 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Judaism &amp; Hinduism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34176" y="228600"/>
            <a:ext cx="876485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9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2.2 Development of States and Empire</a:t>
            </a:r>
            <a:endParaRPr sz="39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◻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Attributes of Classical Empires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empires required advanced bureaucracies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major trade centers developed (cities) glorified empires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production was key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Widespread slavery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Patriarchy and social hierarchies based on occupation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◻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Comparisons of Empires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Maya &amp; Gupta (concept of zero)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Rome &amp; Han (Silk Roads)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Greeks &amp; Romans (dependence on slavery)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Mayans &amp; Greeks (city-states)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200722" y="228600"/>
            <a:ext cx="876485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9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2.2 Development of States and Empire</a:t>
            </a:r>
            <a:endParaRPr sz="39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◻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Attributes of Classical Empires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empires required advanced bureaucracies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major trade centers developed (cities) glorified empires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production was key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Widespread slavery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Patriarchy and social hierarchies based on occupation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◻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Comparisons of Empires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Maya &amp; Gupta (concept of zero)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Rome &amp; Hand (Silk Roads)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Greeks &amp; Romans (dependence on slavery)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Mayans &amp; Greeks (city-states)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289931" y="228600"/>
            <a:ext cx="87202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9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2.2 Development of States and Empire</a:t>
            </a:r>
            <a:endParaRPr sz="39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3" name="Shape 233"/>
          <p:cNvGraphicFramePr/>
          <p:nvPr/>
        </p:nvGraphicFramePr>
        <p:xfrm>
          <a:off x="612775" y="1600200"/>
          <a:ext cx="8153400" cy="4358700"/>
        </p:xfrm>
        <a:graphic>
          <a:graphicData uri="http://schemas.openxmlformats.org/drawingml/2006/table">
            <a:tbl>
              <a:tblPr firstRow="1" bandRow="1">
                <a:noFill/>
                <a:tableStyleId>{6EF9688B-D5EE-4129-9717-D2F998A910D7}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Comparing Roman and Han Empire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Rome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Han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Heavy reliance on slavery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Social Structure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Heavy reliance on peasants (respected)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Centralized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Political 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Centralized, merit based bureaucracy based on civil service exams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Trade along Silk Road and Mediterranean Sea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Economic 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Trade along Silk Roads and Indian Ocean Trade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Absorbed foreign religion in later years (Christianity)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Achievements in law &amp; engineering (roads)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Culture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Absorbed foreign religion in later years (Buddhism)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Achievements include roads &amp; civil service exam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234176" y="228600"/>
            <a:ext cx="876485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9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2.2 Development of States and Empire</a:t>
            </a:r>
            <a:endParaRPr sz="39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Arial"/>
              <a:buChar char="◻"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Collapse of Classical Empires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Over-extension of borders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disruptions</a:t>
            </a:r>
            <a:endParaRPr/>
          </a:p>
          <a:p>
            <a:pPr marL="9144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Breakdown of imperial authority; political corruption</a:t>
            </a:r>
            <a:endParaRPr/>
          </a:p>
          <a:p>
            <a:pPr marL="9144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Failing economies</a:t>
            </a:r>
            <a:endParaRPr/>
          </a:p>
          <a:p>
            <a:pPr marL="9144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Peasant revolts against landlords (Han - Yellow Turban Revolt); resistance to high taxes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Invasions </a:t>
            </a:r>
            <a:endParaRPr/>
          </a:p>
          <a:p>
            <a:pPr marL="9144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Rival empires and nomadic 	</a:t>
            </a:r>
            <a:endParaRPr/>
          </a:p>
          <a:p>
            <a:pPr marL="1371600" marR="0" lvl="3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88"/>
              <a:buFont typeface="Arial"/>
              <a:buChar char="■"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 CE Roman Empire (Huns, Goths, Vandals)</a:t>
            </a:r>
            <a:endParaRPr/>
          </a:p>
          <a:p>
            <a:pPr marL="1371600" marR="0" lvl="3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88"/>
              <a:buFont typeface="Arial"/>
              <a:buChar char="■"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220 CE Han (Xiongnu)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comes back after collapse; Rome does not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of Decline in Americas is unknown</a:t>
            </a:r>
            <a:endParaRPr/>
          </a:p>
          <a:p>
            <a:pPr marL="640080" marR="0" lvl="1" indent="-177577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3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177577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3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78059" y="228600"/>
            <a:ext cx="896558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2.3 Emergence  of </a:t>
            </a:r>
            <a:r>
              <a:rPr lang="en-US" sz="3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Transregional</a:t>
            </a: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Networks of Communication and Exchange</a:t>
            </a:r>
            <a:endParaRPr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Arial"/>
              <a:buChar char="◻"/>
            </a:pPr>
            <a:r>
              <a:rPr lang="en-US" sz="2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Silk Roads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Arial"/>
              <a:buChar char="⬜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 based trade routes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Arial"/>
              <a:buChar char="⬜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Chinese monopoly on silk (desirable and expensive)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Arial"/>
              <a:buChar char="⬜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Goods Traded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63"/>
              <a:buFont typeface="Arial"/>
              <a:buChar char="■"/>
            </a:pPr>
            <a:r>
              <a:rPr lang="en-US"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E. Asia to W: Silk, horses, spices, furs, rice,, porcelain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63"/>
              <a:buFont typeface="Arial"/>
              <a:buChar char="■"/>
            </a:pPr>
            <a:r>
              <a:rPr lang="en-US"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S Asia to E &amp; W: cotton, spices, sandal wood, rice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63"/>
              <a:buFont typeface="Arial"/>
              <a:buChar char="■"/>
            </a:pPr>
            <a:r>
              <a:rPr lang="en-US"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C. Asia to E, W &amp; S: dates, almonds, fruit, camels, horses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63"/>
              <a:buFont typeface="Arial"/>
              <a:buChar char="■"/>
            </a:pPr>
            <a:r>
              <a:rPr lang="en-US"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points west (Med. Sea): glass, gold, olive oil, perfumes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Arial"/>
              <a:buChar char="⬜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Technology: qanat system (irrigation, transports water from below ground to surface in arid regions – C. Asia to SW Asia)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Arial"/>
              <a:buChar char="⬜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Buddhism spreads from India to China to Korea to Japan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Arial"/>
              <a:buChar char="⬜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 spreads (Black Death/Plague)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33815" y="228600"/>
            <a:ext cx="889867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2.3 Emergence  of </a:t>
            </a:r>
            <a:r>
              <a:rPr lang="en-US" sz="3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Transregional</a:t>
            </a: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Networks of Communication and Exchange</a:t>
            </a:r>
            <a:endParaRPr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 Ocean Trade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Largest sea routes until 1400s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Connected SE Asia, China, Africa, Middle East and South Asia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Depended on monsoon winds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technology</a:t>
            </a:r>
            <a:endParaRPr/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Dhows – small but seaworthy trading ships used by Arab merchants</a:t>
            </a:r>
            <a:endParaRPr/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Lateen sail - triangular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278780" y="228600"/>
            <a:ext cx="886522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Indian Ocean Trade and Silk Roads</a:t>
            </a:r>
            <a:endParaRPr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Shape 2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7805" y="1600200"/>
            <a:ext cx="690334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78420" y="228600"/>
            <a:ext cx="858458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2.3 Emergence  of </a:t>
            </a:r>
            <a:r>
              <a:rPr lang="en-US" sz="3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Transregional</a:t>
            </a: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Networks of Communication and Exchange</a:t>
            </a:r>
            <a:endParaRPr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Arial"/>
              <a:buChar char="◻"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Trans-Saharan Trade Routes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Africa to Mediterranean coastal cities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Goods Traded</a:t>
            </a:r>
            <a:endParaRPr/>
          </a:p>
          <a:p>
            <a:pPr marL="9144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Africa: Gold , salt, ivory, animal hides and slaves</a:t>
            </a:r>
            <a:endParaRPr/>
          </a:p>
          <a:p>
            <a:pPr marL="9144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13"/>
              <a:buFont typeface="Arial"/>
              <a:buChar char="■"/>
            </a:pPr>
            <a:r>
              <a:rPr lang="en-US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Med.: dates, cotton, dyes, cloth, leather, glass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of camel 1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Century CE, saddle 300 CE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Shape 26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45050" y="2710720"/>
            <a:ext cx="3886200" cy="2796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56117" y="228600"/>
            <a:ext cx="8842917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2.3 Emergence  of </a:t>
            </a:r>
            <a:r>
              <a:rPr lang="en-US" sz="3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Transregional</a:t>
            </a: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Networks of Communication and Exchange</a:t>
            </a:r>
            <a:endParaRPr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Arial"/>
              <a:buChar char="◻"/>
            </a:pPr>
            <a:r>
              <a:rPr lang="en-US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Notable Trade Routes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Mediterranean Sea (Greeks, Phoenicians, Burburs)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Sub-Saharan Trade Routes (Bantus connect sub-Saharan Africa to E. Africa)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Sea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177577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3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Arial"/>
              <a:buChar char="◻"/>
            </a:pPr>
            <a:r>
              <a:rPr lang="en-US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Who’s Missing? The Americas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Why? Smaller scale trade, fewer large domestic animals, no wheel, geography N-S made trade difficult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Mayan and Teotihuacan in Mesoamerica and within Moche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177577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3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Period 2 Review Questions</a:t>
            </a:r>
            <a:endParaRPr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Monasticism is a characteristic of which of the following religions?</a:t>
            </a:r>
            <a:endParaRPr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AutoNum type="alphaUcPeriod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Judaism</a:t>
            </a:r>
            <a:endParaRPr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AutoNum type="alphaUcPeriod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Hinduism</a:t>
            </a:r>
            <a:endParaRPr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AutoNum type="alphaUcPeriod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Confucianism</a:t>
            </a:r>
            <a:endParaRPr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AutoNum type="alphaUcPeriod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Buddhism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33815" y="228600"/>
            <a:ext cx="888752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2.1 Development &amp; Codification of Religious &amp; Cultural Traditions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◻"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Hinduism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 (spread to SE Asia) 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Vedas brought by Aryans (Indo-Europeans)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Codified in Sanskrit 500BCE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founder, cultural diffusion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Brahman – supreme soul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Karma (actions), Dharma (duties), Reincarnation (rebirth), Moksha (one with universe)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Caste System – rigid social system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Patriarchal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continuity in India 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Period 2 Review Questions</a:t>
            </a:r>
            <a:endParaRPr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In which of these societies were merchants and traders placed in a lower social class than farmers and artisans</a:t>
            </a:r>
            <a:endParaRPr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AutoNum type="alphaUcPeriod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 China</a:t>
            </a:r>
            <a:endParaRPr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AutoNum type="alphaUcPeriod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</a:t>
            </a:r>
            <a:endParaRPr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AutoNum type="alphaUcPeriod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Japan</a:t>
            </a:r>
            <a:endParaRPr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AutoNum type="alphaUcPeriod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Rome</a:t>
            </a: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Period 2 Review Questions</a:t>
            </a:r>
            <a:endParaRPr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After the Peloponnesian War, the Macedonians took control of Greece and spread Greek culture throughout much of the known world under the leadership of</a:t>
            </a:r>
            <a:endParaRPr dirty="0"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AutoNum type="alphaUcPeriod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Julius Caesar</a:t>
            </a:r>
            <a:endParaRPr dirty="0"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AutoNum type="alphaUcPeriod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Hannibal </a:t>
            </a:r>
            <a:endParaRPr dirty="0"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AutoNum type="alphaUcPeriod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Alexander the Great</a:t>
            </a:r>
            <a:endParaRPr dirty="0"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AutoNum type="alphaUcPeriod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Pericles</a:t>
            </a:r>
            <a:endParaRPr sz="2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Period 2 Review Questions</a:t>
            </a:r>
            <a:endParaRPr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111513" y="1600200"/>
            <a:ext cx="8898672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In China, Confucianism emphasized the idea that </a:t>
            </a:r>
            <a:endParaRPr dirty="0"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AutoNum type="alphaUcPeriod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Equality should exist among all members of society</a:t>
            </a:r>
            <a:endParaRPr dirty="0"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AutoNum type="alphaUcPeriod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Salvation could be attained by prayer, meditation and good deeds</a:t>
            </a:r>
            <a:endParaRPr dirty="0"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AutoNum type="alphaUcPeriod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Harmony could be achieved by the proper behavior of each member of the family or society</a:t>
            </a:r>
            <a:endParaRPr dirty="0"/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AutoNum type="alphaUcPeriod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are fundamentally evil and need to be led by a strong central government</a:t>
            </a:r>
            <a:endParaRPr sz="2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0175" y="0"/>
            <a:ext cx="8812398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Stimulus for Questions 1 and 2: Mayan Temple of the Giant Jaguar at Tikal.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Central to most Mayan city-kingdoms were large pyramids like the one depicted above which served as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 A.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Graineries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house surplus agricultural produce.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 B. Religious temples for ritual bloodletting ceremonies.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 C. Administrative centers for the bureaucracy.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 D. Military outposts.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lh3.googleusercontent.com/dd0Ys4vx_hRE7StdzjXdUosWuuVGbAFo2UqSLfwoVuQs7zPCcl9Mg7tlMbAFulcelkzeabit5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-11544300"/>
            <a:ext cx="58483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158" y="561472"/>
            <a:ext cx="4957009" cy="31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1728" y="775076"/>
            <a:ext cx="4422272" cy="4351338"/>
          </a:xfrm>
        </p:spPr>
        <p:txBody>
          <a:bodyPr/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intellectual developments of the ________________ were improved upon by the Mayans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Europeans</a:t>
            </a:r>
            <a:endParaRPr kumimoji="0" lang="en-US" alt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Bantu</a:t>
            </a:r>
            <a:endParaRPr kumimoji="0" lang="en-US" alt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Olmecs</a:t>
            </a:r>
            <a:endParaRPr kumimoji="0" lang="en-US" alt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Aztecs </a:t>
            </a:r>
            <a:endParaRPr kumimoji="0" lang="en-US" altLang="en-US" sz="55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1" y="577515"/>
            <a:ext cx="4304633" cy="54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05882"/>
            <a:ext cx="9144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 map showing the spread of Christianity and Buddhism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3. The map is most clearly an example of which of the 	following?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  A. The extent to which trade routes encouraged the diffusion 	of religious traditions.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   B. Buddhism and Christianity spread through Europe but 	only in select areas.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   C. Buddhism and Christianity diffused only through land-	based trade routes.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   D. River systems throughout Afro-Eurasia were the most 	important factor in encouraging the diffusion of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	religious traditions.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https://lh4.googleusercontent.com/d4XiFrCJbdvPNV64kars98hzcDpPbXqk-6FKFq5autBbhV1NQDqE1KomFPI0TowS0b9tUOtc1_c6vzdvjFDpQrhI9ZFm0UJvfon_yOoXCaRB1h2ziT8cW8-5hJ8ZWtuk3mwVolJOrc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" y="529389"/>
            <a:ext cx="9079832" cy="63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9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7" y="401053"/>
            <a:ext cx="8871284" cy="622433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</a:rPr>
              <a:t>For question 4, use an excerpt from </a:t>
            </a:r>
            <a:r>
              <a:rPr lang="en-US" sz="2800" u="sng" dirty="0" smtClean="0">
                <a:latin typeface="Arial" panose="020B0604020202020204" pitchFamily="34" charset="0"/>
              </a:rPr>
              <a:t>The History of the World in Six Glasses</a:t>
            </a:r>
            <a:r>
              <a:rPr lang="en-US" sz="2800" dirty="0" smtClean="0">
                <a:latin typeface="Arial" panose="020B0604020202020204" pitchFamily="34" charset="0"/>
              </a:rPr>
              <a:t>  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latin typeface="Arial" panose="020B0604020202020204" pitchFamily="34" charset="0"/>
              </a:rPr>
              <a:t>“Drinkers at a Greek symposium</a:t>
            </a:r>
            <a:r>
              <a:rPr lang="en-US" sz="2800" baseline="30000" dirty="0" smtClean="0">
                <a:latin typeface="Arial" panose="020B0604020202020204" pitchFamily="34" charset="0"/>
              </a:rPr>
              <a:t>1</a:t>
            </a:r>
            <a:r>
              <a:rPr lang="en-US" sz="2800" dirty="0" smtClean="0">
                <a:latin typeface="Arial" panose="020B0604020202020204" pitchFamily="34" charset="0"/>
              </a:rPr>
              <a:t>…The seated men drink watered-down wine from shallow wine bowls while a flutist plays music and a slave fetches her masters more wine from the communal krater.” 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</a:rPr>
              <a:t> </a:t>
            </a:r>
            <a:br>
              <a:rPr lang="en-US" sz="2800" dirty="0" smtClean="0">
                <a:latin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</a:rPr>
              <a:t>                        -Tom </a:t>
            </a:r>
            <a:r>
              <a:rPr lang="en-US" sz="2800" dirty="0" err="1" smtClean="0">
                <a:latin typeface="Arial" panose="020B0604020202020204" pitchFamily="34" charset="0"/>
              </a:rPr>
              <a:t>Standage</a:t>
            </a:r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en-US" sz="2800" u="sng" dirty="0" smtClean="0">
                <a:latin typeface="Arial" panose="020B0604020202020204" pitchFamily="34" charset="0"/>
              </a:rPr>
              <a:t>The History of the 	</a:t>
            </a:r>
            <a:r>
              <a:rPr lang="en-US" sz="2800" dirty="0" smtClean="0">
                <a:latin typeface="Arial" panose="020B0604020202020204" pitchFamily="34" charset="0"/>
              </a:rPr>
              <a:t>				</a:t>
            </a:r>
            <a:r>
              <a:rPr lang="en-US" sz="2800" u="sng" dirty="0" smtClean="0">
                <a:latin typeface="Arial" panose="020B0604020202020204" pitchFamily="34" charset="0"/>
              </a:rPr>
              <a:t>World in Six Glasses</a:t>
            </a:r>
            <a:r>
              <a:rPr lang="en-US" sz="2800" dirty="0" smtClean="0">
                <a:latin typeface="Arial" panose="020B0604020202020204" pitchFamily="34" charset="0"/>
              </a:rPr>
              <a:t>  p. 58.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aseline="30000" dirty="0" smtClean="0">
                <a:latin typeface="Arial" panose="020B0604020202020204" pitchFamily="34" charset="0"/>
              </a:rPr>
              <a:t>1 </a:t>
            </a:r>
            <a:r>
              <a:rPr lang="en-US" sz="2800" dirty="0" smtClean="0">
                <a:latin typeface="Arial" panose="020B0604020202020204" pitchFamily="34" charset="0"/>
              </a:rPr>
              <a:t>Symposium – a drinking party where politics are often discussed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8757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latin typeface="Arial" panose="020B0604020202020204" pitchFamily="34" charset="0"/>
              </a:rPr>
              <a:t>4</a:t>
            </a:r>
            <a:r>
              <a:rPr lang="en-US" sz="2400" b="1" dirty="0" smtClean="0">
                <a:latin typeface="Arial" panose="020B0604020202020204" pitchFamily="34" charset="0"/>
              </a:rPr>
              <a:t>. </a:t>
            </a:r>
            <a:r>
              <a:rPr lang="en-US" sz="2400" b="1" dirty="0">
                <a:latin typeface="Arial" panose="020B0604020202020204" pitchFamily="34" charset="0"/>
              </a:rPr>
              <a:t>A historian researching the organization of human societies would most likely find the document useful as a source of information for which of the following? </a:t>
            </a:r>
            <a:endParaRPr lang="en-US" sz="2400" b="1" dirty="0" smtClean="0">
              <a:latin typeface="Arial" panose="020B0604020202020204" pitchFamily="34" charset="0"/>
            </a:endParaRPr>
          </a:p>
          <a:p>
            <a:endParaRPr lang="en-US" sz="2400" dirty="0"/>
          </a:p>
          <a:p>
            <a:r>
              <a:rPr lang="en-US" sz="2400" dirty="0">
                <a:latin typeface="Arial" panose="020B0604020202020204" pitchFamily="34" charset="0"/>
              </a:rPr>
              <a:t>    A. How economic, religious, and political elites defined and </a:t>
            </a:r>
            <a:r>
              <a:rPr lang="en-US" sz="2400" dirty="0" smtClean="0">
                <a:latin typeface="Arial" panose="020B0604020202020204" pitchFamily="34" charset="0"/>
              </a:rPr>
              <a:t>	sponsored </a:t>
            </a:r>
            <a:r>
              <a:rPr lang="en-US" sz="2400" dirty="0">
                <a:latin typeface="Arial" panose="020B0604020202020204" pitchFamily="34" charset="0"/>
              </a:rPr>
              <a:t>art and architecture.</a:t>
            </a:r>
            <a:endParaRPr lang="en-US" sz="2400" dirty="0"/>
          </a:p>
          <a:p>
            <a:r>
              <a:rPr lang="en-US" sz="2400" dirty="0">
                <a:latin typeface="Arial" panose="020B0604020202020204" pitchFamily="34" charset="0"/>
              </a:rPr>
              <a:t>    B. The economic role of cities as centers of production and </a:t>
            </a:r>
            <a:r>
              <a:rPr lang="en-US" sz="2400" dirty="0" smtClean="0">
                <a:latin typeface="Arial" panose="020B0604020202020204" pitchFamily="34" charset="0"/>
              </a:rPr>
              <a:t>	commerce</a:t>
            </a:r>
            <a:r>
              <a:rPr lang="en-US" sz="2400" dirty="0">
                <a:latin typeface="Arial" panose="020B0604020202020204" pitchFamily="34" charset="0"/>
              </a:rPr>
              <a:t>.</a:t>
            </a:r>
            <a:endParaRPr lang="en-US" sz="2400" dirty="0"/>
          </a:p>
          <a:p>
            <a:r>
              <a:rPr lang="en-US" sz="2400" dirty="0">
                <a:latin typeface="Arial" panose="020B0604020202020204" pitchFamily="34" charset="0"/>
              </a:rPr>
              <a:t>    C. Forms of labor organization, including families and labor </a:t>
            </a:r>
            <a:r>
              <a:rPr lang="en-US" sz="2400" dirty="0" smtClean="0">
                <a:latin typeface="Arial" panose="020B0604020202020204" pitchFamily="34" charset="0"/>
              </a:rPr>
              <a:t>	specialization </a:t>
            </a:r>
            <a:r>
              <a:rPr lang="en-US" sz="2400" dirty="0">
                <a:latin typeface="Arial" panose="020B0604020202020204" pitchFamily="34" charset="0"/>
              </a:rPr>
              <a:t>within and across different </a:t>
            </a:r>
            <a:r>
              <a:rPr lang="en-US" sz="2400" dirty="0" smtClean="0">
                <a:latin typeface="Arial" panose="020B0604020202020204" pitchFamily="34" charset="0"/>
              </a:rPr>
              <a:t>societies</a:t>
            </a:r>
            <a:r>
              <a:rPr lang="en-US" sz="2400" dirty="0">
                <a:latin typeface="Arial" panose="020B0604020202020204" pitchFamily="34" charset="0"/>
              </a:rPr>
              <a:t>.</a:t>
            </a:r>
            <a:endParaRPr lang="en-US" sz="2400" dirty="0"/>
          </a:p>
          <a:p>
            <a:r>
              <a:rPr lang="en-US" sz="2400" b="1" dirty="0">
                <a:latin typeface="Arial" panose="020B0604020202020204" pitchFamily="34" charset="0"/>
              </a:rPr>
              <a:t>  </a:t>
            </a:r>
            <a:r>
              <a:rPr lang="en-US" sz="2400" dirty="0">
                <a:latin typeface="Arial" panose="020B0604020202020204" pitchFamily="34" charset="0"/>
              </a:rPr>
              <a:t>  D. How the development of specialized labor </a:t>
            </a:r>
            <a:r>
              <a:rPr lang="en-US" sz="2400" dirty="0" smtClean="0">
                <a:latin typeface="Arial" panose="020B0604020202020204" pitchFamily="34" charset="0"/>
              </a:rPr>
              <a:t>systems 	interacted </a:t>
            </a:r>
            <a:r>
              <a:rPr lang="en-US" sz="2400" dirty="0">
                <a:latin typeface="Arial" panose="020B0604020202020204" pitchFamily="34" charset="0"/>
              </a:rPr>
              <a:t>with the development of social </a:t>
            </a:r>
            <a:r>
              <a:rPr lang="en-US" sz="2400" dirty="0" smtClean="0">
                <a:latin typeface="Arial" panose="020B0604020202020204" pitchFamily="34" charset="0"/>
              </a:rPr>
              <a:t>hierarchies.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00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Period 2 Essay Question</a:t>
            </a:r>
            <a:endParaRPr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 the political and social impacts of two of the following belief systems.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Hinduism, Confucianism, Christianity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Period 2 Essay Question</a:t>
            </a:r>
            <a:endParaRPr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 the reasons for and the outcomes of the fall of TWO of the following classical civilizations</a:t>
            </a:r>
            <a:endParaRPr/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Roman Empire</a:t>
            </a:r>
            <a:endParaRPr/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 China</a:t>
            </a:r>
            <a:endParaRPr/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Gupta India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56117" y="228600"/>
            <a:ext cx="8842917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2.1 Development &amp; Codification of Religious &amp; Cultural Traditions</a:t>
            </a:r>
            <a:endParaRPr dirty="0"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Buddhism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 500 BCE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Founder = Siddhartha Gautama (Buddha)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from Hinduism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Noble Truths (suffering and desire) &amp; 8 Fold Path (“right life”)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Nirvana – accessible to everyone in this lifetime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Accepted karma, dharma, and reincarnation, rejected caste system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Appealed to poor, equality of believers, offered monastic life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Universal Religion – seeking converts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 through Emperor Asoka of the Mauryan Empire, converted to Buddhism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 East to China, Korea and Japan along Silk Roads and Indian Ocean Trade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Mahayana (Buddha as a God) vs. Theravada (original)</a:t>
            </a:r>
            <a:endParaRPr/>
          </a:p>
          <a:p>
            <a:pPr marL="640080" marR="0" lvl="1" indent="-238252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728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38252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728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Period 2 Essay Question</a:t>
            </a:r>
            <a:endParaRPr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 the political and cultural characteristics of two classical empires.</a:t>
            </a: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Period 2 Essay Question</a:t>
            </a:r>
            <a:endParaRPr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 the cultural and political changes and continuities in ONE of these civilizations during the early classical era from 1,000 to 1BCE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Rome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11512" y="228600"/>
            <a:ext cx="903248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2.1 Development &amp; Codification of Religious &amp; Cultural Traditions</a:t>
            </a:r>
            <a:endParaRPr dirty="0"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◻"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Confucianism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China, Warring States Period, 500 BCE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Founder: Confucius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Filial Piety – respect for elders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Key Relationships (superior &amp; inferior)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Patriarchal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 Service Exam started by Han (education, merit based bureaucracy)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Provided social order and stability to China, embraced by Chinese government; continuity in China</a:t>
            </a:r>
            <a:endParaRPr/>
          </a:p>
          <a:p>
            <a:pPr marL="640080" marR="0" lvl="1" indent="-16891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16891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16891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44965" y="228600"/>
            <a:ext cx="892097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2.1 Development &amp; Codification of Religious &amp; Cultural Traditions</a:t>
            </a:r>
            <a:endParaRPr dirty="0"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◻"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Daoism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China, Warring States Period, 500 BCE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Founder: Laozi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Harmony with Nature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Balance (yin and yang)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Disengage and just be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Profound effect on Chinese culture (medicine, poetry, metallurgy, architecture)</a:t>
            </a:r>
            <a:endParaRPr/>
          </a:p>
          <a:p>
            <a:pPr marL="640080" marR="0" lvl="1" indent="-16891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16891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56117" y="228600"/>
            <a:ext cx="888752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2.1 Development &amp; Codification of Religious &amp; Cultural Traditions</a:t>
            </a:r>
            <a:endParaRPr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◻"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Judaism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Began in Middle East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Founder: Abraham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Monotheistic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Covenant/agreement with God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Torah (holy book) codified 500 BCE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Hebrew communities were conquered which led to diaspora (scattered)</a:t>
            </a:r>
            <a:endParaRPr/>
          </a:p>
          <a:p>
            <a:pPr marL="640080" marR="0" lvl="1" indent="-16891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11512" y="228600"/>
            <a:ext cx="888752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Concept 2.1 Development &amp; Codification of Religious &amp; Cultural Traditions</a:t>
            </a:r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◻"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Christianity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Founder: Jesus 30 CE	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from Judaism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Equality of believers, appeals to poor and women, offered a monastic life 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Universal religion, spread through missionaries, trade, Roman Roads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persecuted by Romans, become official religion of empire in 380 CE Constantine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Spreads throughout Mediterranean Region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12648" y="13939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Spread of Universal Religions</a:t>
            </a:r>
            <a:endParaRPr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Shape 1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2648" y="1548210"/>
            <a:ext cx="7724835" cy="5309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2009</Words>
  <Application>Microsoft Office PowerPoint</Application>
  <PresentationFormat>On-screen Show (4:3)</PresentationFormat>
  <Paragraphs>347</Paragraphs>
  <Slides>41</Slides>
  <Notes>40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Median</vt:lpstr>
      <vt:lpstr>Office Theme</vt:lpstr>
      <vt:lpstr>AP WORLD HISTORY  PERIOD 2: 600 BCE – 600 CE</vt:lpstr>
      <vt:lpstr>Key Concept 2.1 Development &amp; Codification of Religious &amp; Cultural Traditions</vt:lpstr>
      <vt:lpstr>Key Concept 2.1 Development &amp; Codification of Religious &amp; Cultural Traditions</vt:lpstr>
      <vt:lpstr>Key Concept 2.1 Development &amp; Codification of Religious &amp; Cultural Traditions</vt:lpstr>
      <vt:lpstr>Key Concept 2.1 Development &amp; Codification of Religious &amp; Cultural Traditions</vt:lpstr>
      <vt:lpstr>Key Concept 2.1 Development &amp; Codification of Religious &amp; Cultural Traditions</vt:lpstr>
      <vt:lpstr>Key Concept 2.1 Development &amp; Codification of Religious &amp; Cultural Traditions</vt:lpstr>
      <vt:lpstr>Key Concept 2.1 Development &amp; Codification of Religious &amp; Cultural Traditions</vt:lpstr>
      <vt:lpstr>Spread of Universal Religions</vt:lpstr>
      <vt:lpstr>Key Concept 2.1 Development &amp; Codification of Religious &amp; Cultural Traditions</vt:lpstr>
      <vt:lpstr>Key Concept 2.1 Development &amp; Codification of Religious &amp; Cultural Traditions</vt:lpstr>
      <vt:lpstr>Key Concept 2.2 Development of States and Empire</vt:lpstr>
      <vt:lpstr>Key Concept 2.2 Development of States and Empire</vt:lpstr>
      <vt:lpstr>Key Concept 2.2 Development of States and Empire</vt:lpstr>
      <vt:lpstr>Key Concept 2.2 Development of States and Empire</vt:lpstr>
      <vt:lpstr>Key Concept 2.2 Development of States and Empire</vt:lpstr>
      <vt:lpstr>Key Concept 2.2 Development of States and Empire</vt:lpstr>
      <vt:lpstr>Key Concept 2.2 Development of States and Empire</vt:lpstr>
      <vt:lpstr>Key Concept 2.2 Development of States and Empire</vt:lpstr>
      <vt:lpstr>Key Concept 2.2 Development of States and Empire</vt:lpstr>
      <vt:lpstr>Key Concept 2.2 Development of States and Empire</vt:lpstr>
      <vt:lpstr>Key Concept 2.2 Development of States and Empire</vt:lpstr>
      <vt:lpstr>Key Concept 2.2 Development of States and Empire</vt:lpstr>
      <vt:lpstr>Key Concept 2.3 Emergence  of Transregional Networks of Communication and Exchange</vt:lpstr>
      <vt:lpstr>Key Concept 2.3 Emergence  of Transregional Networks of Communication and Exchange</vt:lpstr>
      <vt:lpstr>Indian Ocean Trade and Silk Roads</vt:lpstr>
      <vt:lpstr>Key Concept 2.3 Emergence  of Transregional Networks of Communication and Exchange</vt:lpstr>
      <vt:lpstr>Key Concept 2.3 Emergence  of Transregional Networks of Communication and Exchange</vt:lpstr>
      <vt:lpstr>Period 2 Review Questions</vt:lpstr>
      <vt:lpstr>Period 2 Review Questions</vt:lpstr>
      <vt:lpstr>Period 2 Review Questions</vt:lpstr>
      <vt:lpstr>Period 2 Review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 2 Essay Question</vt:lpstr>
      <vt:lpstr>Period 2 Essay Question</vt:lpstr>
      <vt:lpstr>Period 2 Essay Question</vt:lpstr>
      <vt:lpstr>Period 2 Essay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WORLD HISTORY  PERIOD 2: 600 BCE – 600 CE</dc:title>
  <dc:creator>Hoskovec, Kaitlyn</dc:creator>
  <cp:lastModifiedBy>Hoskovec, Kaitlyn</cp:lastModifiedBy>
  <cp:revision>6</cp:revision>
  <dcterms:modified xsi:type="dcterms:W3CDTF">2019-04-08T17:57:21Z</dcterms:modified>
</cp:coreProperties>
</file>