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4" d="100"/>
          <a:sy n="124" d="100"/>
        </p:scale>
        <p:origin x="948" y="9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January 15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64000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/>
              <a:t>Reading</a:t>
            </a:r>
            <a:r>
              <a:rPr lang="en-US" sz="1250" dirty="0"/>
              <a:t>: We will focus on letters </a:t>
            </a:r>
            <a:r>
              <a:rPr lang="en-US" sz="1250" b="1" dirty="0" err="1"/>
              <a:t>Ll</a:t>
            </a:r>
            <a:r>
              <a:rPr lang="en-US" sz="1250" dirty="0"/>
              <a:t> and </a:t>
            </a:r>
            <a:r>
              <a:rPr lang="en-US" sz="1250" b="1" dirty="0" err="1"/>
              <a:t>Ww</a:t>
            </a:r>
            <a:r>
              <a:rPr lang="en-US" sz="1250" b="1" dirty="0"/>
              <a:t> </a:t>
            </a:r>
            <a:r>
              <a:rPr lang="en-US" sz="1250" i="1" dirty="0"/>
              <a:t>(identification, mouth placement to make sounds, blending/sounding out words containing these letters), </a:t>
            </a:r>
            <a:r>
              <a:rPr lang="en-US" sz="1250" dirty="0"/>
              <a:t>and sight word </a:t>
            </a:r>
            <a:r>
              <a:rPr lang="en-US" sz="1250" b="1" dirty="0"/>
              <a:t>are</a:t>
            </a:r>
            <a:r>
              <a:rPr lang="en-US" sz="1250" dirty="0"/>
              <a:t>. We will compare/contrast two versions of the same story. </a:t>
            </a:r>
            <a:r>
              <a:rPr lang="en-US" sz="1250" b="1" i="1" dirty="0">
                <a:sym typeface="Wingdings" panose="05000000000000000000" pitchFamily="2" charset="2"/>
              </a:rPr>
              <a:t>Weekly Question: How are two versions of the same story the same? How are they different?</a:t>
            </a:r>
            <a:endParaRPr lang="en-US" sz="1250" b="1" i="1" dirty="0">
              <a:cs typeface="Calibri"/>
            </a:endParaRPr>
          </a:p>
          <a:p>
            <a:r>
              <a:rPr lang="en-US" sz="1250" b="1" dirty="0"/>
              <a:t>Writing</a:t>
            </a:r>
            <a:r>
              <a:rPr lang="en-US" sz="1250" dirty="0"/>
              <a:t>: We will print letters, sight words, as well as our first names! We will </a:t>
            </a:r>
            <a:r>
              <a:rPr lang="en-US" sz="1250" i="1" dirty="0"/>
              <a:t>stretchy-spell </a:t>
            </a:r>
            <a:r>
              <a:rPr lang="en-US" sz="1250" dirty="0"/>
              <a:t>our words and write to describe our favorite versions of beloved stories!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Math</a:t>
            </a:r>
            <a:r>
              <a:rPr lang="en-US" sz="1250" dirty="0"/>
              <a:t>: We will finish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7: Count, Represent and Compare Numbers Through 15!</a:t>
            </a:r>
            <a:endParaRPr lang="en-US" sz="1250" b="1" dirty="0">
              <a:cs typeface="Calibri"/>
            </a:endParaRPr>
          </a:p>
          <a:p>
            <a:r>
              <a:rPr lang="en-US" sz="1250" b="1" dirty="0"/>
              <a:t>Science</a:t>
            </a:r>
            <a:r>
              <a:rPr lang="en-US" sz="1250" dirty="0"/>
              <a:t>: We will begin </a:t>
            </a:r>
            <a:r>
              <a:rPr lang="en-US" sz="1250" b="1" i="1" dirty="0"/>
              <a:t>Unit 7: Force and Motion</a:t>
            </a:r>
            <a:r>
              <a:rPr lang="en-US" sz="1250" i="1" dirty="0"/>
              <a:t>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Social Studies: </a:t>
            </a:r>
            <a:r>
              <a:rPr lang="en-US" sz="1250" dirty="0"/>
              <a:t>We will review </a:t>
            </a:r>
            <a:r>
              <a:rPr lang="en-US" sz="1250" b="1" dirty="0"/>
              <a:t>I-Care Rules </a:t>
            </a:r>
            <a:r>
              <a:rPr lang="en-US" sz="1250" dirty="0"/>
              <a:t>and our Hawks Rise Character Trait: </a:t>
            </a:r>
            <a:r>
              <a:rPr lang="en-US" sz="1250" b="1" dirty="0"/>
              <a:t>Attentiveness</a:t>
            </a:r>
            <a:r>
              <a:rPr lang="en-US" sz="1250" dirty="0"/>
              <a:t>! We will continue learning about </a:t>
            </a:r>
            <a:r>
              <a:rPr lang="en-US" sz="1250" b="1" dirty="0"/>
              <a:t>Dr. Martin Luther King Jr. </a:t>
            </a:r>
            <a:r>
              <a:rPr lang="en-US" sz="1250" dirty="0"/>
              <a:t>as we return from the MLK Holiday!</a:t>
            </a:r>
            <a:endParaRPr lang="en-US" sz="12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14884"/>
            <a:ext cx="2590800" cy="24776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Go Math Practice pages for </a:t>
            </a:r>
            <a:r>
              <a:rPr lang="en-US" sz="1000" b="1" i="1" dirty="0"/>
              <a:t>Chapters 1-7</a:t>
            </a:r>
            <a:endParaRPr lang="en-US" sz="100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/>
              <a:t>Practice the HFW’s: </a:t>
            </a:r>
            <a:r>
              <a:rPr lang="en-US" sz="1000" b="1" i="1" dirty="0"/>
              <a:t>a, and, I, the, is, in, as, said, do, to, of, see, be, he, me, from, look, are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199879"/>
            <a:ext cx="2819400" cy="52014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15: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MLK Day, </a:t>
            </a: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17: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Report Cards Published to FOCUS</a:t>
            </a:r>
          </a:p>
          <a:p>
            <a:pPr marL="285750" indent="-285750">
              <a:buFont typeface="Arial"/>
              <a:buChar char="•"/>
            </a:pP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January 18: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SAC/PTO, 6pm/7pm</a:t>
            </a:r>
          </a:p>
          <a:p>
            <a:pPr marL="285750" indent="-285750">
              <a:buFont typeface="Arial"/>
              <a:buChar char="•"/>
            </a:pPr>
            <a:r>
              <a:rPr lang="en-US" sz="1600" b="1">
                <a:latin typeface="Calibri"/>
                <a:cs typeface="Calibri"/>
                <a:sym typeface="Wingdings" panose="05000000000000000000" pitchFamily="2" charset="2"/>
              </a:rPr>
              <a:t>February </a:t>
            </a:r>
            <a:r>
              <a:rPr lang="en-US" sz="1600" b="1" dirty="0">
                <a:latin typeface="Calibri"/>
                <a:cs typeface="Calibri"/>
                <a:sym typeface="Wingdings" panose="05000000000000000000" pitchFamily="2" charset="2"/>
              </a:rPr>
              <a:t>1: 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100</a:t>
            </a:r>
            <a:r>
              <a:rPr lang="en-US" sz="1600" baseline="30000" dirty="0">
                <a:latin typeface="Calibri"/>
                <a:cs typeface="Calibri"/>
                <a:sym typeface="Wingdings" panose="05000000000000000000" pitchFamily="2" charset="2"/>
              </a:rPr>
              <a:t>th</a:t>
            </a:r>
            <a:r>
              <a:rPr lang="en-US" sz="1600" dirty="0">
                <a:latin typeface="Calibri"/>
                <a:cs typeface="Calibri"/>
                <a:sym typeface="Wingdings" panose="05000000000000000000" pitchFamily="2" charset="2"/>
              </a:rPr>
              <a:t> Day of School </a:t>
            </a:r>
            <a:r>
              <a:rPr lang="en-US" sz="1600" i="1" dirty="0">
                <a:latin typeface="Calibri"/>
                <a:cs typeface="Calibri"/>
                <a:sym typeface="Wingdings" panose="05000000000000000000" pitchFamily="2" charset="2"/>
              </a:rPr>
              <a:t>(changed due to storm day)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dcmitype/"/>
    <ds:schemaRef ds:uri="edf0d076-2bb9-4b88-96f6-bf602d095c95"/>
    <ds:schemaRef ds:uri="http://purl.org/dc/elements/1.1/"/>
    <ds:schemaRef ds:uri="http://schemas.microsoft.com/office/2006/metadata/properties"/>
    <ds:schemaRef ds:uri="39e0da4a-82de-4426-9558-1fdbc4c2668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61051</TotalTime>
  <Words>308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 DARLING</vt:lpstr>
      <vt:lpstr>Arial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192</cp:revision>
  <cp:lastPrinted>2024-01-04T17:52:23Z</cp:lastPrinted>
  <dcterms:created xsi:type="dcterms:W3CDTF">2015-07-01T02:16:27Z</dcterms:created>
  <dcterms:modified xsi:type="dcterms:W3CDTF">2024-01-11T21:25:22Z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