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400" r:id="rId2"/>
    <p:sldId id="258" r:id="rId3"/>
    <p:sldId id="374" r:id="rId4"/>
    <p:sldId id="375" r:id="rId5"/>
    <p:sldId id="263" r:id="rId6"/>
    <p:sldId id="377" r:id="rId7"/>
    <p:sldId id="376" r:id="rId8"/>
    <p:sldId id="378" r:id="rId9"/>
    <p:sldId id="379" r:id="rId10"/>
    <p:sldId id="3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63A7C"/>
    <a:srgbClr val="000066"/>
    <a:srgbClr val="3D3D3D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 autoAdjust="0"/>
    <p:restoredTop sz="95899" autoAdjust="0"/>
  </p:normalViewPr>
  <p:slideViewPr>
    <p:cSldViewPr snapToGrid="0">
      <p:cViewPr varScale="1">
        <p:scale>
          <a:sx n="64" d="100"/>
          <a:sy n="64" d="100"/>
        </p:scale>
        <p:origin x="9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3640-153C-47B9-B733-0367B6B1766B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D181B-E7A5-4CFE-AC87-76776D998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DBAC3-9169-40BF-B003-A043C3ADD0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7FF12-898E-4818-B425-6C0292AD4D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7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5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9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7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0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FFC00C-26AD-48B2-9813-219222F1974A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0F85DB-BD45-4747-ABA3-F0D58816A8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12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23" y="6021646"/>
            <a:ext cx="112921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This PPT has been created using the information from the AMSCO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Human Geography: Preparing for the Advanced Placement Examination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book.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Palmer, David. AMSCO Advanced Placement Human Geography. Perfection Learning, 2019.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0" y="574744"/>
            <a:ext cx="11858625" cy="5048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0701" y="5315681"/>
            <a:ext cx="35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By: Carli Terrell (Orlando, Florida)</a:t>
            </a:r>
          </a:p>
        </p:txBody>
      </p:sp>
    </p:spTree>
    <p:extLst>
      <p:ext uri="{BB962C8B-B14F-4D97-AF65-F5344CB8AC3E}">
        <p14:creationId xmlns:p14="http://schemas.microsoft.com/office/powerpoint/2010/main" val="27590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687159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Ethnicity, Nationality, and Economy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Superimposed boundaries may create conflict when space is being shared by two nations.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Example: Sri Lanka – home to the Sinhalese (majority; Buddhists; southern) and the Tamils (minority; Hindus; north and eastern).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The Tamils feel as if they are treated as second-class citizens and rebelled against the Sinhalese.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They lost but around 75,000 Sri Lankans lost their lives.</a:t>
            </a:r>
            <a:endParaRPr lang="en-US" sz="2500" dirty="0">
              <a:latin typeface="Cambria" panose="02040503050406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THE EFFECTS OF BOUNDARIES</a:t>
            </a:r>
            <a:endParaRPr lang="en-US" sz="2400" dirty="0"/>
          </a:p>
        </p:txBody>
      </p:sp>
      <p:pic>
        <p:nvPicPr>
          <p:cNvPr id="6146" name="Picture 2" descr="Image result for sri lanka tamils and sinhale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27" y="2170322"/>
            <a:ext cx="1985482" cy="28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ri lan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9" y="3614908"/>
            <a:ext cx="2428035" cy="29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381301" y="6378766"/>
            <a:ext cx="3193551" cy="11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9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97AFAE0-D279-4907-9932-A31A843FC999}"/>
              </a:ext>
            </a:extLst>
          </p:cNvPr>
          <p:cNvSpPr txBox="1">
            <a:spLocks/>
          </p:cNvSpPr>
          <p:nvPr/>
        </p:nvSpPr>
        <p:spPr>
          <a:xfrm>
            <a:off x="751918" y="4705549"/>
            <a:ext cx="10688162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latin typeface="Cambria" panose="02040503050406030204" pitchFamily="18" charset="0"/>
              </a:rPr>
              <a:t>Unit 4 – political organization of space</a:t>
            </a:r>
          </a:p>
        </p:txBody>
      </p:sp>
      <p:pic>
        <p:nvPicPr>
          <p:cNvPr id="20" name="Picture 4" descr="TCL_12e_ChOpener_08_00_L">
            <a:extLst>
              <a:ext uri="{FF2B5EF4-FFF2-40B4-BE49-F238E27FC236}">
                <a16:creationId xmlns:a16="http://schemas.microsoft.com/office/drawing/2014/main" id="{8DE8A46D-0B75-4A3F-84BB-EB29D3AE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/>
          <a:stretch/>
        </p:blipFill>
        <p:spPr bwMode="auto">
          <a:xfrm>
            <a:off x="446533" y="661756"/>
            <a:ext cx="11298933" cy="489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4136" y="6180562"/>
            <a:ext cx="990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</a:pPr>
            <a:r>
              <a:rPr lang="en-US" sz="3600" cap="all" dirty="0" err="1" smtClean="0">
                <a:solidFill>
                  <a:srgbClr val="E8A844"/>
                </a:solidFill>
                <a:latin typeface="Cambria" panose="02040503050406030204" pitchFamily="18" charset="0"/>
              </a:rPr>
              <a:t>Ch</a:t>
            </a:r>
            <a:r>
              <a:rPr lang="en-US" sz="3600" cap="all" dirty="0" smtClean="0">
                <a:solidFill>
                  <a:srgbClr val="E8A844"/>
                </a:solidFill>
                <a:latin typeface="Cambria" panose="02040503050406030204" pitchFamily="18" charset="0"/>
              </a:rPr>
              <a:t> </a:t>
            </a:r>
            <a:r>
              <a:rPr lang="en-US" sz="3600" cap="all" dirty="0">
                <a:solidFill>
                  <a:srgbClr val="E8A844"/>
                </a:solidFill>
                <a:latin typeface="Cambria" panose="02040503050406030204" pitchFamily="18" charset="0"/>
              </a:rPr>
              <a:t>10: Territory, Power, and Boundaries</a:t>
            </a:r>
          </a:p>
        </p:txBody>
      </p:sp>
    </p:spTree>
    <p:extLst>
      <p:ext uri="{BB962C8B-B14F-4D97-AF65-F5344CB8AC3E}">
        <p14:creationId xmlns:p14="http://schemas.microsoft.com/office/powerpoint/2010/main" val="271684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Enduring Understanding (</a:t>
            </a:r>
            <a:r>
              <a:rPr lang="en-US" sz="4400" dirty="0" smtClean="0">
                <a:solidFill>
                  <a:prstClr val="white"/>
                </a:solidFill>
                <a:latin typeface="Cambria" panose="02040503050406030204"/>
              </a:rPr>
              <a:t>4.B)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4" y="2095417"/>
            <a:ext cx="10763082" cy="397434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section,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you will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understand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spatial political patterns reflect ideas of territoriality and power at a variety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of scales.</a:t>
            </a:r>
          </a:p>
          <a:p>
            <a:pPr lvl="2" algn="just">
              <a:buClr>
                <a:srgbClr val="629DD1"/>
              </a:buClr>
              <a:defRPr/>
            </a:pPr>
            <a:r>
              <a:rPr lang="en-US" sz="3200" b="1" baseline="0" dirty="0" smtClean="0">
                <a:solidFill>
                  <a:sysClr val="windowText" lastClr="000000"/>
                </a:solidFill>
                <a:latin typeface="Cambria" panose="02040503050406030204"/>
              </a:rPr>
              <a:t>Territoriality: </a:t>
            </a:r>
            <a:r>
              <a:rPr lang="en-US" sz="3200" baseline="0" dirty="0" smtClean="0">
                <a:solidFill>
                  <a:schemeClr val="accent2"/>
                </a:solidFill>
                <a:latin typeface="Cambria" panose="02040503050406030204"/>
              </a:rPr>
              <a:t>connection</a:t>
            </a:r>
            <a:r>
              <a:rPr lang="en-US" sz="3200" dirty="0" smtClean="0">
                <a:solidFill>
                  <a:sysClr val="windowText" lastClr="000000"/>
                </a:solidFill>
                <a:latin typeface="Cambria" panose="02040503050406030204"/>
              </a:rPr>
              <a:t> of people, culture, and their economic system to the </a:t>
            </a:r>
            <a:r>
              <a:rPr lang="en-US" sz="3200" u="sng" dirty="0" smtClean="0">
                <a:solidFill>
                  <a:srgbClr val="FF0000"/>
                </a:solidFill>
                <a:latin typeface="Cambria" panose="02040503050406030204"/>
              </a:rPr>
              <a:t>land</a:t>
            </a:r>
            <a:r>
              <a:rPr lang="en-US" sz="3200" dirty="0" smtClean="0">
                <a:solidFill>
                  <a:sysClr val="windowText" lastClr="000000"/>
                </a:solidFill>
                <a:latin typeface="Cambria" panose="02040503050406030204"/>
              </a:rPr>
              <a:t>.</a:t>
            </a:r>
            <a:endParaRPr lang="en-US" sz="3200" baseline="0" dirty="0" smtClean="0">
              <a:solidFill>
                <a:sysClr val="windowText" lastClr="000000"/>
              </a:solidFill>
              <a:latin typeface="Cambria" panose="02040503050406030204"/>
            </a:endParaRPr>
          </a:p>
          <a:p>
            <a:pPr lvl="2" algn="just">
              <a:buClr>
                <a:srgbClr val="629DD1"/>
              </a:buClr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Power: </a:t>
            </a:r>
            <a:r>
              <a:rPr lang="en-US" sz="3200" dirty="0" smtClean="0">
                <a:solidFill>
                  <a:sysClr val="windowText" lastClr="000000"/>
                </a:solidFill>
                <a:latin typeface="Cambria" panose="02040503050406030204"/>
              </a:rPr>
              <a:t>geographic </a:t>
            </a:r>
            <a:r>
              <a:rPr lang="en-US" sz="3200" dirty="0" smtClean="0">
                <a:solidFill>
                  <a:schemeClr val="accent2"/>
                </a:solidFill>
                <a:latin typeface="Cambria" panose="02040503050406030204"/>
              </a:rPr>
              <a:t>control</a:t>
            </a:r>
            <a:r>
              <a:rPr lang="en-US" sz="3200" dirty="0" smtClean="0">
                <a:solidFill>
                  <a:sysClr val="windowText" lastClr="000000"/>
                </a:solidFill>
                <a:latin typeface="Cambria" panose="02040503050406030204"/>
              </a:rPr>
              <a:t> over people, land, and resources.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59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</a:t>
            </a:r>
            <a:r>
              <a:rPr lang="en-US" sz="4400" dirty="0" smtClean="0">
                <a:solidFill>
                  <a:prstClr val="white"/>
                </a:solidFill>
                <a:latin typeface="Cambria" panose="02040503050406030204"/>
              </a:rPr>
              <a:t>(4.B.3)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40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analyze the spatial relationships between political systems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and patterns of culture and economy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838350" marR="0" lvl="1" indent="-5143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Students will know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political boundaries do not always coincide with patterns of language, religion, ethnicity, nationality, and economy. </a:t>
            </a:r>
          </a:p>
        </p:txBody>
      </p:sp>
    </p:spTree>
    <p:extLst>
      <p:ext uri="{BB962C8B-B14F-4D97-AF65-F5344CB8AC3E}">
        <p14:creationId xmlns:p14="http://schemas.microsoft.com/office/powerpoint/2010/main" val="377136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11029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Language and Religion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Sometimes boundaries separate people who speak the same language, practice the same religion, or share other traits.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Example: Berlin Conference/Africa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Other times, a region becomes a </a:t>
            </a:r>
            <a:r>
              <a:rPr lang="en-US" sz="2800" b="1" dirty="0" smtClean="0">
                <a:latin typeface="Cambria" panose="02040503050406030204" pitchFamily="18" charset="0"/>
              </a:rPr>
              <a:t>Shatterbelt</a:t>
            </a:r>
            <a:r>
              <a:rPr lang="en-US" sz="2800" dirty="0" smtClean="0">
                <a:latin typeface="Cambria" panose="02040503050406030204" pitchFamily="18" charset="0"/>
              </a:rPr>
              <a:t>, one that suffers instability because it is located between two very different regions.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Example: Eastern Europe between Western Europe (Roman Catholic/Protestant and capitalist) and Russia (Orthodox and communist)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Example: Caucasus mountain region and the Sudan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THE EFFECTS OF BOUNDARIES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99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hatterb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6" y="682306"/>
            <a:ext cx="5495201" cy="60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07" y="617684"/>
            <a:ext cx="5751074" cy="60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706" y="617684"/>
            <a:ext cx="16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4788" y="2467511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Caucasus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4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2745"/>
          <a:stretch/>
        </p:blipFill>
        <p:spPr bwMode="auto">
          <a:xfrm>
            <a:off x="7844009" y="1922318"/>
            <a:ext cx="3918333" cy="48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74" y="1922318"/>
            <a:ext cx="723515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</a:rPr>
              <a:t>Language and Religion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As people move and boundaries change, so does language as dialects are developed on different sides of the borders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This can sometimes complicate the process of unification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Example: Italy – after 150 years of unification, people still speak several different languages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THE EFFECTS OF BOUNDARIES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27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ndia religion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1432" r="2920" b="2954"/>
          <a:stretch/>
        </p:blipFill>
        <p:spPr bwMode="auto">
          <a:xfrm>
            <a:off x="7436386" y="1922318"/>
            <a:ext cx="4450816" cy="44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74" y="1922318"/>
            <a:ext cx="723515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</a:rPr>
              <a:t>Language and Religion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Religion and boundaries cause conflict too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Example: India – mostly Hindus but a large minority are Muslims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Not all countries with different faiths have conflict, however.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Non-examples: United States and South Korea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THE EFFECTS OF BOUNDARIES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89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641" y="1826125"/>
            <a:ext cx="7235150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</a:rPr>
              <a:t>Language and Religion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u="sng" dirty="0" smtClean="0">
                <a:latin typeface="Cambria" panose="02040503050406030204" pitchFamily="18" charset="0"/>
              </a:rPr>
              <a:t>Ireland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Won independence from the UK and formed the Republic of Ireland (95% Roman Catholic)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Northern Ireland remained part of the UK (mostly Protestant)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Divided Catholics who wanted to be together in one country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United Catholics and Protestants into one political entity leading to three decades of violence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THE EFFECTS OF BOUNDARIES</a:t>
            </a:r>
            <a:endParaRPr lang="en-US" sz="24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84" y="2170323"/>
            <a:ext cx="4180560" cy="41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5351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498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Gill Sans MT</vt:lpstr>
      <vt:lpstr>Wingdings 2</vt:lpstr>
      <vt:lpstr>Dividend</vt:lpstr>
      <vt:lpstr>PowerPoint Presentation</vt:lpstr>
      <vt:lpstr>PowerPoint Presentation</vt:lpstr>
      <vt:lpstr>Enduring Understanding (4.B)</vt:lpstr>
      <vt:lpstr>Learning objective (4.B.3)</vt:lpstr>
      <vt:lpstr>THE EFFECTS OF BOUNDARIES</vt:lpstr>
      <vt:lpstr>PowerPoint Presentation</vt:lpstr>
      <vt:lpstr>THE EFFECTS OF BOUNDARIES</vt:lpstr>
      <vt:lpstr>THE EFFECTS OF BOUNDARIES</vt:lpstr>
      <vt:lpstr>THE EFFECTS OF BOUNDARIES</vt:lpstr>
      <vt:lpstr>THE EFFECTS OF BOUNDARIES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 Terrell</dc:creator>
  <cp:lastModifiedBy>Welch, Brian</cp:lastModifiedBy>
  <cp:revision>51</cp:revision>
  <dcterms:created xsi:type="dcterms:W3CDTF">2018-11-23T15:10:48Z</dcterms:created>
  <dcterms:modified xsi:type="dcterms:W3CDTF">2018-12-11T13:21:47Z</dcterms:modified>
</cp:coreProperties>
</file>