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75"/>
  </p:notesMasterIdLst>
  <p:sldIdLst>
    <p:sldId id="257" r:id="rId7"/>
    <p:sldId id="258" r:id="rId8"/>
    <p:sldId id="276" r:id="rId9"/>
    <p:sldId id="259" r:id="rId10"/>
    <p:sldId id="275" r:id="rId11"/>
    <p:sldId id="304" r:id="rId12"/>
    <p:sldId id="305" r:id="rId13"/>
    <p:sldId id="277" r:id="rId14"/>
    <p:sldId id="306" r:id="rId15"/>
    <p:sldId id="307" r:id="rId16"/>
    <p:sldId id="278" r:id="rId17"/>
    <p:sldId id="279" r:id="rId18"/>
    <p:sldId id="308" r:id="rId19"/>
    <p:sldId id="280" r:id="rId20"/>
    <p:sldId id="309" r:id="rId21"/>
    <p:sldId id="281" r:id="rId22"/>
    <p:sldId id="310" r:id="rId23"/>
    <p:sldId id="282" r:id="rId24"/>
    <p:sldId id="311" r:id="rId25"/>
    <p:sldId id="283" r:id="rId26"/>
    <p:sldId id="284" r:id="rId27"/>
    <p:sldId id="261" r:id="rId28"/>
    <p:sldId id="288" r:id="rId29"/>
    <p:sldId id="312" r:id="rId30"/>
    <p:sldId id="289" r:id="rId31"/>
    <p:sldId id="290" r:id="rId32"/>
    <p:sldId id="313" r:id="rId33"/>
    <p:sldId id="291" r:id="rId34"/>
    <p:sldId id="314" r:id="rId35"/>
    <p:sldId id="292" r:id="rId36"/>
    <p:sldId id="315" r:id="rId37"/>
    <p:sldId id="293" r:id="rId38"/>
    <p:sldId id="316" r:id="rId39"/>
    <p:sldId id="294" r:id="rId40"/>
    <p:sldId id="317" r:id="rId41"/>
    <p:sldId id="319" r:id="rId42"/>
    <p:sldId id="318" r:id="rId43"/>
    <p:sldId id="320" r:id="rId44"/>
    <p:sldId id="321" r:id="rId45"/>
    <p:sldId id="322" r:id="rId46"/>
    <p:sldId id="323" r:id="rId47"/>
    <p:sldId id="324" r:id="rId48"/>
    <p:sldId id="295" r:id="rId49"/>
    <p:sldId id="296" r:id="rId50"/>
    <p:sldId id="325" r:id="rId51"/>
    <p:sldId id="297" r:id="rId52"/>
    <p:sldId id="298" r:id="rId53"/>
    <p:sldId id="326" r:id="rId54"/>
    <p:sldId id="266" r:id="rId55"/>
    <p:sldId id="300" r:id="rId56"/>
    <p:sldId id="301" r:id="rId57"/>
    <p:sldId id="327" r:id="rId58"/>
    <p:sldId id="267" r:id="rId59"/>
    <p:sldId id="299" r:id="rId60"/>
    <p:sldId id="328" r:id="rId61"/>
    <p:sldId id="262" r:id="rId62"/>
    <p:sldId id="263" r:id="rId63"/>
    <p:sldId id="302" r:id="rId64"/>
    <p:sldId id="329" r:id="rId65"/>
    <p:sldId id="330" r:id="rId66"/>
    <p:sldId id="331" r:id="rId67"/>
    <p:sldId id="303" r:id="rId68"/>
    <p:sldId id="333" r:id="rId69"/>
    <p:sldId id="332" r:id="rId70"/>
    <p:sldId id="264" r:id="rId71"/>
    <p:sldId id="270" r:id="rId72"/>
    <p:sldId id="271" r:id="rId73"/>
    <p:sldId id="274"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21" autoAdjust="0"/>
    <p:restoredTop sz="86894" autoAdjust="0"/>
  </p:normalViewPr>
  <p:slideViewPr>
    <p:cSldViewPr snapToGrid="0">
      <p:cViewPr varScale="1">
        <p:scale>
          <a:sx n="59" d="100"/>
          <a:sy n="59" d="100"/>
        </p:scale>
        <p:origin x="571" y="62"/>
      </p:cViewPr>
      <p:guideLst/>
    </p:cSldViewPr>
  </p:slideViewPr>
  <p:notesTextViewPr>
    <p:cViewPr>
      <p:scale>
        <a:sx n="1" d="1"/>
        <a:sy n="1" d="1"/>
      </p:scale>
      <p:origin x="0" y="0"/>
    </p:cViewPr>
  </p:notesTextViewPr>
  <p:sorterViewPr>
    <p:cViewPr>
      <p:scale>
        <a:sx n="80" d="100"/>
        <a:sy n="80" d="100"/>
      </p:scale>
      <p:origin x="0" y="-96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E9896-3DEE-4711-ADD3-978A2041E482}" type="datetimeFigureOut">
              <a:rPr lang="en-US" smtClean="0"/>
              <a:t>08/21/2018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2DBAC3-9169-40BF-B003-A043C3ADD03F}" type="slidenum">
              <a:rPr lang="en-US" smtClean="0"/>
              <a:t>‹#›</a:t>
            </a:fld>
            <a:endParaRPr lang="en-US"/>
          </a:p>
        </p:txBody>
      </p:sp>
    </p:spTree>
    <p:extLst>
      <p:ext uri="{BB962C8B-B14F-4D97-AF65-F5344CB8AC3E}">
        <p14:creationId xmlns:p14="http://schemas.microsoft.com/office/powerpoint/2010/main" val="2471789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Elderly</a:t>
            </a:r>
            <a:endParaRPr lang="en-US" dirty="0"/>
          </a:p>
        </p:txBody>
      </p:sp>
      <p:sp>
        <p:nvSpPr>
          <p:cNvPr id="4" name="Slide Number Placeholder 3"/>
          <p:cNvSpPr>
            <a:spLocks noGrp="1"/>
          </p:cNvSpPr>
          <p:nvPr>
            <p:ph type="sldNum" sz="quarter" idx="10"/>
          </p:nvPr>
        </p:nvSpPr>
        <p:spPr/>
        <p:txBody>
          <a:bodyPr/>
          <a:lstStyle/>
          <a:p>
            <a:fld id="{A52DBAC3-9169-40BF-B003-A043C3ADD03F}" type="slidenum">
              <a:rPr lang="en-US" smtClean="0"/>
              <a:t>62</a:t>
            </a:fld>
            <a:endParaRPr lang="en-US"/>
          </a:p>
        </p:txBody>
      </p:sp>
    </p:spTree>
    <p:extLst>
      <p:ext uri="{BB962C8B-B14F-4D97-AF65-F5344CB8AC3E}">
        <p14:creationId xmlns:p14="http://schemas.microsoft.com/office/powerpoint/2010/main" val="3409402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Elderly</a:t>
            </a:r>
            <a:endParaRPr lang="en-US"/>
          </a:p>
        </p:txBody>
      </p:sp>
      <p:sp>
        <p:nvSpPr>
          <p:cNvPr id="4" name="Slide Number Placeholder 3"/>
          <p:cNvSpPr>
            <a:spLocks noGrp="1"/>
          </p:cNvSpPr>
          <p:nvPr>
            <p:ph type="sldNum" sz="quarter" idx="10"/>
          </p:nvPr>
        </p:nvSpPr>
        <p:spPr/>
        <p:txBody>
          <a:bodyPr/>
          <a:lstStyle/>
          <a:p>
            <a:fld id="{A52DBAC3-9169-40BF-B003-A043C3ADD03F}" type="slidenum">
              <a:rPr lang="en-US" smtClean="0"/>
              <a:t>63</a:t>
            </a:fld>
            <a:endParaRPr lang="en-US"/>
          </a:p>
        </p:txBody>
      </p:sp>
    </p:spTree>
    <p:extLst>
      <p:ext uri="{BB962C8B-B14F-4D97-AF65-F5344CB8AC3E}">
        <p14:creationId xmlns:p14="http://schemas.microsoft.com/office/powerpoint/2010/main" val="3157044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418AB3">
                    <a:lumMod val="75000"/>
                    <a:lumOff val="25000"/>
                  </a:srgbClr>
                </a:solidFill>
              </a:rPr>
              <a:pPr/>
              <a:t>08/21/2018</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1851760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278159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418AB3">
                    <a:lumMod val="75000"/>
                    <a:lumOff val="25000"/>
                  </a:srgbClr>
                </a:solidFill>
              </a:rPr>
              <a:pPr/>
              <a:t>08/21/2018</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US" dirty="0">
              <a:solidFill>
                <a:srgbClr val="A6B727"/>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224797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418AB3">
                    <a:lumMod val="75000"/>
                    <a:lumOff val="25000"/>
                  </a:srgbClr>
                </a:solidFill>
              </a:rPr>
              <a:pPr/>
              <a:t>08/21/2018</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93014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4253551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418AB3">
                    <a:lumMod val="75000"/>
                    <a:lumOff val="25000"/>
                  </a:srgbClr>
                </a:solidFill>
              </a:rPr>
              <a:pPr/>
              <a:t>08/21/2018</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4088069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4116773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8" name="Footer Placeholder 7"/>
          <p:cNvSpPr>
            <a:spLocks noGrp="1"/>
          </p:cNvSpPr>
          <p:nvPr>
            <p:ph type="ftr" sz="quarter" idx="11"/>
          </p:nvPr>
        </p:nvSpPr>
        <p:spPr/>
        <p:txBody>
          <a:bodyPr/>
          <a:lstStyle/>
          <a:p>
            <a:endParaRPr lang="en-US" dirty="0">
              <a:solidFill>
                <a:srgbClr val="A6B727"/>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1647798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4" name="Footer Placeholder 3"/>
          <p:cNvSpPr>
            <a:spLocks noGrp="1"/>
          </p:cNvSpPr>
          <p:nvPr>
            <p:ph type="ftr" sz="quarter" idx="11"/>
          </p:nvPr>
        </p:nvSpPr>
        <p:spPr/>
        <p:txBody>
          <a:bodyPr/>
          <a:lstStyle/>
          <a:p>
            <a:endParaRPr lang="en-US" dirty="0">
              <a:solidFill>
                <a:srgbClr val="A6B727"/>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2682040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3" name="Footer Placeholder 2"/>
          <p:cNvSpPr>
            <a:spLocks noGrp="1"/>
          </p:cNvSpPr>
          <p:nvPr>
            <p:ph type="ftr" sz="quarter" idx="11"/>
          </p:nvPr>
        </p:nvSpPr>
        <p:spPr/>
        <p:txBody>
          <a:bodyPr/>
          <a:lstStyle/>
          <a:p>
            <a:endParaRPr lang="en-US" dirty="0">
              <a:solidFill>
                <a:srgbClr val="A6B727"/>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1463441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418AB3">
                    <a:lumMod val="75000"/>
                    <a:lumOff val="25000"/>
                  </a:srgbClr>
                </a:solidFill>
              </a:rPr>
              <a:pPr/>
              <a:t>08/21/2018</a:t>
            </a:fld>
            <a:endParaRPr lang="en-US" dirty="0">
              <a:solidFill>
                <a:srgbClr val="418AB3">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68924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1228733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2829056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2591222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418AB3">
                    <a:lumMod val="75000"/>
                    <a:lumOff val="25000"/>
                  </a:srgbClr>
                </a:solidFill>
              </a:rPr>
              <a:pPr/>
              <a:t>08/21/2018</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US" dirty="0">
              <a:solidFill>
                <a:srgbClr val="A6B727"/>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2086012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F07F09">
                    <a:lumMod val="75000"/>
                    <a:lumOff val="25000"/>
                  </a:srgbClr>
                </a:solidFill>
              </a:rPr>
              <a:pPr/>
              <a:t>08/21/2018</a:t>
            </a:fld>
            <a:endParaRPr lang="en-US" dirty="0">
              <a:solidFill>
                <a:srgbClr val="F07F09">
                  <a:lumMod val="75000"/>
                  <a:lumOff val="25000"/>
                </a:srgb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solidFill>
                <a:srgbClr val="F07F09">
                  <a:lumMod val="75000"/>
                  <a:lumOff val="25000"/>
                </a:srgb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F07F09">
                    <a:lumMod val="75000"/>
                    <a:lumOff val="25000"/>
                  </a:srgbClr>
                </a:solidFill>
              </a:rPr>
              <a:pPr/>
              <a:t>‹#›</a:t>
            </a:fld>
            <a:endParaRPr lang="en-US" dirty="0">
              <a:solidFill>
                <a:srgbClr val="F07F09">
                  <a:lumMod val="75000"/>
                  <a:lumOff val="25000"/>
                </a:srgbClr>
              </a:solidFill>
            </a:endParaRPr>
          </a:p>
        </p:txBody>
      </p:sp>
    </p:spTree>
    <p:extLst>
      <p:ext uri="{BB962C8B-B14F-4D97-AF65-F5344CB8AC3E}">
        <p14:creationId xmlns:p14="http://schemas.microsoft.com/office/powerpoint/2010/main" val="2005816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9F2936"/>
                </a:solidFill>
              </a:rPr>
              <a:pPr/>
              <a:t>08/21/2018</a:t>
            </a:fld>
            <a:endParaRPr lang="en-US" dirty="0">
              <a:solidFill>
                <a:srgbClr val="9F2936"/>
              </a:solidFill>
            </a:endParaRPr>
          </a:p>
        </p:txBody>
      </p:sp>
      <p:sp>
        <p:nvSpPr>
          <p:cNvPr id="5" name="Footer Placeholder 4"/>
          <p:cNvSpPr>
            <a:spLocks noGrp="1"/>
          </p:cNvSpPr>
          <p:nvPr>
            <p:ph type="ftr" sz="quarter" idx="11"/>
          </p:nvPr>
        </p:nvSpPr>
        <p:spPr/>
        <p:txBody>
          <a:bodyPr/>
          <a:lstStyle/>
          <a:p>
            <a:endParaRPr lang="en-US" dirty="0">
              <a:solidFill>
                <a:srgbClr val="9F2936"/>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solidFill>
                  <a:srgbClr val="9F2936"/>
                </a:solidFill>
              </a:rPr>
              <a:pPr/>
              <a:t>‹#›</a:t>
            </a:fld>
            <a:endParaRPr lang="en-US" dirty="0">
              <a:solidFill>
                <a:srgbClr val="9F2936"/>
              </a:solidFill>
            </a:endParaRPr>
          </a:p>
        </p:txBody>
      </p:sp>
    </p:spTree>
    <p:extLst>
      <p:ext uri="{BB962C8B-B14F-4D97-AF65-F5344CB8AC3E}">
        <p14:creationId xmlns:p14="http://schemas.microsoft.com/office/powerpoint/2010/main" val="2191066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F07F09">
                    <a:lumMod val="75000"/>
                    <a:lumOff val="25000"/>
                  </a:srgbClr>
                </a:solidFill>
              </a:rPr>
              <a:pPr/>
              <a:t>08/21/2018</a:t>
            </a:fld>
            <a:endParaRPr lang="en-US" dirty="0">
              <a:solidFill>
                <a:srgbClr val="F07F09">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F07F09">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F07F09">
                    <a:lumMod val="75000"/>
                    <a:lumOff val="25000"/>
                  </a:srgbClr>
                </a:solidFill>
              </a:rPr>
              <a:pPr/>
              <a:t>‹#›</a:t>
            </a:fld>
            <a:endParaRPr lang="en-US" dirty="0">
              <a:solidFill>
                <a:srgbClr val="F07F09">
                  <a:lumMod val="75000"/>
                  <a:lumOff val="25000"/>
                </a:srgbClr>
              </a:solidFill>
            </a:endParaRPr>
          </a:p>
        </p:txBody>
      </p:sp>
    </p:spTree>
    <p:extLst>
      <p:ext uri="{BB962C8B-B14F-4D97-AF65-F5344CB8AC3E}">
        <p14:creationId xmlns:p14="http://schemas.microsoft.com/office/powerpoint/2010/main" val="1399998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9F2936"/>
                </a:solidFill>
              </a:rPr>
              <a:pPr/>
              <a:t>08/21/2018</a:t>
            </a:fld>
            <a:endParaRPr lang="en-US" dirty="0">
              <a:solidFill>
                <a:srgbClr val="9F2936"/>
              </a:solidFill>
            </a:endParaRPr>
          </a:p>
        </p:txBody>
      </p:sp>
      <p:sp>
        <p:nvSpPr>
          <p:cNvPr id="6" name="Footer Placeholder 5"/>
          <p:cNvSpPr>
            <a:spLocks noGrp="1"/>
          </p:cNvSpPr>
          <p:nvPr>
            <p:ph type="ftr" sz="quarter" idx="11"/>
          </p:nvPr>
        </p:nvSpPr>
        <p:spPr/>
        <p:txBody>
          <a:bodyPr/>
          <a:lstStyle/>
          <a:p>
            <a:endParaRPr lang="en-US" dirty="0">
              <a:solidFill>
                <a:srgbClr val="9F2936"/>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F2936"/>
                </a:solidFill>
              </a:rPr>
              <a:pPr/>
              <a:t>‹#›</a:t>
            </a:fld>
            <a:endParaRPr lang="en-US" dirty="0">
              <a:solidFill>
                <a:srgbClr val="9F2936"/>
              </a:solidFill>
            </a:endParaRPr>
          </a:p>
        </p:txBody>
      </p:sp>
    </p:spTree>
    <p:extLst>
      <p:ext uri="{BB962C8B-B14F-4D97-AF65-F5344CB8AC3E}">
        <p14:creationId xmlns:p14="http://schemas.microsoft.com/office/powerpoint/2010/main" val="3556267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9F2936"/>
                </a:solidFill>
              </a:rPr>
              <a:pPr/>
              <a:t>08/21/2018</a:t>
            </a:fld>
            <a:endParaRPr lang="en-US" dirty="0">
              <a:solidFill>
                <a:srgbClr val="9F2936"/>
              </a:solidFill>
            </a:endParaRPr>
          </a:p>
        </p:txBody>
      </p:sp>
      <p:sp>
        <p:nvSpPr>
          <p:cNvPr id="8" name="Footer Placeholder 7"/>
          <p:cNvSpPr>
            <a:spLocks noGrp="1"/>
          </p:cNvSpPr>
          <p:nvPr>
            <p:ph type="ftr" sz="quarter" idx="11"/>
          </p:nvPr>
        </p:nvSpPr>
        <p:spPr/>
        <p:txBody>
          <a:bodyPr/>
          <a:lstStyle/>
          <a:p>
            <a:endParaRPr lang="en-US" dirty="0">
              <a:solidFill>
                <a:srgbClr val="9F2936"/>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F2936"/>
                </a:solidFill>
              </a:rPr>
              <a:pPr/>
              <a:t>‹#›</a:t>
            </a:fld>
            <a:endParaRPr lang="en-US" dirty="0">
              <a:solidFill>
                <a:srgbClr val="9F2936"/>
              </a:solidFill>
            </a:endParaRPr>
          </a:p>
        </p:txBody>
      </p:sp>
    </p:spTree>
    <p:extLst>
      <p:ext uri="{BB962C8B-B14F-4D97-AF65-F5344CB8AC3E}">
        <p14:creationId xmlns:p14="http://schemas.microsoft.com/office/powerpoint/2010/main" val="3153883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9F2936"/>
                </a:solidFill>
              </a:rPr>
              <a:pPr/>
              <a:t>08/21/2018</a:t>
            </a:fld>
            <a:endParaRPr lang="en-US" dirty="0">
              <a:solidFill>
                <a:srgbClr val="9F2936"/>
              </a:solidFill>
            </a:endParaRPr>
          </a:p>
        </p:txBody>
      </p:sp>
      <p:sp>
        <p:nvSpPr>
          <p:cNvPr id="4" name="Footer Placeholder 3"/>
          <p:cNvSpPr>
            <a:spLocks noGrp="1"/>
          </p:cNvSpPr>
          <p:nvPr>
            <p:ph type="ftr" sz="quarter" idx="11"/>
          </p:nvPr>
        </p:nvSpPr>
        <p:spPr/>
        <p:txBody>
          <a:bodyPr/>
          <a:lstStyle/>
          <a:p>
            <a:endParaRPr lang="en-US" dirty="0">
              <a:solidFill>
                <a:srgbClr val="9F2936"/>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F2936"/>
                </a:solidFill>
              </a:rPr>
              <a:pPr/>
              <a:t>‹#›</a:t>
            </a:fld>
            <a:endParaRPr lang="en-US" dirty="0">
              <a:solidFill>
                <a:srgbClr val="9F2936"/>
              </a:solidFill>
            </a:endParaRPr>
          </a:p>
        </p:txBody>
      </p:sp>
    </p:spTree>
    <p:extLst>
      <p:ext uri="{BB962C8B-B14F-4D97-AF65-F5344CB8AC3E}">
        <p14:creationId xmlns:p14="http://schemas.microsoft.com/office/powerpoint/2010/main" val="16030094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9F2936"/>
                </a:solidFill>
              </a:rPr>
              <a:pPr/>
              <a:t>08/21/2018</a:t>
            </a:fld>
            <a:endParaRPr lang="en-US" dirty="0">
              <a:solidFill>
                <a:srgbClr val="9F2936"/>
              </a:solidFill>
            </a:endParaRPr>
          </a:p>
        </p:txBody>
      </p:sp>
      <p:sp>
        <p:nvSpPr>
          <p:cNvPr id="3" name="Footer Placeholder 2"/>
          <p:cNvSpPr>
            <a:spLocks noGrp="1"/>
          </p:cNvSpPr>
          <p:nvPr>
            <p:ph type="ftr" sz="quarter" idx="11"/>
          </p:nvPr>
        </p:nvSpPr>
        <p:spPr/>
        <p:txBody>
          <a:bodyPr/>
          <a:lstStyle/>
          <a:p>
            <a:endParaRPr lang="en-US" dirty="0">
              <a:solidFill>
                <a:srgbClr val="9F2936"/>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F2936"/>
                </a:solidFill>
              </a:rPr>
              <a:pPr/>
              <a:t>‹#›</a:t>
            </a:fld>
            <a:endParaRPr lang="en-US" dirty="0">
              <a:solidFill>
                <a:srgbClr val="9F2936"/>
              </a:solidFill>
            </a:endParaRPr>
          </a:p>
        </p:txBody>
      </p:sp>
    </p:spTree>
    <p:extLst>
      <p:ext uri="{BB962C8B-B14F-4D97-AF65-F5344CB8AC3E}">
        <p14:creationId xmlns:p14="http://schemas.microsoft.com/office/powerpoint/2010/main" val="3830459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418AB3">
                    <a:lumMod val="75000"/>
                    <a:lumOff val="25000"/>
                  </a:srgbClr>
                </a:solidFill>
              </a:rPr>
              <a:pPr/>
              <a:t>08/21/2018</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315033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F07F09">
                    <a:lumMod val="75000"/>
                    <a:lumOff val="25000"/>
                  </a:srgbClr>
                </a:solidFill>
              </a:rPr>
              <a:pPr/>
              <a:t>08/21/2018</a:t>
            </a:fld>
            <a:endParaRPr lang="en-US" dirty="0">
              <a:solidFill>
                <a:srgbClr val="F07F09">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F07F09">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F07F09">
                    <a:lumMod val="75000"/>
                    <a:lumOff val="25000"/>
                  </a:srgbClr>
                </a:solidFill>
              </a:rPr>
              <a:pPr/>
              <a:t>‹#›</a:t>
            </a:fld>
            <a:endParaRPr lang="en-US" dirty="0">
              <a:solidFill>
                <a:srgbClr val="F07F09">
                  <a:lumMod val="75000"/>
                  <a:lumOff val="25000"/>
                </a:srgbClr>
              </a:solidFill>
            </a:endParaRPr>
          </a:p>
        </p:txBody>
      </p:sp>
    </p:spTree>
    <p:extLst>
      <p:ext uri="{BB962C8B-B14F-4D97-AF65-F5344CB8AC3E}">
        <p14:creationId xmlns:p14="http://schemas.microsoft.com/office/powerpoint/2010/main" val="37905099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9F2936"/>
                </a:solidFill>
              </a:rPr>
              <a:pPr/>
              <a:t>08/21/2018</a:t>
            </a:fld>
            <a:endParaRPr lang="en-US" dirty="0">
              <a:solidFill>
                <a:srgbClr val="9F2936"/>
              </a:solidFill>
            </a:endParaRPr>
          </a:p>
        </p:txBody>
      </p:sp>
      <p:sp>
        <p:nvSpPr>
          <p:cNvPr id="6" name="Footer Placeholder 5"/>
          <p:cNvSpPr>
            <a:spLocks noGrp="1"/>
          </p:cNvSpPr>
          <p:nvPr>
            <p:ph type="ftr" sz="quarter" idx="11"/>
          </p:nvPr>
        </p:nvSpPr>
        <p:spPr/>
        <p:txBody>
          <a:bodyPr/>
          <a:lstStyle/>
          <a:p>
            <a:endParaRPr lang="en-US" dirty="0">
              <a:solidFill>
                <a:srgbClr val="9F2936"/>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F2936"/>
                </a:solidFill>
              </a:rPr>
              <a:pPr/>
              <a:t>‹#›</a:t>
            </a:fld>
            <a:endParaRPr lang="en-US" dirty="0">
              <a:solidFill>
                <a:srgbClr val="9F2936"/>
              </a:solidFill>
            </a:endParaRPr>
          </a:p>
        </p:txBody>
      </p:sp>
    </p:spTree>
    <p:extLst>
      <p:ext uri="{BB962C8B-B14F-4D97-AF65-F5344CB8AC3E}">
        <p14:creationId xmlns:p14="http://schemas.microsoft.com/office/powerpoint/2010/main" val="2439605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9F2936"/>
                </a:solidFill>
              </a:rPr>
              <a:pPr/>
              <a:t>08/21/2018</a:t>
            </a:fld>
            <a:endParaRPr lang="en-US" dirty="0">
              <a:solidFill>
                <a:srgbClr val="9F2936"/>
              </a:solidFill>
            </a:endParaRPr>
          </a:p>
        </p:txBody>
      </p:sp>
      <p:sp>
        <p:nvSpPr>
          <p:cNvPr id="5" name="Footer Placeholder 4"/>
          <p:cNvSpPr>
            <a:spLocks noGrp="1"/>
          </p:cNvSpPr>
          <p:nvPr>
            <p:ph type="ftr" sz="quarter" idx="11"/>
          </p:nvPr>
        </p:nvSpPr>
        <p:spPr/>
        <p:txBody>
          <a:bodyPr/>
          <a:lstStyle/>
          <a:p>
            <a:endParaRPr lang="en-US" dirty="0">
              <a:solidFill>
                <a:srgbClr val="9F2936"/>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F2936"/>
                </a:solidFill>
              </a:rPr>
              <a:pPr/>
              <a:t>‹#›</a:t>
            </a:fld>
            <a:endParaRPr lang="en-US" dirty="0">
              <a:solidFill>
                <a:srgbClr val="9F2936"/>
              </a:solidFill>
            </a:endParaRPr>
          </a:p>
        </p:txBody>
      </p:sp>
    </p:spTree>
    <p:extLst>
      <p:ext uri="{BB962C8B-B14F-4D97-AF65-F5344CB8AC3E}">
        <p14:creationId xmlns:p14="http://schemas.microsoft.com/office/powerpoint/2010/main" val="30721746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F07F09">
                    <a:lumMod val="75000"/>
                    <a:lumOff val="25000"/>
                  </a:srgbClr>
                </a:solidFill>
              </a:rPr>
              <a:pPr/>
              <a:t>08/21/2018</a:t>
            </a:fld>
            <a:endParaRPr lang="en-US" dirty="0">
              <a:solidFill>
                <a:srgbClr val="F07F09">
                  <a:lumMod val="75000"/>
                  <a:lumOff val="25000"/>
                </a:srgb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US" dirty="0">
              <a:solidFill>
                <a:srgbClr val="9F2936"/>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F07F09">
                    <a:lumMod val="75000"/>
                    <a:lumOff val="25000"/>
                  </a:srgbClr>
                </a:solidFill>
              </a:rPr>
              <a:pPr/>
              <a:t>‹#›</a:t>
            </a:fld>
            <a:endParaRPr lang="en-US" dirty="0">
              <a:solidFill>
                <a:srgbClr val="F07F09">
                  <a:lumMod val="75000"/>
                  <a:lumOff val="25000"/>
                </a:srgbClr>
              </a:solidFill>
            </a:endParaRPr>
          </a:p>
        </p:txBody>
      </p:sp>
    </p:spTree>
    <p:extLst>
      <p:ext uri="{BB962C8B-B14F-4D97-AF65-F5344CB8AC3E}">
        <p14:creationId xmlns:p14="http://schemas.microsoft.com/office/powerpoint/2010/main" val="4291064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549E39">
                    <a:lumMod val="75000"/>
                    <a:lumOff val="25000"/>
                  </a:srgbClr>
                </a:solidFill>
              </a:rPr>
              <a:pPr/>
              <a:t>08/21/2018</a:t>
            </a:fld>
            <a:endParaRPr lang="en-US" dirty="0">
              <a:solidFill>
                <a:srgbClr val="549E39">
                  <a:lumMod val="75000"/>
                  <a:lumOff val="25000"/>
                </a:srgb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solidFill>
                <a:srgbClr val="549E39">
                  <a:lumMod val="75000"/>
                  <a:lumOff val="25000"/>
                </a:srgb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549E39">
                    <a:lumMod val="75000"/>
                    <a:lumOff val="25000"/>
                  </a:srgbClr>
                </a:solidFill>
              </a:rPr>
              <a:pPr/>
              <a:t>‹#›</a:t>
            </a:fld>
            <a:endParaRPr lang="en-US" dirty="0">
              <a:solidFill>
                <a:srgbClr val="549E39">
                  <a:lumMod val="75000"/>
                  <a:lumOff val="25000"/>
                </a:srgbClr>
              </a:solidFill>
            </a:endParaRPr>
          </a:p>
        </p:txBody>
      </p:sp>
    </p:spTree>
    <p:extLst>
      <p:ext uri="{BB962C8B-B14F-4D97-AF65-F5344CB8AC3E}">
        <p14:creationId xmlns:p14="http://schemas.microsoft.com/office/powerpoint/2010/main" val="8169212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8AB833"/>
                </a:solidFill>
              </a:rPr>
              <a:pPr/>
              <a:t>08/21/2018</a:t>
            </a:fld>
            <a:endParaRPr lang="en-US" dirty="0">
              <a:solidFill>
                <a:srgbClr val="8AB833"/>
              </a:solidFill>
            </a:endParaRPr>
          </a:p>
        </p:txBody>
      </p:sp>
      <p:sp>
        <p:nvSpPr>
          <p:cNvPr id="5" name="Footer Placeholder 4"/>
          <p:cNvSpPr>
            <a:spLocks noGrp="1"/>
          </p:cNvSpPr>
          <p:nvPr>
            <p:ph type="ftr" sz="quarter" idx="11"/>
          </p:nvPr>
        </p:nvSpPr>
        <p:spPr/>
        <p:txBody>
          <a:bodyPr/>
          <a:lstStyle/>
          <a:p>
            <a:endParaRPr lang="en-US" dirty="0">
              <a:solidFill>
                <a:srgbClr val="8AB833"/>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solidFill>
                  <a:srgbClr val="8AB833"/>
                </a:solidFill>
              </a:rPr>
              <a:pPr/>
              <a:t>‹#›</a:t>
            </a:fld>
            <a:endParaRPr lang="en-US" dirty="0">
              <a:solidFill>
                <a:srgbClr val="8AB833"/>
              </a:solidFill>
            </a:endParaRPr>
          </a:p>
        </p:txBody>
      </p:sp>
    </p:spTree>
    <p:extLst>
      <p:ext uri="{BB962C8B-B14F-4D97-AF65-F5344CB8AC3E}">
        <p14:creationId xmlns:p14="http://schemas.microsoft.com/office/powerpoint/2010/main" val="35641197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549E39">
                    <a:lumMod val="75000"/>
                    <a:lumOff val="25000"/>
                  </a:srgbClr>
                </a:solidFill>
              </a:rPr>
              <a:pPr/>
              <a:t>08/21/2018</a:t>
            </a:fld>
            <a:endParaRPr lang="en-US" dirty="0">
              <a:solidFill>
                <a:srgbClr val="549E39">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549E39">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549E39">
                    <a:lumMod val="75000"/>
                    <a:lumOff val="25000"/>
                  </a:srgbClr>
                </a:solidFill>
              </a:rPr>
              <a:pPr/>
              <a:t>‹#›</a:t>
            </a:fld>
            <a:endParaRPr lang="en-US" dirty="0">
              <a:solidFill>
                <a:srgbClr val="549E39">
                  <a:lumMod val="75000"/>
                  <a:lumOff val="25000"/>
                </a:srgbClr>
              </a:solidFill>
            </a:endParaRPr>
          </a:p>
        </p:txBody>
      </p:sp>
    </p:spTree>
    <p:extLst>
      <p:ext uri="{BB962C8B-B14F-4D97-AF65-F5344CB8AC3E}">
        <p14:creationId xmlns:p14="http://schemas.microsoft.com/office/powerpoint/2010/main" val="1781984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8AB833"/>
                </a:solidFill>
              </a:rPr>
              <a:pPr/>
              <a:t>08/21/2018</a:t>
            </a:fld>
            <a:endParaRPr lang="en-US" dirty="0">
              <a:solidFill>
                <a:srgbClr val="8AB833"/>
              </a:solidFill>
            </a:endParaRPr>
          </a:p>
        </p:txBody>
      </p:sp>
      <p:sp>
        <p:nvSpPr>
          <p:cNvPr id="6" name="Footer Placeholder 5"/>
          <p:cNvSpPr>
            <a:spLocks noGrp="1"/>
          </p:cNvSpPr>
          <p:nvPr>
            <p:ph type="ftr" sz="quarter" idx="11"/>
          </p:nvPr>
        </p:nvSpPr>
        <p:spPr/>
        <p:txBody>
          <a:bodyPr/>
          <a:lstStyle/>
          <a:p>
            <a:endParaRPr lang="en-US" dirty="0">
              <a:solidFill>
                <a:srgbClr val="8AB833"/>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8AB833"/>
                </a:solidFill>
              </a:rPr>
              <a:pPr/>
              <a:t>‹#›</a:t>
            </a:fld>
            <a:endParaRPr lang="en-US" dirty="0">
              <a:solidFill>
                <a:srgbClr val="8AB833"/>
              </a:solidFill>
            </a:endParaRPr>
          </a:p>
        </p:txBody>
      </p:sp>
    </p:spTree>
    <p:extLst>
      <p:ext uri="{BB962C8B-B14F-4D97-AF65-F5344CB8AC3E}">
        <p14:creationId xmlns:p14="http://schemas.microsoft.com/office/powerpoint/2010/main" val="244481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8AB833"/>
                </a:solidFill>
              </a:rPr>
              <a:pPr/>
              <a:t>08/21/2018</a:t>
            </a:fld>
            <a:endParaRPr lang="en-US" dirty="0">
              <a:solidFill>
                <a:srgbClr val="8AB833"/>
              </a:solidFill>
            </a:endParaRPr>
          </a:p>
        </p:txBody>
      </p:sp>
      <p:sp>
        <p:nvSpPr>
          <p:cNvPr id="8" name="Footer Placeholder 7"/>
          <p:cNvSpPr>
            <a:spLocks noGrp="1"/>
          </p:cNvSpPr>
          <p:nvPr>
            <p:ph type="ftr" sz="quarter" idx="11"/>
          </p:nvPr>
        </p:nvSpPr>
        <p:spPr/>
        <p:txBody>
          <a:bodyPr/>
          <a:lstStyle/>
          <a:p>
            <a:endParaRPr lang="en-US" dirty="0">
              <a:solidFill>
                <a:srgbClr val="8AB833"/>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8AB833"/>
                </a:solidFill>
              </a:rPr>
              <a:pPr/>
              <a:t>‹#›</a:t>
            </a:fld>
            <a:endParaRPr lang="en-US" dirty="0">
              <a:solidFill>
                <a:srgbClr val="8AB833"/>
              </a:solidFill>
            </a:endParaRPr>
          </a:p>
        </p:txBody>
      </p:sp>
    </p:spTree>
    <p:extLst>
      <p:ext uri="{BB962C8B-B14F-4D97-AF65-F5344CB8AC3E}">
        <p14:creationId xmlns:p14="http://schemas.microsoft.com/office/powerpoint/2010/main" val="381370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8AB833"/>
                </a:solidFill>
              </a:rPr>
              <a:pPr/>
              <a:t>08/21/2018</a:t>
            </a:fld>
            <a:endParaRPr lang="en-US" dirty="0">
              <a:solidFill>
                <a:srgbClr val="8AB833"/>
              </a:solidFill>
            </a:endParaRPr>
          </a:p>
        </p:txBody>
      </p:sp>
      <p:sp>
        <p:nvSpPr>
          <p:cNvPr id="4" name="Footer Placeholder 3"/>
          <p:cNvSpPr>
            <a:spLocks noGrp="1"/>
          </p:cNvSpPr>
          <p:nvPr>
            <p:ph type="ftr" sz="quarter" idx="11"/>
          </p:nvPr>
        </p:nvSpPr>
        <p:spPr/>
        <p:txBody>
          <a:bodyPr/>
          <a:lstStyle/>
          <a:p>
            <a:endParaRPr lang="en-US" dirty="0">
              <a:solidFill>
                <a:srgbClr val="8AB833"/>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8AB833"/>
                </a:solidFill>
              </a:rPr>
              <a:pPr/>
              <a:t>‹#›</a:t>
            </a:fld>
            <a:endParaRPr lang="en-US" dirty="0">
              <a:solidFill>
                <a:srgbClr val="8AB833"/>
              </a:solidFill>
            </a:endParaRPr>
          </a:p>
        </p:txBody>
      </p:sp>
    </p:spTree>
    <p:extLst>
      <p:ext uri="{BB962C8B-B14F-4D97-AF65-F5344CB8AC3E}">
        <p14:creationId xmlns:p14="http://schemas.microsoft.com/office/powerpoint/2010/main" val="421087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7371389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8AB833"/>
                </a:solidFill>
              </a:rPr>
              <a:pPr/>
              <a:t>08/21/2018</a:t>
            </a:fld>
            <a:endParaRPr lang="en-US" dirty="0">
              <a:solidFill>
                <a:srgbClr val="8AB833"/>
              </a:solidFill>
            </a:endParaRPr>
          </a:p>
        </p:txBody>
      </p:sp>
      <p:sp>
        <p:nvSpPr>
          <p:cNvPr id="3" name="Footer Placeholder 2"/>
          <p:cNvSpPr>
            <a:spLocks noGrp="1"/>
          </p:cNvSpPr>
          <p:nvPr>
            <p:ph type="ftr" sz="quarter" idx="11"/>
          </p:nvPr>
        </p:nvSpPr>
        <p:spPr/>
        <p:txBody>
          <a:bodyPr/>
          <a:lstStyle/>
          <a:p>
            <a:endParaRPr lang="en-US" dirty="0">
              <a:solidFill>
                <a:srgbClr val="8AB833"/>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8AB833"/>
                </a:solidFill>
              </a:rPr>
              <a:pPr/>
              <a:t>‹#›</a:t>
            </a:fld>
            <a:endParaRPr lang="en-US" dirty="0">
              <a:solidFill>
                <a:srgbClr val="8AB833"/>
              </a:solidFill>
            </a:endParaRPr>
          </a:p>
        </p:txBody>
      </p:sp>
    </p:spTree>
    <p:extLst>
      <p:ext uri="{BB962C8B-B14F-4D97-AF65-F5344CB8AC3E}">
        <p14:creationId xmlns:p14="http://schemas.microsoft.com/office/powerpoint/2010/main" val="28449806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549E39">
                    <a:lumMod val="75000"/>
                    <a:lumOff val="25000"/>
                  </a:srgbClr>
                </a:solidFill>
              </a:rPr>
              <a:pPr/>
              <a:t>08/21/2018</a:t>
            </a:fld>
            <a:endParaRPr lang="en-US" dirty="0">
              <a:solidFill>
                <a:srgbClr val="549E39">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549E39">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549E39">
                    <a:lumMod val="75000"/>
                    <a:lumOff val="25000"/>
                  </a:srgbClr>
                </a:solidFill>
              </a:rPr>
              <a:pPr/>
              <a:t>‹#›</a:t>
            </a:fld>
            <a:endParaRPr lang="en-US" dirty="0">
              <a:solidFill>
                <a:srgbClr val="549E39">
                  <a:lumMod val="75000"/>
                  <a:lumOff val="25000"/>
                </a:srgbClr>
              </a:solidFill>
            </a:endParaRPr>
          </a:p>
        </p:txBody>
      </p:sp>
    </p:spTree>
    <p:extLst>
      <p:ext uri="{BB962C8B-B14F-4D97-AF65-F5344CB8AC3E}">
        <p14:creationId xmlns:p14="http://schemas.microsoft.com/office/powerpoint/2010/main" val="10870841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8AB833"/>
                </a:solidFill>
              </a:rPr>
              <a:pPr/>
              <a:t>08/21/2018</a:t>
            </a:fld>
            <a:endParaRPr lang="en-US" dirty="0">
              <a:solidFill>
                <a:srgbClr val="8AB833"/>
              </a:solidFill>
            </a:endParaRPr>
          </a:p>
        </p:txBody>
      </p:sp>
      <p:sp>
        <p:nvSpPr>
          <p:cNvPr id="6" name="Footer Placeholder 5"/>
          <p:cNvSpPr>
            <a:spLocks noGrp="1"/>
          </p:cNvSpPr>
          <p:nvPr>
            <p:ph type="ftr" sz="quarter" idx="11"/>
          </p:nvPr>
        </p:nvSpPr>
        <p:spPr/>
        <p:txBody>
          <a:bodyPr/>
          <a:lstStyle/>
          <a:p>
            <a:endParaRPr lang="en-US" dirty="0">
              <a:solidFill>
                <a:srgbClr val="8AB833"/>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8AB833"/>
                </a:solidFill>
              </a:rPr>
              <a:pPr/>
              <a:t>‹#›</a:t>
            </a:fld>
            <a:endParaRPr lang="en-US" dirty="0">
              <a:solidFill>
                <a:srgbClr val="8AB833"/>
              </a:solidFill>
            </a:endParaRPr>
          </a:p>
        </p:txBody>
      </p:sp>
    </p:spTree>
    <p:extLst>
      <p:ext uri="{BB962C8B-B14F-4D97-AF65-F5344CB8AC3E}">
        <p14:creationId xmlns:p14="http://schemas.microsoft.com/office/powerpoint/2010/main" val="32762260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8AB833"/>
                </a:solidFill>
              </a:rPr>
              <a:pPr/>
              <a:t>08/21/2018</a:t>
            </a:fld>
            <a:endParaRPr lang="en-US" dirty="0">
              <a:solidFill>
                <a:srgbClr val="8AB833"/>
              </a:solidFill>
            </a:endParaRPr>
          </a:p>
        </p:txBody>
      </p:sp>
      <p:sp>
        <p:nvSpPr>
          <p:cNvPr id="5" name="Footer Placeholder 4"/>
          <p:cNvSpPr>
            <a:spLocks noGrp="1"/>
          </p:cNvSpPr>
          <p:nvPr>
            <p:ph type="ftr" sz="quarter" idx="11"/>
          </p:nvPr>
        </p:nvSpPr>
        <p:spPr/>
        <p:txBody>
          <a:bodyPr/>
          <a:lstStyle/>
          <a:p>
            <a:endParaRPr lang="en-US" dirty="0">
              <a:solidFill>
                <a:srgbClr val="8AB833"/>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8AB833"/>
                </a:solidFill>
              </a:rPr>
              <a:pPr/>
              <a:t>‹#›</a:t>
            </a:fld>
            <a:endParaRPr lang="en-US" dirty="0">
              <a:solidFill>
                <a:srgbClr val="8AB833"/>
              </a:solidFill>
            </a:endParaRPr>
          </a:p>
        </p:txBody>
      </p:sp>
    </p:spTree>
    <p:extLst>
      <p:ext uri="{BB962C8B-B14F-4D97-AF65-F5344CB8AC3E}">
        <p14:creationId xmlns:p14="http://schemas.microsoft.com/office/powerpoint/2010/main" val="12632884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549E39">
                    <a:lumMod val="75000"/>
                    <a:lumOff val="25000"/>
                  </a:srgbClr>
                </a:solidFill>
              </a:rPr>
              <a:pPr/>
              <a:t>08/21/2018</a:t>
            </a:fld>
            <a:endParaRPr lang="en-US" dirty="0">
              <a:solidFill>
                <a:srgbClr val="549E39">
                  <a:lumMod val="75000"/>
                  <a:lumOff val="25000"/>
                </a:srgb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US" dirty="0">
              <a:solidFill>
                <a:srgbClr val="8AB833"/>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549E39">
                    <a:lumMod val="75000"/>
                    <a:lumOff val="25000"/>
                  </a:srgbClr>
                </a:solidFill>
              </a:rPr>
              <a:pPr/>
              <a:t>‹#›</a:t>
            </a:fld>
            <a:endParaRPr lang="en-US" dirty="0">
              <a:solidFill>
                <a:srgbClr val="549E39">
                  <a:lumMod val="75000"/>
                  <a:lumOff val="25000"/>
                </a:srgbClr>
              </a:solidFill>
            </a:endParaRPr>
          </a:p>
        </p:txBody>
      </p:sp>
    </p:spTree>
    <p:extLst>
      <p:ext uri="{BB962C8B-B14F-4D97-AF65-F5344CB8AC3E}">
        <p14:creationId xmlns:p14="http://schemas.microsoft.com/office/powerpoint/2010/main" val="40880359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92278F">
                    <a:lumMod val="75000"/>
                    <a:lumOff val="25000"/>
                  </a:srgbClr>
                </a:solidFill>
              </a:rPr>
              <a:pPr/>
              <a:t>08/21/2018</a:t>
            </a:fld>
            <a:endParaRPr lang="en-US" dirty="0">
              <a:solidFill>
                <a:srgbClr val="92278F">
                  <a:lumMod val="75000"/>
                  <a:lumOff val="25000"/>
                </a:srgb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solidFill>
                <a:srgbClr val="92278F">
                  <a:lumMod val="75000"/>
                  <a:lumOff val="25000"/>
                </a:srgb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92278F">
                    <a:lumMod val="75000"/>
                    <a:lumOff val="25000"/>
                  </a:srgbClr>
                </a:solidFill>
              </a:rPr>
              <a:pPr/>
              <a:t>‹#›</a:t>
            </a:fld>
            <a:endParaRPr lang="en-US" dirty="0">
              <a:solidFill>
                <a:srgbClr val="92278F">
                  <a:lumMod val="75000"/>
                  <a:lumOff val="25000"/>
                </a:srgbClr>
              </a:solidFill>
            </a:endParaRPr>
          </a:p>
        </p:txBody>
      </p:sp>
    </p:spTree>
    <p:extLst>
      <p:ext uri="{BB962C8B-B14F-4D97-AF65-F5344CB8AC3E}">
        <p14:creationId xmlns:p14="http://schemas.microsoft.com/office/powerpoint/2010/main" val="16261126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9B57D3"/>
                </a:solidFill>
              </a:rPr>
              <a:pPr/>
              <a:t>08/21/2018</a:t>
            </a:fld>
            <a:endParaRPr lang="en-US" dirty="0">
              <a:solidFill>
                <a:srgbClr val="9B57D3"/>
              </a:solidFill>
            </a:endParaRPr>
          </a:p>
        </p:txBody>
      </p:sp>
      <p:sp>
        <p:nvSpPr>
          <p:cNvPr id="5" name="Footer Placeholder 4"/>
          <p:cNvSpPr>
            <a:spLocks noGrp="1"/>
          </p:cNvSpPr>
          <p:nvPr>
            <p:ph type="ftr" sz="quarter" idx="11"/>
          </p:nvPr>
        </p:nvSpPr>
        <p:spPr/>
        <p:txBody>
          <a:bodyPr/>
          <a:lstStyle/>
          <a:p>
            <a:endParaRPr lang="en-US" dirty="0">
              <a:solidFill>
                <a:srgbClr val="9B57D3"/>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solidFill>
                  <a:srgbClr val="9B57D3"/>
                </a:solidFill>
              </a:rPr>
              <a:pPr/>
              <a:t>‹#›</a:t>
            </a:fld>
            <a:endParaRPr lang="en-US" dirty="0">
              <a:solidFill>
                <a:srgbClr val="9B57D3"/>
              </a:solidFill>
            </a:endParaRPr>
          </a:p>
        </p:txBody>
      </p:sp>
    </p:spTree>
    <p:extLst>
      <p:ext uri="{BB962C8B-B14F-4D97-AF65-F5344CB8AC3E}">
        <p14:creationId xmlns:p14="http://schemas.microsoft.com/office/powerpoint/2010/main" val="10350216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92278F">
                    <a:lumMod val="75000"/>
                    <a:lumOff val="25000"/>
                  </a:srgbClr>
                </a:solidFill>
              </a:rPr>
              <a:pPr/>
              <a:t>08/21/2018</a:t>
            </a:fld>
            <a:endParaRPr lang="en-US" dirty="0">
              <a:solidFill>
                <a:srgbClr val="92278F">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92278F">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92278F">
                    <a:lumMod val="75000"/>
                    <a:lumOff val="25000"/>
                  </a:srgbClr>
                </a:solidFill>
              </a:rPr>
              <a:pPr/>
              <a:t>‹#›</a:t>
            </a:fld>
            <a:endParaRPr lang="en-US" dirty="0">
              <a:solidFill>
                <a:srgbClr val="92278F">
                  <a:lumMod val="75000"/>
                  <a:lumOff val="25000"/>
                </a:srgbClr>
              </a:solidFill>
            </a:endParaRPr>
          </a:p>
        </p:txBody>
      </p:sp>
    </p:spTree>
    <p:extLst>
      <p:ext uri="{BB962C8B-B14F-4D97-AF65-F5344CB8AC3E}">
        <p14:creationId xmlns:p14="http://schemas.microsoft.com/office/powerpoint/2010/main" val="6016058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9B57D3"/>
                </a:solidFill>
              </a:rPr>
              <a:pPr/>
              <a:t>08/21/2018</a:t>
            </a:fld>
            <a:endParaRPr lang="en-US" dirty="0">
              <a:solidFill>
                <a:srgbClr val="9B57D3"/>
              </a:solidFill>
            </a:endParaRPr>
          </a:p>
        </p:txBody>
      </p:sp>
      <p:sp>
        <p:nvSpPr>
          <p:cNvPr id="6" name="Footer Placeholder 5"/>
          <p:cNvSpPr>
            <a:spLocks noGrp="1"/>
          </p:cNvSpPr>
          <p:nvPr>
            <p:ph type="ftr" sz="quarter" idx="11"/>
          </p:nvPr>
        </p:nvSpPr>
        <p:spPr/>
        <p:txBody>
          <a:bodyPr/>
          <a:lstStyle/>
          <a:p>
            <a:endParaRPr lang="en-US" dirty="0">
              <a:solidFill>
                <a:srgbClr val="9B57D3"/>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B57D3"/>
                </a:solidFill>
              </a:rPr>
              <a:pPr/>
              <a:t>‹#›</a:t>
            </a:fld>
            <a:endParaRPr lang="en-US" dirty="0">
              <a:solidFill>
                <a:srgbClr val="9B57D3"/>
              </a:solidFill>
            </a:endParaRPr>
          </a:p>
        </p:txBody>
      </p:sp>
    </p:spTree>
    <p:extLst>
      <p:ext uri="{BB962C8B-B14F-4D97-AF65-F5344CB8AC3E}">
        <p14:creationId xmlns:p14="http://schemas.microsoft.com/office/powerpoint/2010/main" val="2472589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9B57D3"/>
                </a:solidFill>
              </a:rPr>
              <a:pPr/>
              <a:t>08/21/2018</a:t>
            </a:fld>
            <a:endParaRPr lang="en-US" dirty="0">
              <a:solidFill>
                <a:srgbClr val="9B57D3"/>
              </a:solidFill>
            </a:endParaRPr>
          </a:p>
        </p:txBody>
      </p:sp>
      <p:sp>
        <p:nvSpPr>
          <p:cNvPr id="8" name="Footer Placeholder 7"/>
          <p:cNvSpPr>
            <a:spLocks noGrp="1"/>
          </p:cNvSpPr>
          <p:nvPr>
            <p:ph type="ftr" sz="quarter" idx="11"/>
          </p:nvPr>
        </p:nvSpPr>
        <p:spPr/>
        <p:txBody>
          <a:bodyPr/>
          <a:lstStyle/>
          <a:p>
            <a:endParaRPr lang="en-US" dirty="0">
              <a:solidFill>
                <a:srgbClr val="9B57D3"/>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B57D3"/>
                </a:solidFill>
              </a:rPr>
              <a:pPr/>
              <a:t>‹#›</a:t>
            </a:fld>
            <a:endParaRPr lang="en-US" dirty="0">
              <a:solidFill>
                <a:srgbClr val="9B57D3"/>
              </a:solidFill>
            </a:endParaRPr>
          </a:p>
        </p:txBody>
      </p:sp>
    </p:spTree>
    <p:extLst>
      <p:ext uri="{BB962C8B-B14F-4D97-AF65-F5344CB8AC3E}">
        <p14:creationId xmlns:p14="http://schemas.microsoft.com/office/powerpoint/2010/main" val="2236891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8" name="Footer Placeholder 7"/>
          <p:cNvSpPr>
            <a:spLocks noGrp="1"/>
          </p:cNvSpPr>
          <p:nvPr>
            <p:ph type="ftr" sz="quarter" idx="11"/>
          </p:nvPr>
        </p:nvSpPr>
        <p:spPr/>
        <p:txBody>
          <a:bodyPr/>
          <a:lstStyle/>
          <a:p>
            <a:endParaRPr lang="en-US" dirty="0">
              <a:solidFill>
                <a:srgbClr val="A6B727"/>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12043136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9B57D3"/>
                </a:solidFill>
              </a:rPr>
              <a:pPr/>
              <a:t>08/21/2018</a:t>
            </a:fld>
            <a:endParaRPr lang="en-US" dirty="0">
              <a:solidFill>
                <a:srgbClr val="9B57D3"/>
              </a:solidFill>
            </a:endParaRPr>
          </a:p>
        </p:txBody>
      </p:sp>
      <p:sp>
        <p:nvSpPr>
          <p:cNvPr id="4" name="Footer Placeholder 3"/>
          <p:cNvSpPr>
            <a:spLocks noGrp="1"/>
          </p:cNvSpPr>
          <p:nvPr>
            <p:ph type="ftr" sz="quarter" idx="11"/>
          </p:nvPr>
        </p:nvSpPr>
        <p:spPr/>
        <p:txBody>
          <a:bodyPr/>
          <a:lstStyle/>
          <a:p>
            <a:endParaRPr lang="en-US" dirty="0">
              <a:solidFill>
                <a:srgbClr val="9B57D3"/>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B57D3"/>
                </a:solidFill>
              </a:rPr>
              <a:pPr/>
              <a:t>‹#›</a:t>
            </a:fld>
            <a:endParaRPr lang="en-US" dirty="0">
              <a:solidFill>
                <a:srgbClr val="9B57D3"/>
              </a:solidFill>
            </a:endParaRPr>
          </a:p>
        </p:txBody>
      </p:sp>
    </p:spTree>
    <p:extLst>
      <p:ext uri="{BB962C8B-B14F-4D97-AF65-F5344CB8AC3E}">
        <p14:creationId xmlns:p14="http://schemas.microsoft.com/office/powerpoint/2010/main" val="22811631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9B57D3"/>
                </a:solidFill>
              </a:rPr>
              <a:pPr/>
              <a:t>08/21/2018</a:t>
            </a:fld>
            <a:endParaRPr lang="en-US" dirty="0">
              <a:solidFill>
                <a:srgbClr val="9B57D3"/>
              </a:solidFill>
            </a:endParaRPr>
          </a:p>
        </p:txBody>
      </p:sp>
      <p:sp>
        <p:nvSpPr>
          <p:cNvPr id="3" name="Footer Placeholder 2"/>
          <p:cNvSpPr>
            <a:spLocks noGrp="1"/>
          </p:cNvSpPr>
          <p:nvPr>
            <p:ph type="ftr" sz="quarter" idx="11"/>
          </p:nvPr>
        </p:nvSpPr>
        <p:spPr/>
        <p:txBody>
          <a:bodyPr/>
          <a:lstStyle/>
          <a:p>
            <a:endParaRPr lang="en-US" dirty="0">
              <a:solidFill>
                <a:srgbClr val="9B57D3"/>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B57D3"/>
                </a:solidFill>
              </a:rPr>
              <a:pPr/>
              <a:t>‹#›</a:t>
            </a:fld>
            <a:endParaRPr lang="en-US" dirty="0">
              <a:solidFill>
                <a:srgbClr val="9B57D3"/>
              </a:solidFill>
            </a:endParaRPr>
          </a:p>
        </p:txBody>
      </p:sp>
    </p:spTree>
    <p:extLst>
      <p:ext uri="{BB962C8B-B14F-4D97-AF65-F5344CB8AC3E}">
        <p14:creationId xmlns:p14="http://schemas.microsoft.com/office/powerpoint/2010/main" val="34587829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92278F">
                    <a:lumMod val="75000"/>
                    <a:lumOff val="25000"/>
                  </a:srgbClr>
                </a:solidFill>
              </a:rPr>
              <a:pPr/>
              <a:t>08/21/2018</a:t>
            </a:fld>
            <a:endParaRPr lang="en-US" dirty="0">
              <a:solidFill>
                <a:srgbClr val="92278F">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92278F">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92278F">
                    <a:lumMod val="75000"/>
                    <a:lumOff val="25000"/>
                  </a:srgbClr>
                </a:solidFill>
              </a:rPr>
              <a:pPr/>
              <a:t>‹#›</a:t>
            </a:fld>
            <a:endParaRPr lang="en-US" dirty="0">
              <a:solidFill>
                <a:srgbClr val="92278F">
                  <a:lumMod val="75000"/>
                  <a:lumOff val="25000"/>
                </a:srgbClr>
              </a:solidFill>
            </a:endParaRPr>
          </a:p>
        </p:txBody>
      </p:sp>
    </p:spTree>
    <p:extLst>
      <p:ext uri="{BB962C8B-B14F-4D97-AF65-F5344CB8AC3E}">
        <p14:creationId xmlns:p14="http://schemas.microsoft.com/office/powerpoint/2010/main" val="2887719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9B57D3"/>
                </a:solidFill>
              </a:rPr>
              <a:pPr/>
              <a:t>08/21/2018</a:t>
            </a:fld>
            <a:endParaRPr lang="en-US" dirty="0">
              <a:solidFill>
                <a:srgbClr val="9B57D3"/>
              </a:solidFill>
            </a:endParaRPr>
          </a:p>
        </p:txBody>
      </p:sp>
      <p:sp>
        <p:nvSpPr>
          <p:cNvPr id="6" name="Footer Placeholder 5"/>
          <p:cNvSpPr>
            <a:spLocks noGrp="1"/>
          </p:cNvSpPr>
          <p:nvPr>
            <p:ph type="ftr" sz="quarter" idx="11"/>
          </p:nvPr>
        </p:nvSpPr>
        <p:spPr/>
        <p:txBody>
          <a:bodyPr/>
          <a:lstStyle/>
          <a:p>
            <a:endParaRPr lang="en-US" dirty="0">
              <a:solidFill>
                <a:srgbClr val="9B57D3"/>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B57D3"/>
                </a:solidFill>
              </a:rPr>
              <a:pPr/>
              <a:t>‹#›</a:t>
            </a:fld>
            <a:endParaRPr lang="en-US" dirty="0">
              <a:solidFill>
                <a:srgbClr val="9B57D3"/>
              </a:solidFill>
            </a:endParaRPr>
          </a:p>
        </p:txBody>
      </p:sp>
    </p:spTree>
    <p:extLst>
      <p:ext uri="{BB962C8B-B14F-4D97-AF65-F5344CB8AC3E}">
        <p14:creationId xmlns:p14="http://schemas.microsoft.com/office/powerpoint/2010/main" val="17433037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9B57D3"/>
                </a:solidFill>
              </a:rPr>
              <a:pPr/>
              <a:t>08/21/2018</a:t>
            </a:fld>
            <a:endParaRPr lang="en-US" dirty="0">
              <a:solidFill>
                <a:srgbClr val="9B57D3"/>
              </a:solidFill>
            </a:endParaRPr>
          </a:p>
        </p:txBody>
      </p:sp>
      <p:sp>
        <p:nvSpPr>
          <p:cNvPr id="5" name="Footer Placeholder 4"/>
          <p:cNvSpPr>
            <a:spLocks noGrp="1"/>
          </p:cNvSpPr>
          <p:nvPr>
            <p:ph type="ftr" sz="quarter" idx="11"/>
          </p:nvPr>
        </p:nvSpPr>
        <p:spPr/>
        <p:txBody>
          <a:bodyPr/>
          <a:lstStyle/>
          <a:p>
            <a:endParaRPr lang="en-US" dirty="0">
              <a:solidFill>
                <a:srgbClr val="9B57D3"/>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B57D3"/>
                </a:solidFill>
              </a:rPr>
              <a:pPr/>
              <a:t>‹#›</a:t>
            </a:fld>
            <a:endParaRPr lang="en-US" dirty="0">
              <a:solidFill>
                <a:srgbClr val="9B57D3"/>
              </a:solidFill>
            </a:endParaRPr>
          </a:p>
        </p:txBody>
      </p:sp>
    </p:spTree>
    <p:extLst>
      <p:ext uri="{BB962C8B-B14F-4D97-AF65-F5344CB8AC3E}">
        <p14:creationId xmlns:p14="http://schemas.microsoft.com/office/powerpoint/2010/main" val="10623291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92278F">
                    <a:lumMod val="75000"/>
                    <a:lumOff val="25000"/>
                  </a:srgbClr>
                </a:solidFill>
              </a:rPr>
              <a:pPr/>
              <a:t>08/21/2018</a:t>
            </a:fld>
            <a:endParaRPr lang="en-US" dirty="0">
              <a:solidFill>
                <a:srgbClr val="92278F">
                  <a:lumMod val="75000"/>
                  <a:lumOff val="25000"/>
                </a:srgb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US" dirty="0">
              <a:solidFill>
                <a:srgbClr val="9B57D3"/>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92278F">
                    <a:lumMod val="75000"/>
                    <a:lumOff val="25000"/>
                  </a:srgbClr>
                </a:solidFill>
              </a:rPr>
              <a:pPr/>
              <a:t>‹#›</a:t>
            </a:fld>
            <a:endParaRPr lang="en-US" dirty="0">
              <a:solidFill>
                <a:srgbClr val="92278F">
                  <a:lumMod val="75000"/>
                  <a:lumOff val="25000"/>
                </a:srgbClr>
              </a:solidFill>
            </a:endParaRPr>
          </a:p>
        </p:txBody>
      </p:sp>
    </p:spTree>
    <p:extLst>
      <p:ext uri="{BB962C8B-B14F-4D97-AF65-F5344CB8AC3E}">
        <p14:creationId xmlns:p14="http://schemas.microsoft.com/office/powerpoint/2010/main" val="41208794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92278F">
                    <a:lumMod val="75000"/>
                    <a:lumOff val="25000"/>
                  </a:srgbClr>
                </a:solidFill>
              </a:rPr>
              <a:pPr/>
              <a:t>08/21/2018</a:t>
            </a:fld>
            <a:endParaRPr lang="en-US" dirty="0">
              <a:solidFill>
                <a:srgbClr val="92278F">
                  <a:lumMod val="75000"/>
                  <a:lumOff val="25000"/>
                </a:srgb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solidFill>
                <a:srgbClr val="92278F">
                  <a:lumMod val="75000"/>
                  <a:lumOff val="25000"/>
                </a:srgb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92278F">
                    <a:lumMod val="75000"/>
                    <a:lumOff val="25000"/>
                  </a:srgbClr>
                </a:solidFill>
              </a:rPr>
              <a:pPr/>
              <a:t>‹#›</a:t>
            </a:fld>
            <a:endParaRPr lang="en-US" dirty="0">
              <a:solidFill>
                <a:srgbClr val="92278F">
                  <a:lumMod val="75000"/>
                  <a:lumOff val="25000"/>
                </a:srgbClr>
              </a:solidFill>
            </a:endParaRPr>
          </a:p>
        </p:txBody>
      </p:sp>
    </p:spTree>
    <p:extLst>
      <p:ext uri="{BB962C8B-B14F-4D97-AF65-F5344CB8AC3E}">
        <p14:creationId xmlns:p14="http://schemas.microsoft.com/office/powerpoint/2010/main" val="31485273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9B57D3"/>
                </a:solidFill>
              </a:rPr>
              <a:pPr/>
              <a:t>08/21/2018</a:t>
            </a:fld>
            <a:endParaRPr lang="en-US" dirty="0">
              <a:solidFill>
                <a:srgbClr val="9B57D3"/>
              </a:solidFill>
            </a:endParaRPr>
          </a:p>
        </p:txBody>
      </p:sp>
      <p:sp>
        <p:nvSpPr>
          <p:cNvPr id="5" name="Footer Placeholder 4"/>
          <p:cNvSpPr>
            <a:spLocks noGrp="1"/>
          </p:cNvSpPr>
          <p:nvPr>
            <p:ph type="ftr" sz="quarter" idx="11"/>
          </p:nvPr>
        </p:nvSpPr>
        <p:spPr/>
        <p:txBody>
          <a:bodyPr/>
          <a:lstStyle/>
          <a:p>
            <a:endParaRPr lang="en-US" dirty="0">
              <a:solidFill>
                <a:srgbClr val="9B57D3"/>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solidFill>
                  <a:srgbClr val="9B57D3"/>
                </a:solidFill>
              </a:rPr>
              <a:pPr/>
              <a:t>‹#›</a:t>
            </a:fld>
            <a:endParaRPr lang="en-US" dirty="0">
              <a:solidFill>
                <a:srgbClr val="9B57D3"/>
              </a:solidFill>
            </a:endParaRPr>
          </a:p>
        </p:txBody>
      </p:sp>
    </p:spTree>
    <p:extLst>
      <p:ext uri="{BB962C8B-B14F-4D97-AF65-F5344CB8AC3E}">
        <p14:creationId xmlns:p14="http://schemas.microsoft.com/office/powerpoint/2010/main" val="10822485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92278F">
                    <a:lumMod val="75000"/>
                    <a:lumOff val="25000"/>
                  </a:srgbClr>
                </a:solidFill>
              </a:rPr>
              <a:pPr/>
              <a:t>08/21/2018</a:t>
            </a:fld>
            <a:endParaRPr lang="en-US" dirty="0">
              <a:solidFill>
                <a:srgbClr val="92278F">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92278F">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92278F">
                    <a:lumMod val="75000"/>
                    <a:lumOff val="25000"/>
                  </a:srgbClr>
                </a:solidFill>
              </a:rPr>
              <a:pPr/>
              <a:t>‹#›</a:t>
            </a:fld>
            <a:endParaRPr lang="en-US" dirty="0">
              <a:solidFill>
                <a:srgbClr val="92278F">
                  <a:lumMod val="75000"/>
                  <a:lumOff val="25000"/>
                </a:srgbClr>
              </a:solidFill>
            </a:endParaRPr>
          </a:p>
        </p:txBody>
      </p:sp>
    </p:spTree>
    <p:extLst>
      <p:ext uri="{BB962C8B-B14F-4D97-AF65-F5344CB8AC3E}">
        <p14:creationId xmlns:p14="http://schemas.microsoft.com/office/powerpoint/2010/main" val="6191722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9B57D3"/>
                </a:solidFill>
              </a:rPr>
              <a:pPr/>
              <a:t>08/21/2018</a:t>
            </a:fld>
            <a:endParaRPr lang="en-US" dirty="0">
              <a:solidFill>
                <a:srgbClr val="9B57D3"/>
              </a:solidFill>
            </a:endParaRPr>
          </a:p>
        </p:txBody>
      </p:sp>
      <p:sp>
        <p:nvSpPr>
          <p:cNvPr id="6" name="Footer Placeholder 5"/>
          <p:cNvSpPr>
            <a:spLocks noGrp="1"/>
          </p:cNvSpPr>
          <p:nvPr>
            <p:ph type="ftr" sz="quarter" idx="11"/>
          </p:nvPr>
        </p:nvSpPr>
        <p:spPr/>
        <p:txBody>
          <a:bodyPr/>
          <a:lstStyle/>
          <a:p>
            <a:endParaRPr lang="en-US" dirty="0">
              <a:solidFill>
                <a:srgbClr val="9B57D3"/>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B57D3"/>
                </a:solidFill>
              </a:rPr>
              <a:pPr/>
              <a:t>‹#›</a:t>
            </a:fld>
            <a:endParaRPr lang="en-US" dirty="0">
              <a:solidFill>
                <a:srgbClr val="9B57D3"/>
              </a:solidFill>
            </a:endParaRPr>
          </a:p>
        </p:txBody>
      </p:sp>
    </p:spTree>
    <p:extLst>
      <p:ext uri="{BB962C8B-B14F-4D97-AF65-F5344CB8AC3E}">
        <p14:creationId xmlns:p14="http://schemas.microsoft.com/office/powerpoint/2010/main" val="68063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4" name="Footer Placeholder 3"/>
          <p:cNvSpPr>
            <a:spLocks noGrp="1"/>
          </p:cNvSpPr>
          <p:nvPr>
            <p:ph type="ftr" sz="quarter" idx="11"/>
          </p:nvPr>
        </p:nvSpPr>
        <p:spPr/>
        <p:txBody>
          <a:bodyPr/>
          <a:lstStyle/>
          <a:p>
            <a:endParaRPr lang="en-US" dirty="0">
              <a:solidFill>
                <a:srgbClr val="A6B727"/>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24005242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9B57D3"/>
                </a:solidFill>
              </a:rPr>
              <a:pPr/>
              <a:t>08/21/2018</a:t>
            </a:fld>
            <a:endParaRPr lang="en-US" dirty="0">
              <a:solidFill>
                <a:srgbClr val="9B57D3"/>
              </a:solidFill>
            </a:endParaRPr>
          </a:p>
        </p:txBody>
      </p:sp>
      <p:sp>
        <p:nvSpPr>
          <p:cNvPr id="8" name="Footer Placeholder 7"/>
          <p:cNvSpPr>
            <a:spLocks noGrp="1"/>
          </p:cNvSpPr>
          <p:nvPr>
            <p:ph type="ftr" sz="quarter" idx="11"/>
          </p:nvPr>
        </p:nvSpPr>
        <p:spPr/>
        <p:txBody>
          <a:bodyPr/>
          <a:lstStyle/>
          <a:p>
            <a:endParaRPr lang="en-US" dirty="0">
              <a:solidFill>
                <a:srgbClr val="9B57D3"/>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B57D3"/>
                </a:solidFill>
              </a:rPr>
              <a:pPr/>
              <a:t>‹#›</a:t>
            </a:fld>
            <a:endParaRPr lang="en-US" dirty="0">
              <a:solidFill>
                <a:srgbClr val="9B57D3"/>
              </a:solidFill>
            </a:endParaRPr>
          </a:p>
        </p:txBody>
      </p:sp>
    </p:spTree>
    <p:extLst>
      <p:ext uri="{BB962C8B-B14F-4D97-AF65-F5344CB8AC3E}">
        <p14:creationId xmlns:p14="http://schemas.microsoft.com/office/powerpoint/2010/main" val="19349993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9B57D3"/>
                </a:solidFill>
              </a:rPr>
              <a:pPr/>
              <a:t>08/21/2018</a:t>
            </a:fld>
            <a:endParaRPr lang="en-US" dirty="0">
              <a:solidFill>
                <a:srgbClr val="9B57D3"/>
              </a:solidFill>
            </a:endParaRPr>
          </a:p>
        </p:txBody>
      </p:sp>
      <p:sp>
        <p:nvSpPr>
          <p:cNvPr id="4" name="Footer Placeholder 3"/>
          <p:cNvSpPr>
            <a:spLocks noGrp="1"/>
          </p:cNvSpPr>
          <p:nvPr>
            <p:ph type="ftr" sz="quarter" idx="11"/>
          </p:nvPr>
        </p:nvSpPr>
        <p:spPr/>
        <p:txBody>
          <a:bodyPr/>
          <a:lstStyle/>
          <a:p>
            <a:endParaRPr lang="en-US" dirty="0">
              <a:solidFill>
                <a:srgbClr val="9B57D3"/>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B57D3"/>
                </a:solidFill>
              </a:rPr>
              <a:pPr/>
              <a:t>‹#›</a:t>
            </a:fld>
            <a:endParaRPr lang="en-US" dirty="0">
              <a:solidFill>
                <a:srgbClr val="9B57D3"/>
              </a:solidFill>
            </a:endParaRPr>
          </a:p>
        </p:txBody>
      </p:sp>
    </p:spTree>
    <p:extLst>
      <p:ext uri="{BB962C8B-B14F-4D97-AF65-F5344CB8AC3E}">
        <p14:creationId xmlns:p14="http://schemas.microsoft.com/office/powerpoint/2010/main" val="9529529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9B57D3"/>
                </a:solidFill>
              </a:rPr>
              <a:pPr/>
              <a:t>08/21/2018</a:t>
            </a:fld>
            <a:endParaRPr lang="en-US" dirty="0">
              <a:solidFill>
                <a:srgbClr val="9B57D3"/>
              </a:solidFill>
            </a:endParaRPr>
          </a:p>
        </p:txBody>
      </p:sp>
      <p:sp>
        <p:nvSpPr>
          <p:cNvPr id="3" name="Footer Placeholder 2"/>
          <p:cNvSpPr>
            <a:spLocks noGrp="1"/>
          </p:cNvSpPr>
          <p:nvPr>
            <p:ph type="ftr" sz="quarter" idx="11"/>
          </p:nvPr>
        </p:nvSpPr>
        <p:spPr/>
        <p:txBody>
          <a:bodyPr/>
          <a:lstStyle/>
          <a:p>
            <a:endParaRPr lang="en-US" dirty="0">
              <a:solidFill>
                <a:srgbClr val="9B57D3"/>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B57D3"/>
                </a:solidFill>
              </a:rPr>
              <a:pPr/>
              <a:t>‹#›</a:t>
            </a:fld>
            <a:endParaRPr lang="en-US" dirty="0">
              <a:solidFill>
                <a:srgbClr val="9B57D3"/>
              </a:solidFill>
            </a:endParaRPr>
          </a:p>
        </p:txBody>
      </p:sp>
    </p:spTree>
    <p:extLst>
      <p:ext uri="{BB962C8B-B14F-4D97-AF65-F5344CB8AC3E}">
        <p14:creationId xmlns:p14="http://schemas.microsoft.com/office/powerpoint/2010/main" val="16348500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92278F">
                    <a:lumMod val="75000"/>
                    <a:lumOff val="25000"/>
                  </a:srgbClr>
                </a:solidFill>
              </a:rPr>
              <a:pPr/>
              <a:t>08/21/2018</a:t>
            </a:fld>
            <a:endParaRPr lang="en-US" dirty="0">
              <a:solidFill>
                <a:srgbClr val="92278F">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92278F">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92278F">
                    <a:lumMod val="75000"/>
                    <a:lumOff val="25000"/>
                  </a:srgbClr>
                </a:solidFill>
              </a:rPr>
              <a:pPr/>
              <a:t>‹#›</a:t>
            </a:fld>
            <a:endParaRPr lang="en-US" dirty="0">
              <a:solidFill>
                <a:srgbClr val="92278F">
                  <a:lumMod val="75000"/>
                  <a:lumOff val="25000"/>
                </a:srgbClr>
              </a:solidFill>
            </a:endParaRPr>
          </a:p>
        </p:txBody>
      </p:sp>
    </p:spTree>
    <p:extLst>
      <p:ext uri="{BB962C8B-B14F-4D97-AF65-F5344CB8AC3E}">
        <p14:creationId xmlns:p14="http://schemas.microsoft.com/office/powerpoint/2010/main" val="29808201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9B57D3"/>
                </a:solidFill>
              </a:rPr>
              <a:pPr/>
              <a:t>08/21/2018</a:t>
            </a:fld>
            <a:endParaRPr lang="en-US" dirty="0">
              <a:solidFill>
                <a:srgbClr val="9B57D3"/>
              </a:solidFill>
            </a:endParaRPr>
          </a:p>
        </p:txBody>
      </p:sp>
      <p:sp>
        <p:nvSpPr>
          <p:cNvPr id="6" name="Footer Placeholder 5"/>
          <p:cNvSpPr>
            <a:spLocks noGrp="1"/>
          </p:cNvSpPr>
          <p:nvPr>
            <p:ph type="ftr" sz="quarter" idx="11"/>
          </p:nvPr>
        </p:nvSpPr>
        <p:spPr/>
        <p:txBody>
          <a:bodyPr/>
          <a:lstStyle/>
          <a:p>
            <a:endParaRPr lang="en-US" dirty="0">
              <a:solidFill>
                <a:srgbClr val="9B57D3"/>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B57D3"/>
                </a:solidFill>
              </a:rPr>
              <a:pPr/>
              <a:t>‹#›</a:t>
            </a:fld>
            <a:endParaRPr lang="en-US" dirty="0">
              <a:solidFill>
                <a:srgbClr val="9B57D3"/>
              </a:solidFill>
            </a:endParaRPr>
          </a:p>
        </p:txBody>
      </p:sp>
    </p:spTree>
    <p:extLst>
      <p:ext uri="{BB962C8B-B14F-4D97-AF65-F5344CB8AC3E}">
        <p14:creationId xmlns:p14="http://schemas.microsoft.com/office/powerpoint/2010/main" val="22493933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9B57D3"/>
                </a:solidFill>
              </a:rPr>
              <a:pPr/>
              <a:t>08/21/2018</a:t>
            </a:fld>
            <a:endParaRPr lang="en-US" dirty="0">
              <a:solidFill>
                <a:srgbClr val="9B57D3"/>
              </a:solidFill>
            </a:endParaRPr>
          </a:p>
        </p:txBody>
      </p:sp>
      <p:sp>
        <p:nvSpPr>
          <p:cNvPr id="5" name="Footer Placeholder 4"/>
          <p:cNvSpPr>
            <a:spLocks noGrp="1"/>
          </p:cNvSpPr>
          <p:nvPr>
            <p:ph type="ftr" sz="quarter" idx="11"/>
          </p:nvPr>
        </p:nvSpPr>
        <p:spPr/>
        <p:txBody>
          <a:bodyPr/>
          <a:lstStyle/>
          <a:p>
            <a:endParaRPr lang="en-US" dirty="0">
              <a:solidFill>
                <a:srgbClr val="9B57D3"/>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B57D3"/>
                </a:solidFill>
              </a:rPr>
              <a:pPr/>
              <a:t>‹#›</a:t>
            </a:fld>
            <a:endParaRPr lang="en-US" dirty="0">
              <a:solidFill>
                <a:srgbClr val="9B57D3"/>
              </a:solidFill>
            </a:endParaRPr>
          </a:p>
        </p:txBody>
      </p:sp>
    </p:spTree>
    <p:extLst>
      <p:ext uri="{BB962C8B-B14F-4D97-AF65-F5344CB8AC3E}">
        <p14:creationId xmlns:p14="http://schemas.microsoft.com/office/powerpoint/2010/main" val="22794346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92278F">
                    <a:lumMod val="75000"/>
                    <a:lumOff val="25000"/>
                  </a:srgbClr>
                </a:solidFill>
              </a:rPr>
              <a:pPr/>
              <a:t>08/21/2018</a:t>
            </a:fld>
            <a:endParaRPr lang="en-US" dirty="0">
              <a:solidFill>
                <a:srgbClr val="92278F">
                  <a:lumMod val="75000"/>
                  <a:lumOff val="25000"/>
                </a:srgb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US" dirty="0">
              <a:solidFill>
                <a:srgbClr val="9B57D3"/>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92278F">
                    <a:lumMod val="75000"/>
                    <a:lumOff val="25000"/>
                  </a:srgbClr>
                </a:solidFill>
              </a:rPr>
              <a:pPr/>
              <a:t>‹#›</a:t>
            </a:fld>
            <a:endParaRPr lang="en-US" dirty="0">
              <a:solidFill>
                <a:srgbClr val="92278F">
                  <a:lumMod val="75000"/>
                  <a:lumOff val="25000"/>
                </a:srgbClr>
              </a:solidFill>
            </a:endParaRPr>
          </a:p>
        </p:txBody>
      </p:sp>
    </p:spTree>
    <p:extLst>
      <p:ext uri="{BB962C8B-B14F-4D97-AF65-F5344CB8AC3E}">
        <p14:creationId xmlns:p14="http://schemas.microsoft.com/office/powerpoint/2010/main" val="117395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3" name="Footer Placeholder 2"/>
          <p:cNvSpPr>
            <a:spLocks noGrp="1"/>
          </p:cNvSpPr>
          <p:nvPr>
            <p:ph type="ftr" sz="quarter" idx="11"/>
          </p:nvPr>
        </p:nvSpPr>
        <p:spPr/>
        <p:txBody>
          <a:bodyPr/>
          <a:lstStyle/>
          <a:p>
            <a:endParaRPr lang="en-US" dirty="0">
              <a:solidFill>
                <a:srgbClr val="A6B727"/>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627848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418AB3">
                    <a:lumMod val="75000"/>
                    <a:lumOff val="25000"/>
                  </a:srgbClr>
                </a:solidFill>
              </a:rPr>
              <a:pPr/>
              <a:t>08/21/2018</a:t>
            </a:fld>
            <a:endParaRPr lang="en-US" dirty="0">
              <a:solidFill>
                <a:srgbClr val="418AB3">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2900954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53949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solidFill>
                <a:srgbClr val="A6B727"/>
              </a:solidFill>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solidFill>
                  <a:srgbClr val="A6B727"/>
                </a:solidFill>
              </a:rPr>
              <a:pPr/>
              <a:t>‹#›</a:t>
            </a:fld>
            <a:endParaRPr lang="en-US" dirty="0">
              <a:solidFill>
                <a:srgbClr val="A6B727"/>
              </a:solidFill>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22739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solidFill>
                <a:srgbClr val="A6B727"/>
              </a:solidFill>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solidFill>
                  <a:srgbClr val="A6B727"/>
                </a:solidFill>
              </a:rPr>
              <a:pPr/>
              <a:t>‹#›</a:t>
            </a:fld>
            <a:endParaRPr lang="en-US" dirty="0">
              <a:solidFill>
                <a:srgbClr val="A6B727"/>
              </a:solidFill>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288219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solidFill>
                  <a:srgbClr val="9F2936"/>
                </a:solidFill>
              </a:rPr>
              <a:pPr/>
              <a:t>08/21/2018</a:t>
            </a:fld>
            <a:endParaRPr lang="en-US" dirty="0">
              <a:solidFill>
                <a:srgbClr val="9F2936"/>
              </a:solidFill>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solidFill>
                <a:srgbClr val="9F2936"/>
              </a:solidFill>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solidFill>
                  <a:srgbClr val="9F2936"/>
                </a:solidFill>
              </a:rPr>
              <a:pPr/>
              <a:t>‹#›</a:t>
            </a:fld>
            <a:endParaRPr lang="en-US" dirty="0">
              <a:solidFill>
                <a:srgbClr val="9F2936"/>
              </a:solidFill>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343373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solidFill>
                  <a:srgbClr val="8AB833"/>
                </a:solidFill>
              </a:rPr>
              <a:pPr/>
              <a:t>08/21/2018</a:t>
            </a:fld>
            <a:endParaRPr lang="en-US" dirty="0">
              <a:solidFill>
                <a:srgbClr val="8AB833"/>
              </a:solidFill>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solidFill>
                <a:srgbClr val="8AB833"/>
              </a:solidFill>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solidFill>
                  <a:srgbClr val="8AB833"/>
                </a:solidFill>
              </a:rPr>
              <a:pPr/>
              <a:t>‹#›</a:t>
            </a:fld>
            <a:endParaRPr lang="en-US" dirty="0">
              <a:solidFill>
                <a:srgbClr val="8AB833"/>
              </a:solidFill>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833529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solidFill>
                  <a:srgbClr val="9B57D3"/>
                </a:solidFill>
              </a:rPr>
              <a:pPr/>
              <a:t>08/21/2018</a:t>
            </a:fld>
            <a:endParaRPr lang="en-US" dirty="0">
              <a:solidFill>
                <a:srgbClr val="9B57D3"/>
              </a:solidFill>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solidFill>
                <a:srgbClr val="9B57D3"/>
              </a:solidFill>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solidFill>
                  <a:srgbClr val="9B57D3"/>
                </a:solidFill>
              </a:rPr>
              <a:pPr/>
              <a:t>‹#›</a:t>
            </a:fld>
            <a:endParaRPr lang="en-US" dirty="0">
              <a:solidFill>
                <a:srgbClr val="9B57D3"/>
              </a:solidFill>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090990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solidFill>
                  <a:srgbClr val="9B57D3"/>
                </a:solidFill>
              </a:rPr>
              <a:pPr/>
              <a:t>08/21/2018</a:t>
            </a:fld>
            <a:endParaRPr lang="en-US" dirty="0">
              <a:solidFill>
                <a:srgbClr val="9B57D3"/>
              </a:solidFill>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solidFill>
                <a:srgbClr val="9B57D3"/>
              </a:solidFill>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solidFill>
                  <a:srgbClr val="9B57D3"/>
                </a:solidFill>
              </a:rPr>
              <a:pPr/>
              <a:t>‹#›</a:t>
            </a:fld>
            <a:endParaRPr lang="en-US" dirty="0">
              <a:solidFill>
                <a:srgbClr val="9B57D3"/>
              </a:solidFill>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647986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rdicksonict.wikispaces.com/Subject+Specific+-+Geography"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1"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2" name="Rectangle 1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F8D9227-CEDC-4D54-81B1-F7ACA940485C}"/>
              </a:ext>
            </a:extLst>
          </p:cNvPr>
          <p:cNvSpPr>
            <a:spLocks noGrp="1"/>
          </p:cNvSpPr>
          <p:nvPr>
            <p:ph type="ctrTitle"/>
          </p:nvPr>
        </p:nvSpPr>
        <p:spPr>
          <a:xfrm>
            <a:off x="581191" y="4000698"/>
            <a:ext cx="10993549" cy="1475013"/>
          </a:xfrm>
        </p:spPr>
        <p:txBody>
          <a:bodyPr>
            <a:normAutofit/>
          </a:bodyPr>
          <a:lstStyle/>
          <a:p>
            <a:r>
              <a:rPr lang="en-US" sz="4800" dirty="0"/>
              <a:t>Unit 2 – part </a:t>
            </a:r>
            <a:r>
              <a:rPr lang="en-US" sz="4800" dirty="0" err="1" smtClean="0"/>
              <a:t>iB</a:t>
            </a:r>
            <a:r>
              <a:rPr lang="en-US" sz="4800" dirty="0" smtClean="0"/>
              <a:t>: </a:t>
            </a:r>
            <a:r>
              <a:rPr lang="en-US" sz="4800" dirty="0"/>
              <a:t>population</a:t>
            </a:r>
          </a:p>
        </p:txBody>
      </p:sp>
      <p:sp>
        <p:nvSpPr>
          <p:cNvPr id="3" name="Subtitle 2">
            <a:extLst>
              <a:ext uri="{FF2B5EF4-FFF2-40B4-BE49-F238E27FC236}">
                <a16:creationId xmlns:a16="http://schemas.microsoft.com/office/drawing/2014/main" id="{52F2BC69-16E2-4ECA-ADBB-826DE7639E9F}"/>
              </a:ext>
            </a:extLst>
          </p:cNvPr>
          <p:cNvSpPr>
            <a:spLocks noGrp="1"/>
          </p:cNvSpPr>
          <p:nvPr>
            <p:ph type="subTitle" idx="1"/>
          </p:nvPr>
        </p:nvSpPr>
        <p:spPr>
          <a:xfrm>
            <a:off x="581194" y="5475712"/>
            <a:ext cx="10993546" cy="677438"/>
          </a:xfrm>
        </p:spPr>
        <p:txBody>
          <a:bodyPr>
            <a:normAutofit/>
          </a:bodyPr>
          <a:lstStyle/>
          <a:p>
            <a:r>
              <a:rPr lang="en-US" sz="3600" dirty="0">
                <a:solidFill>
                  <a:schemeClr val="accent2">
                    <a:lumMod val="75000"/>
                  </a:schemeClr>
                </a:solidFill>
              </a:rPr>
              <a:t>Population and migration</a:t>
            </a:r>
          </a:p>
        </p:txBody>
      </p:sp>
      <p:pic>
        <p:nvPicPr>
          <p:cNvPr id="10" name="Picture 4" descr="TCL_12e_ChOpener_02_00_L">
            <a:extLst>
              <a:ext uri="{FF2B5EF4-FFF2-40B4-BE49-F238E27FC236}">
                <a16:creationId xmlns:a16="http://schemas.microsoft.com/office/drawing/2014/main" id="{33A8730B-4C06-4FB8-A874-6ACB87F080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080" r="-1" b="25370"/>
          <a:stretch/>
        </p:blipFill>
        <p:spPr bwMode="auto">
          <a:xfrm>
            <a:off x="373488" y="599725"/>
            <a:ext cx="11449318" cy="355725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969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Measuring number of births</a:t>
            </a:r>
            <a:endParaRPr lang="en-US" sz="4400" dirty="0"/>
          </a:p>
        </p:txBody>
      </p:sp>
      <p:pic>
        <p:nvPicPr>
          <p:cNvPr id="4" name="Content Placeholder 3"/>
          <p:cNvPicPr>
            <a:picLocks noGrp="1" noChangeAspect="1"/>
          </p:cNvPicPr>
          <p:nvPr>
            <p:ph idx="1"/>
          </p:nvPr>
        </p:nvPicPr>
        <p:blipFill>
          <a:blip r:embed="rId2"/>
          <a:stretch>
            <a:fillRect/>
          </a:stretch>
        </p:blipFill>
        <p:spPr>
          <a:xfrm>
            <a:off x="77274" y="0"/>
            <a:ext cx="12054625" cy="6858000"/>
          </a:xfrm>
          <a:prstGeom prst="rect">
            <a:avLst/>
          </a:prstGeom>
        </p:spPr>
      </p:pic>
    </p:spTree>
    <p:extLst>
      <p:ext uri="{BB962C8B-B14F-4D97-AF65-F5344CB8AC3E}">
        <p14:creationId xmlns:p14="http://schemas.microsoft.com/office/powerpoint/2010/main" val="3200473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Changes in fertility</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a:bodyPr>
          <a:lstStyle/>
          <a:p>
            <a:pPr algn="just"/>
            <a:r>
              <a:rPr lang="en-US" sz="3200" dirty="0" smtClean="0">
                <a:solidFill>
                  <a:schemeClr val="tx1"/>
                </a:solidFill>
              </a:rPr>
              <a:t>Beginning in the 1800s, Europeans began having less children</a:t>
            </a:r>
          </a:p>
          <a:p>
            <a:pPr algn="just"/>
            <a:r>
              <a:rPr lang="en-US" sz="3200" dirty="0" smtClean="0">
                <a:solidFill>
                  <a:schemeClr val="tx1"/>
                </a:solidFill>
              </a:rPr>
              <a:t>Unintentional – countries began keeping larger standing armies so men were away from home for longer periods</a:t>
            </a:r>
          </a:p>
          <a:p>
            <a:pPr algn="just"/>
            <a:r>
              <a:rPr lang="en-US" sz="3200" dirty="0" smtClean="0">
                <a:solidFill>
                  <a:schemeClr val="tx1"/>
                </a:solidFill>
              </a:rPr>
              <a:t>Intentional – with the Industrial Revolution replacing manual labor with machinery, fewer children were needed; however, industrialization also enabled people to live longer so even though TFR declined, population growth increased</a:t>
            </a:r>
            <a:endParaRPr lang="en-US" sz="3200" dirty="0">
              <a:solidFill>
                <a:schemeClr val="bg1">
                  <a:lumMod val="75000"/>
                </a:schemeClr>
              </a:solidFill>
            </a:endParaRPr>
          </a:p>
        </p:txBody>
      </p:sp>
    </p:spTree>
    <p:extLst>
      <p:ext uri="{BB962C8B-B14F-4D97-AF65-F5344CB8AC3E}">
        <p14:creationId xmlns:p14="http://schemas.microsoft.com/office/powerpoint/2010/main" val="2068451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Changes in fertility – role of women</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lnSpcReduction="10000"/>
          </a:bodyPr>
          <a:lstStyle/>
          <a:p>
            <a:pPr algn="just"/>
            <a:r>
              <a:rPr lang="en-US" sz="3200" dirty="0" smtClean="0">
                <a:solidFill>
                  <a:schemeClr val="tx1"/>
                </a:solidFill>
              </a:rPr>
              <a:t>Cultural, economic, political, and environmental realities have always shaped decisions about whether to have children</a:t>
            </a:r>
          </a:p>
          <a:p>
            <a:pPr algn="just"/>
            <a:r>
              <a:rPr lang="en-US" sz="3200" dirty="0" smtClean="0">
                <a:solidFill>
                  <a:schemeClr val="tx1"/>
                </a:solidFill>
              </a:rPr>
              <a:t>As countries have industrialized, women have begun working in factories – lived in small houses near the cities and families became smaller</a:t>
            </a:r>
          </a:p>
          <a:p>
            <a:pPr algn="just"/>
            <a:r>
              <a:rPr lang="en-US" sz="3200" dirty="0" smtClean="0">
                <a:solidFill>
                  <a:schemeClr val="tx1"/>
                </a:solidFill>
              </a:rPr>
              <a:t>Children worked in the factories until outlawed by the government – public schools were opened and young women became educated, expanding their work opportunities</a:t>
            </a:r>
          </a:p>
          <a:p>
            <a:pPr algn="just"/>
            <a:r>
              <a:rPr lang="en-US" sz="3200" dirty="0" smtClean="0">
                <a:solidFill>
                  <a:schemeClr val="tx1"/>
                </a:solidFill>
              </a:rPr>
              <a:t>More work and school – fewer children</a:t>
            </a:r>
            <a:endParaRPr lang="en-US" sz="3200" dirty="0">
              <a:solidFill>
                <a:schemeClr val="bg1">
                  <a:lumMod val="75000"/>
                </a:schemeClr>
              </a:solidFill>
            </a:endParaRPr>
          </a:p>
        </p:txBody>
      </p:sp>
    </p:spTree>
    <p:extLst>
      <p:ext uri="{BB962C8B-B14F-4D97-AF65-F5344CB8AC3E}">
        <p14:creationId xmlns:p14="http://schemas.microsoft.com/office/powerpoint/2010/main" val="823242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Changes in fertility – role of women</a:t>
            </a:r>
            <a:endParaRPr lang="en-US" sz="4400" dirty="0"/>
          </a:p>
        </p:txBody>
      </p:sp>
      <p:pic>
        <p:nvPicPr>
          <p:cNvPr id="4" name="Picture 3"/>
          <p:cNvPicPr>
            <a:picLocks noChangeAspect="1"/>
          </p:cNvPicPr>
          <p:nvPr/>
        </p:nvPicPr>
        <p:blipFill>
          <a:blip r:embed="rId2"/>
          <a:stretch>
            <a:fillRect/>
          </a:stretch>
        </p:blipFill>
        <p:spPr>
          <a:xfrm>
            <a:off x="1453166" y="1954168"/>
            <a:ext cx="8762890" cy="3403444"/>
          </a:xfrm>
          <a:prstGeom prst="rect">
            <a:avLst/>
          </a:prstGeom>
        </p:spPr>
      </p:pic>
      <p:sp>
        <p:nvSpPr>
          <p:cNvPr id="5" name="Rectangle 4"/>
          <p:cNvSpPr/>
          <p:nvPr/>
        </p:nvSpPr>
        <p:spPr>
          <a:xfrm>
            <a:off x="108145" y="5595824"/>
            <a:ext cx="11975709" cy="1077218"/>
          </a:xfrm>
          <a:prstGeom prst="rect">
            <a:avLst/>
          </a:prstGeom>
        </p:spPr>
        <p:txBody>
          <a:bodyPr wrap="square">
            <a:spAutoFit/>
          </a:bodyPr>
          <a:lstStyle/>
          <a:p>
            <a:pPr algn="ctr"/>
            <a:r>
              <a:rPr lang="en-US" sz="3200" dirty="0" smtClean="0">
                <a:solidFill>
                  <a:srgbClr val="000000"/>
                </a:solidFill>
              </a:rPr>
              <a:t>Between 1990 and 2007, as young women gained more education, the number of children they had decreased</a:t>
            </a:r>
            <a:endParaRPr lang="en-US" dirty="0"/>
          </a:p>
        </p:txBody>
      </p:sp>
    </p:spTree>
    <p:extLst>
      <p:ext uri="{BB962C8B-B14F-4D97-AF65-F5344CB8AC3E}">
        <p14:creationId xmlns:p14="http://schemas.microsoft.com/office/powerpoint/2010/main" val="2818883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fontScale="90000"/>
          </a:bodyPr>
          <a:lstStyle/>
          <a:p>
            <a:r>
              <a:rPr lang="en-US" sz="4400" dirty="0" smtClean="0"/>
              <a:t>Changes in fertility – family planning</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a:bodyPr>
          <a:lstStyle/>
          <a:p>
            <a:pPr algn="just"/>
            <a:r>
              <a:rPr lang="en-US" sz="3200" dirty="0" smtClean="0">
                <a:solidFill>
                  <a:schemeClr val="tx1"/>
                </a:solidFill>
              </a:rPr>
              <a:t>Throughout the 20</a:t>
            </a:r>
            <a:r>
              <a:rPr lang="en-US" sz="3200" baseline="30000" dirty="0" smtClean="0">
                <a:solidFill>
                  <a:schemeClr val="tx1"/>
                </a:solidFill>
              </a:rPr>
              <a:t>th</a:t>
            </a:r>
            <a:r>
              <a:rPr lang="en-US" sz="3200" dirty="0" smtClean="0">
                <a:solidFill>
                  <a:schemeClr val="tx1"/>
                </a:solidFill>
              </a:rPr>
              <a:t> century, the spread of family planning information and changes in technology aided people who wanted to choose the number of children they had</a:t>
            </a:r>
          </a:p>
          <a:p>
            <a:pPr algn="just"/>
            <a:r>
              <a:rPr lang="en-US" sz="3200" dirty="0" smtClean="0">
                <a:solidFill>
                  <a:schemeClr val="tx1"/>
                </a:solidFill>
              </a:rPr>
              <a:t>With access: had their first child later in life, had fewer children, had fewer unintended pregnancies, and had larger intervals between having children</a:t>
            </a:r>
          </a:p>
          <a:p>
            <a:pPr algn="just"/>
            <a:r>
              <a:rPr lang="en-US" sz="3200" dirty="0" smtClean="0">
                <a:solidFill>
                  <a:schemeClr val="tx1"/>
                </a:solidFill>
              </a:rPr>
              <a:t>In these places, the TFR continued a decline that began with the Industrial Revolution</a:t>
            </a:r>
          </a:p>
          <a:p>
            <a:pPr lvl="2" algn="just"/>
            <a:endParaRPr lang="en-US" sz="2800" dirty="0">
              <a:solidFill>
                <a:schemeClr val="bg1">
                  <a:lumMod val="75000"/>
                </a:schemeClr>
              </a:solidFill>
            </a:endParaRPr>
          </a:p>
        </p:txBody>
      </p:sp>
    </p:spTree>
    <p:extLst>
      <p:ext uri="{BB962C8B-B14F-4D97-AF65-F5344CB8AC3E}">
        <p14:creationId xmlns:p14="http://schemas.microsoft.com/office/powerpoint/2010/main" val="784515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fontScale="90000"/>
          </a:bodyPr>
          <a:lstStyle/>
          <a:p>
            <a:r>
              <a:rPr lang="en-US" sz="4400" dirty="0" smtClean="0"/>
              <a:t>Changes in fertility – family planning</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a:bodyPr>
          <a:lstStyle/>
          <a:p>
            <a:pPr algn="just"/>
            <a:r>
              <a:rPr lang="en-US" sz="3200" dirty="0" smtClean="0">
                <a:solidFill>
                  <a:schemeClr val="tx1"/>
                </a:solidFill>
              </a:rPr>
              <a:t>Religion</a:t>
            </a:r>
          </a:p>
          <a:p>
            <a:pPr lvl="2" algn="just"/>
            <a:r>
              <a:rPr lang="en-US" sz="3200" dirty="0" smtClean="0">
                <a:solidFill>
                  <a:schemeClr val="tx1"/>
                </a:solidFill>
              </a:rPr>
              <a:t>Some traditions oppose certain forms of family planning</a:t>
            </a:r>
          </a:p>
          <a:p>
            <a:pPr lvl="2" algn="just"/>
            <a:r>
              <a:rPr lang="en-US" sz="3200" dirty="0" smtClean="0">
                <a:solidFill>
                  <a:schemeClr val="tx1"/>
                </a:solidFill>
              </a:rPr>
              <a:t>Women who follow traditional religious beliefs, regardless of the religion, have higher fertility rates than those who do not</a:t>
            </a:r>
          </a:p>
          <a:p>
            <a:pPr lvl="2" algn="just"/>
            <a:r>
              <a:rPr lang="en-US" sz="3200" dirty="0" smtClean="0">
                <a:solidFill>
                  <a:schemeClr val="tx1"/>
                </a:solidFill>
              </a:rPr>
              <a:t>Less likely to use birth control and less likely to be employed outside the home</a:t>
            </a:r>
            <a:endParaRPr lang="en-US" sz="3200" dirty="0">
              <a:solidFill>
                <a:schemeClr val="bg1">
                  <a:lumMod val="75000"/>
                </a:schemeClr>
              </a:solidFill>
            </a:endParaRPr>
          </a:p>
        </p:txBody>
      </p:sp>
    </p:spTree>
    <p:extLst>
      <p:ext uri="{BB962C8B-B14F-4D97-AF65-F5344CB8AC3E}">
        <p14:creationId xmlns:p14="http://schemas.microsoft.com/office/powerpoint/2010/main" val="4100793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Life expectancy</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a:bodyPr>
          <a:lstStyle/>
          <a:p>
            <a:pPr algn="just"/>
            <a:r>
              <a:rPr lang="en-US" sz="3200" dirty="0" smtClean="0">
                <a:solidFill>
                  <a:schemeClr val="tx1"/>
                </a:solidFill>
              </a:rPr>
              <a:t>Global Population Increase</a:t>
            </a:r>
          </a:p>
          <a:p>
            <a:pPr lvl="2" algn="just"/>
            <a:r>
              <a:rPr lang="en-US" sz="2800" dirty="0" smtClean="0">
                <a:solidFill>
                  <a:schemeClr val="tx1"/>
                </a:solidFill>
              </a:rPr>
              <a:t>The most important factor in the increase in global population is the rise in </a:t>
            </a:r>
            <a:r>
              <a:rPr lang="en-US" sz="2800" b="1" dirty="0" smtClean="0">
                <a:solidFill>
                  <a:srgbClr val="FF6600"/>
                </a:solidFill>
              </a:rPr>
              <a:t>life expectancy </a:t>
            </a:r>
            <a:r>
              <a:rPr lang="en-US" sz="2800" dirty="0" smtClean="0">
                <a:solidFill>
                  <a:schemeClr val="tx1"/>
                </a:solidFill>
              </a:rPr>
              <a:t>– the number of years the average person will live</a:t>
            </a:r>
          </a:p>
          <a:p>
            <a:pPr lvl="2" algn="just"/>
            <a:r>
              <a:rPr lang="en-US" sz="2800" dirty="0" smtClean="0">
                <a:solidFill>
                  <a:schemeClr val="tx1"/>
                </a:solidFill>
              </a:rPr>
              <a:t>The most important factor increasing life expectancy is the drop in the </a:t>
            </a:r>
            <a:r>
              <a:rPr lang="en-US" sz="2800" b="1" dirty="0" smtClean="0">
                <a:solidFill>
                  <a:srgbClr val="FF6600"/>
                </a:solidFill>
              </a:rPr>
              <a:t>infant mortality rate</a:t>
            </a:r>
            <a:r>
              <a:rPr lang="en-US" sz="2800" dirty="0" smtClean="0">
                <a:solidFill>
                  <a:srgbClr val="FF6600"/>
                </a:solidFill>
              </a:rPr>
              <a:t> </a:t>
            </a:r>
            <a:r>
              <a:rPr lang="en-US" sz="2800" dirty="0" smtClean="0">
                <a:solidFill>
                  <a:schemeClr val="tx1"/>
                </a:solidFill>
              </a:rPr>
              <a:t>– the number of children who die before their first birthday</a:t>
            </a:r>
          </a:p>
          <a:p>
            <a:pPr lvl="2" algn="just"/>
            <a:r>
              <a:rPr lang="en-US" sz="2800" dirty="0" smtClean="0">
                <a:solidFill>
                  <a:srgbClr val="006600"/>
                </a:solidFill>
              </a:rPr>
              <a:t>Example: Massachusetts – In the 1850s, the IMR was 130 per 1,000. Today, the IMR is about 4 per 1,000.</a:t>
            </a:r>
          </a:p>
          <a:p>
            <a:pPr lvl="2" algn="just"/>
            <a:endParaRPr lang="en-US" sz="2800" dirty="0">
              <a:solidFill>
                <a:schemeClr val="bg1">
                  <a:lumMod val="75000"/>
                </a:schemeClr>
              </a:solidFill>
            </a:endParaRPr>
          </a:p>
        </p:txBody>
      </p:sp>
    </p:spTree>
    <p:extLst>
      <p:ext uri="{BB962C8B-B14F-4D97-AF65-F5344CB8AC3E}">
        <p14:creationId xmlns:p14="http://schemas.microsoft.com/office/powerpoint/2010/main" val="2236687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ife expectancy world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1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815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Life expectancy</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734800" cy="4609420"/>
          </a:xfrm>
        </p:spPr>
        <p:txBody>
          <a:bodyPr anchor="t">
            <a:normAutofit/>
          </a:bodyPr>
          <a:lstStyle/>
          <a:p>
            <a:pPr algn="just"/>
            <a:r>
              <a:rPr lang="en-US" sz="3200" dirty="0" smtClean="0">
                <a:solidFill>
                  <a:schemeClr val="tx1"/>
                </a:solidFill>
              </a:rPr>
              <a:t>Better Food Production and Nutrition</a:t>
            </a:r>
          </a:p>
          <a:p>
            <a:pPr lvl="2" algn="just"/>
            <a:r>
              <a:rPr lang="en-US" sz="2800" dirty="0" smtClean="0">
                <a:solidFill>
                  <a:schemeClr val="tx1"/>
                </a:solidFill>
              </a:rPr>
              <a:t>Agricultural advances</a:t>
            </a:r>
          </a:p>
          <a:p>
            <a:pPr lvl="4" algn="just"/>
            <a:r>
              <a:rPr lang="en-US" sz="2600" dirty="0" smtClean="0">
                <a:solidFill>
                  <a:schemeClr val="tx1"/>
                </a:solidFill>
              </a:rPr>
              <a:t>Mechanized food production, such as replacing horses with tractors</a:t>
            </a:r>
          </a:p>
          <a:p>
            <a:pPr lvl="4" algn="just"/>
            <a:r>
              <a:rPr lang="en-US" sz="2600" dirty="0" smtClean="0">
                <a:solidFill>
                  <a:schemeClr val="tx1"/>
                </a:solidFill>
              </a:rPr>
              <a:t>Improving seeds, fertilizers, and farming techniques</a:t>
            </a:r>
          </a:p>
          <a:p>
            <a:pPr lvl="4" algn="just"/>
            <a:r>
              <a:rPr lang="en-US" sz="2600" dirty="0" smtClean="0">
                <a:solidFill>
                  <a:schemeClr val="tx1"/>
                </a:solidFill>
              </a:rPr>
              <a:t>Transporting products more efficiently </a:t>
            </a:r>
          </a:p>
          <a:p>
            <a:pPr lvl="2" algn="just"/>
            <a:r>
              <a:rPr lang="en-US" sz="2800" dirty="0" smtClean="0">
                <a:solidFill>
                  <a:schemeClr val="tx1"/>
                </a:solidFill>
              </a:rPr>
              <a:t>In the US in 1800, almost everyone farmed. Today, only 3% of the population are farmers, yet they produce enough food to feed everyone in the country and export vast quantities</a:t>
            </a:r>
          </a:p>
          <a:p>
            <a:pPr lvl="2" algn="just"/>
            <a:endParaRPr lang="en-US" sz="2800" dirty="0">
              <a:solidFill>
                <a:schemeClr val="bg1">
                  <a:lumMod val="75000"/>
                </a:schemeClr>
              </a:solidFill>
            </a:endParaRPr>
          </a:p>
        </p:txBody>
      </p:sp>
    </p:spTree>
    <p:extLst>
      <p:ext uri="{BB962C8B-B14F-4D97-AF65-F5344CB8AC3E}">
        <p14:creationId xmlns:p14="http://schemas.microsoft.com/office/powerpoint/2010/main" val="3760261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Life expectancy</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88332" cy="4609420"/>
          </a:xfrm>
        </p:spPr>
        <p:txBody>
          <a:bodyPr anchor="t">
            <a:normAutofit/>
          </a:bodyPr>
          <a:lstStyle/>
          <a:p>
            <a:pPr algn="just"/>
            <a:r>
              <a:rPr lang="en-US" sz="3200" dirty="0" smtClean="0">
                <a:solidFill>
                  <a:schemeClr val="tx1"/>
                </a:solidFill>
              </a:rPr>
              <a:t>Better Food Production and Nutrition</a:t>
            </a:r>
          </a:p>
          <a:p>
            <a:pPr lvl="2" algn="just"/>
            <a:r>
              <a:rPr lang="en-US" sz="2800" dirty="0" smtClean="0">
                <a:solidFill>
                  <a:schemeClr val="tx1"/>
                </a:solidFill>
              </a:rPr>
              <a:t>Effects of these Advances</a:t>
            </a:r>
          </a:p>
          <a:p>
            <a:pPr lvl="4" algn="just"/>
            <a:r>
              <a:rPr lang="en-US" sz="2600" dirty="0" smtClean="0">
                <a:solidFill>
                  <a:schemeClr val="tx1"/>
                </a:solidFill>
              </a:rPr>
              <a:t>Allowed people to work outside of farming</a:t>
            </a:r>
          </a:p>
          <a:p>
            <a:pPr lvl="4" algn="just"/>
            <a:r>
              <a:rPr lang="en-US" sz="2600" dirty="0" smtClean="0">
                <a:solidFill>
                  <a:schemeClr val="tx1"/>
                </a:solidFill>
              </a:rPr>
              <a:t>Food security improved around the world</a:t>
            </a:r>
          </a:p>
          <a:p>
            <a:pPr lvl="4" algn="just"/>
            <a:r>
              <a:rPr lang="en-US" sz="2600" dirty="0" smtClean="0">
                <a:solidFill>
                  <a:schemeClr val="tx1"/>
                </a:solidFill>
              </a:rPr>
              <a:t>Farm families became smaller</a:t>
            </a:r>
          </a:p>
          <a:p>
            <a:pPr lvl="4" algn="just"/>
            <a:r>
              <a:rPr lang="en-US" sz="2600" dirty="0" smtClean="0">
                <a:solidFill>
                  <a:schemeClr val="tx1"/>
                </a:solidFill>
              </a:rPr>
              <a:t>Small farms were consolidated into one large farm allowing people to move to urban areas</a:t>
            </a:r>
          </a:p>
          <a:p>
            <a:pPr lvl="2" algn="just"/>
            <a:endParaRPr lang="en-US" sz="2800" dirty="0">
              <a:solidFill>
                <a:schemeClr val="bg1">
                  <a:lumMod val="75000"/>
                </a:schemeClr>
              </a:solidFill>
            </a:endParaRPr>
          </a:p>
        </p:txBody>
      </p:sp>
    </p:spTree>
    <p:extLst>
      <p:ext uri="{BB962C8B-B14F-4D97-AF65-F5344CB8AC3E}">
        <p14:creationId xmlns:p14="http://schemas.microsoft.com/office/powerpoint/2010/main" val="1719360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Enduring Understanding (</a:t>
            </a:r>
            <a:r>
              <a:rPr lang="en-US" sz="4400" dirty="0" smtClean="0"/>
              <a:t>2.B)</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4" y="2095417"/>
            <a:ext cx="10763082" cy="3974341"/>
          </a:xfrm>
        </p:spPr>
        <p:txBody>
          <a:bodyPr anchor="t">
            <a:normAutofit/>
          </a:bodyPr>
          <a:lstStyle/>
          <a:p>
            <a:pPr algn="just"/>
            <a:r>
              <a:rPr lang="en-US" sz="3600" dirty="0">
                <a:solidFill>
                  <a:schemeClr val="tx1"/>
                </a:solidFill>
              </a:rPr>
              <a:t>By the end of this section, you will </a:t>
            </a:r>
            <a:r>
              <a:rPr lang="en-US" sz="3600" i="1" dirty="0">
                <a:solidFill>
                  <a:schemeClr val="tx1"/>
                </a:solidFill>
              </a:rPr>
              <a:t>understand</a:t>
            </a:r>
            <a:r>
              <a:rPr lang="en-US" sz="3600" dirty="0">
                <a:solidFill>
                  <a:schemeClr val="tx1"/>
                </a:solidFill>
              </a:rPr>
              <a:t> that </a:t>
            </a:r>
            <a:r>
              <a:rPr lang="en-US" sz="3600" b="1" dirty="0" smtClean="0">
                <a:solidFill>
                  <a:schemeClr val="tx1"/>
                </a:solidFill>
              </a:rPr>
              <a:t>populations grow and decline over time and space.</a:t>
            </a:r>
            <a:endParaRPr lang="en-US" sz="3600" dirty="0">
              <a:solidFill>
                <a:schemeClr val="tx1"/>
              </a:solidFill>
            </a:endParaRPr>
          </a:p>
        </p:txBody>
      </p:sp>
      <p:pic>
        <p:nvPicPr>
          <p:cNvPr id="4" name="Picture 3" descr="A picture containing clipart&#10;&#10;Description generated with very high confidence">
            <a:extLst>
              <a:ext uri="{FF2B5EF4-FFF2-40B4-BE49-F238E27FC236}">
                <a16:creationId xmlns:a16="http://schemas.microsoft.com/office/drawing/2014/main" id="{FA0FC7E1-09F3-4908-B4CD-D881D9CA5A92}"/>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8620125" y="4382675"/>
            <a:ext cx="3333750" cy="2300482"/>
          </a:xfrm>
          <a:prstGeom prst="rect">
            <a:avLst/>
          </a:prstGeom>
        </p:spPr>
      </p:pic>
    </p:spTree>
    <p:extLst>
      <p:ext uri="{BB962C8B-B14F-4D97-AF65-F5344CB8AC3E}">
        <p14:creationId xmlns:p14="http://schemas.microsoft.com/office/powerpoint/2010/main" val="2135202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Life expectancy</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fontScale="92500" lnSpcReduction="10000"/>
          </a:bodyPr>
          <a:lstStyle/>
          <a:p>
            <a:pPr algn="just"/>
            <a:r>
              <a:rPr lang="en-US" sz="3200" dirty="0" smtClean="0">
                <a:solidFill>
                  <a:schemeClr val="tx1"/>
                </a:solidFill>
              </a:rPr>
              <a:t>Advances in Public Sanitation</a:t>
            </a:r>
          </a:p>
          <a:p>
            <a:pPr lvl="2" algn="just"/>
            <a:r>
              <a:rPr lang="en-US" sz="2800" dirty="0" smtClean="0">
                <a:solidFill>
                  <a:schemeClr val="tx1"/>
                </a:solidFill>
              </a:rPr>
              <a:t>As industrial cities grew, so did the problems</a:t>
            </a:r>
          </a:p>
          <a:p>
            <a:pPr lvl="4" algn="just"/>
            <a:r>
              <a:rPr lang="en-US" sz="2600" dirty="0" smtClean="0">
                <a:solidFill>
                  <a:schemeClr val="tx1"/>
                </a:solidFill>
              </a:rPr>
              <a:t>Spread of cholera and other diseases through water contaminated by human waste</a:t>
            </a:r>
          </a:p>
          <a:p>
            <a:pPr lvl="4" algn="just"/>
            <a:r>
              <a:rPr lang="en-US" sz="2600" dirty="0" smtClean="0">
                <a:solidFill>
                  <a:schemeClr val="tx1"/>
                </a:solidFill>
              </a:rPr>
              <a:t>Plague carried by fleas that lived on rodents</a:t>
            </a:r>
          </a:p>
          <a:p>
            <a:pPr lvl="2" algn="just"/>
            <a:r>
              <a:rPr lang="en-US" sz="2800" dirty="0" smtClean="0">
                <a:solidFill>
                  <a:schemeClr val="tx1"/>
                </a:solidFill>
              </a:rPr>
              <a:t>Creation of public sewer systems – people used to dump human waste into streets and rivers, contaminating the water and making people sick, especially children and the elderly</a:t>
            </a:r>
          </a:p>
          <a:p>
            <a:pPr lvl="2" algn="just"/>
            <a:r>
              <a:rPr lang="en-US" sz="2800" dirty="0" smtClean="0">
                <a:solidFill>
                  <a:schemeClr val="tx1"/>
                </a:solidFill>
              </a:rPr>
              <a:t>Boil water before paying for clean water through taxes</a:t>
            </a:r>
          </a:p>
          <a:p>
            <a:pPr lvl="2" algn="just"/>
            <a:r>
              <a:rPr lang="en-US" sz="2800" dirty="0" smtClean="0">
                <a:solidFill>
                  <a:schemeClr val="tx1"/>
                </a:solidFill>
              </a:rPr>
              <a:t>Created Department of Public Sanitation – trash pickup (less rodents)</a:t>
            </a:r>
            <a:endParaRPr lang="en-US" sz="2800" dirty="0">
              <a:solidFill>
                <a:schemeClr val="bg1">
                  <a:lumMod val="75000"/>
                </a:schemeClr>
              </a:solidFill>
            </a:endParaRPr>
          </a:p>
        </p:txBody>
      </p:sp>
    </p:spTree>
    <p:extLst>
      <p:ext uri="{BB962C8B-B14F-4D97-AF65-F5344CB8AC3E}">
        <p14:creationId xmlns:p14="http://schemas.microsoft.com/office/powerpoint/2010/main" val="3259382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Life expectancy</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a:bodyPr>
          <a:lstStyle/>
          <a:p>
            <a:pPr algn="just"/>
            <a:r>
              <a:rPr lang="en-US" sz="3200" dirty="0" smtClean="0">
                <a:solidFill>
                  <a:schemeClr val="tx1"/>
                </a:solidFill>
              </a:rPr>
              <a:t>Improvements in Healthcare</a:t>
            </a:r>
          </a:p>
          <a:p>
            <a:pPr lvl="2" algn="just"/>
            <a:r>
              <a:rPr lang="en-US" sz="2400" dirty="0" smtClean="0">
                <a:solidFill>
                  <a:schemeClr val="tx1"/>
                </a:solidFill>
              </a:rPr>
              <a:t>Improvements in food production kept people healthier</a:t>
            </a:r>
          </a:p>
          <a:p>
            <a:pPr lvl="2" algn="just"/>
            <a:r>
              <a:rPr lang="en-US" sz="2400" dirty="0" smtClean="0">
                <a:solidFill>
                  <a:schemeClr val="tx1"/>
                </a:solidFill>
              </a:rPr>
              <a:t>Vaccines prevented disease, antibiotics cured disease, and improved medical procedures boosted life expectancy</a:t>
            </a:r>
          </a:p>
          <a:p>
            <a:pPr lvl="2" algn="just"/>
            <a:r>
              <a:rPr lang="en-US" sz="2400" dirty="0" smtClean="0">
                <a:solidFill>
                  <a:schemeClr val="tx1"/>
                </a:solidFill>
              </a:rPr>
              <a:t>Before 1800s – smallpox killed 400,000 people each year but due to the vaccine being administered around the world, no case of smallpox has been reported since 1977</a:t>
            </a:r>
          </a:p>
          <a:p>
            <a:pPr lvl="2" algn="just"/>
            <a:r>
              <a:rPr lang="en-US" sz="2400" dirty="0" smtClean="0">
                <a:solidFill>
                  <a:schemeClr val="tx1"/>
                </a:solidFill>
              </a:rPr>
              <a:t>Antibiotics – penicillin in the mid 1900s; before this, in the mid 1300s, the plague killed 20 million Europeans</a:t>
            </a:r>
            <a:endParaRPr lang="en-US" sz="2400" dirty="0">
              <a:solidFill>
                <a:schemeClr val="bg1">
                  <a:lumMod val="75000"/>
                </a:schemeClr>
              </a:solidFill>
            </a:endParaRPr>
          </a:p>
        </p:txBody>
      </p:sp>
    </p:spTree>
    <p:extLst>
      <p:ext uri="{BB962C8B-B14F-4D97-AF65-F5344CB8AC3E}">
        <p14:creationId xmlns:p14="http://schemas.microsoft.com/office/powerpoint/2010/main" val="146392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Learning objective (</a:t>
            </a:r>
            <a:r>
              <a:rPr lang="en-US" sz="4400" dirty="0" smtClean="0"/>
              <a:t>2.B.2</a:t>
            </a:r>
            <a:r>
              <a:rPr lang="en-US" sz="4400" dirty="0"/>
              <a:t>)</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a:bodyPr>
          <a:lstStyle/>
          <a:p>
            <a:pPr algn="just"/>
            <a:r>
              <a:rPr lang="en-US" sz="3200" dirty="0">
                <a:solidFill>
                  <a:schemeClr val="tx1"/>
                </a:solidFill>
              </a:rPr>
              <a:t>By the end of this section, you will </a:t>
            </a:r>
            <a:r>
              <a:rPr lang="en-US" sz="3200" i="1" dirty="0">
                <a:solidFill>
                  <a:schemeClr val="tx1"/>
                </a:solidFill>
              </a:rPr>
              <a:t>be able to </a:t>
            </a:r>
            <a:r>
              <a:rPr lang="en-US" sz="3200" b="1" dirty="0" smtClean="0">
                <a:solidFill>
                  <a:schemeClr val="tx1"/>
                </a:solidFill>
              </a:rPr>
              <a:t>interpret and apply theories of population growth and decline.</a:t>
            </a:r>
            <a:endParaRPr lang="en-US" sz="3200" b="1" dirty="0">
              <a:solidFill>
                <a:schemeClr val="tx1"/>
              </a:solidFill>
            </a:endParaRPr>
          </a:p>
          <a:p>
            <a:pPr lvl="3" algn="just"/>
            <a:r>
              <a:rPr lang="en-US" sz="3200" dirty="0" smtClean="0">
                <a:solidFill>
                  <a:schemeClr val="tx1"/>
                </a:solidFill>
              </a:rPr>
              <a:t>The demographic transition model (DTM) may be used to explain population change over time and space</a:t>
            </a:r>
          </a:p>
          <a:p>
            <a:pPr lvl="3" algn="just"/>
            <a:r>
              <a:rPr lang="en-US" sz="3200" dirty="0" smtClean="0">
                <a:solidFill>
                  <a:schemeClr val="bg1">
                    <a:lumMod val="75000"/>
                  </a:schemeClr>
                </a:solidFill>
              </a:rPr>
              <a:t>Malthusian theory is used to analyze population change and its consequences</a:t>
            </a:r>
          </a:p>
          <a:p>
            <a:pPr lvl="3" algn="just"/>
            <a:r>
              <a:rPr lang="en-US" sz="3200" dirty="0" smtClean="0">
                <a:solidFill>
                  <a:schemeClr val="bg1">
                    <a:lumMod val="75000"/>
                  </a:schemeClr>
                </a:solidFill>
              </a:rPr>
              <a:t>The epidemiologic transition explains causes of changing death rates</a:t>
            </a:r>
            <a:endParaRPr lang="en-US" sz="3200" dirty="0">
              <a:solidFill>
                <a:schemeClr val="bg1">
                  <a:lumMod val="75000"/>
                </a:schemeClr>
              </a:solidFill>
            </a:endParaRPr>
          </a:p>
        </p:txBody>
      </p:sp>
    </p:spTree>
    <p:extLst>
      <p:ext uri="{BB962C8B-B14F-4D97-AF65-F5344CB8AC3E}">
        <p14:creationId xmlns:p14="http://schemas.microsoft.com/office/powerpoint/2010/main" val="3713782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Demographic transition model (DTM)</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a:bodyPr>
          <a:lstStyle/>
          <a:p>
            <a:pPr algn="just"/>
            <a:r>
              <a:rPr lang="en-US" sz="3200" dirty="0" smtClean="0">
                <a:solidFill>
                  <a:schemeClr val="tx1"/>
                </a:solidFill>
              </a:rPr>
              <a:t>Changes in birth rate and death rate in a country are shaped by how a country changes from an agrarian (agricultural) society to an industrial society.</a:t>
            </a:r>
          </a:p>
          <a:p>
            <a:pPr algn="just"/>
            <a:r>
              <a:rPr lang="en-US" sz="3200" dirty="0" smtClean="0">
                <a:solidFill>
                  <a:schemeClr val="tx1"/>
                </a:solidFill>
              </a:rPr>
              <a:t>The DTM shows five typical stages of population change as countries modernize</a:t>
            </a:r>
          </a:p>
          <a:p>
            <a:pPr algn="just"/>
            <a:r>
              <a:rPr lang="en-US" sz="3200" dirty="0" smtClean="0">
                <a:solidFill>
                  <a:schemeClr val="tx1"/>
                </a:solidFill>
              </a:rPr>
              <a:t>MDCs passed through these stages first while LDCs are still passing through the early and middle stages</a:t>
            </a:r>
            <a:endParaRPr lang="en-US" sz="3200" dirty="0">
              <a:solidFill>
                <a:schemeClr val="bg1">
                  <a:lumMod val="75000"/>
                </a:schemeClr>
              </a:solidFill>
            </a:endParaRPr>
          </a:p>
        </p:txBody>
      </p:sp>
    </p:spTree>
    <p:extLst>
      <p:ext uri="{BB962C8B-B14F-4D97-AF65-F5344CB8AC3E}">
        <p14:creationId xmlns:p14="http://schemas.microsoft.com/office/powerpoint/2010/main" val="3782873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Demographic transition model (DTM)</a:t>
            </a:r>
            <a:endParaRPr lang="en-US" sz="4400" dirty="0"/>
          </a:p>
        </p:txBody>
      </p:sp>
      <p:pic>
        <p:nvPicPr>
          <p:cNvPr id="8" name="Picture 3" descr="TCL_12e_Figure_02_17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49" y="160361"/>
            <a:ext cx="11433720" cy="63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290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Demographic transition model (DTM)</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a:bodyPr>
          <a:lstStyle/>
          <a:p>
            <a:pPr algn="just"/>
            <a:r>
              <a:rPr lang="en-US" sz="3200" dirty="0" smtClean="0">
                <a:solidFill>
                  <a:schemeClr val="tx1"/>
                </a:solidFill>
              </a:rPr>
              <a:t>Stage 1</a:t>
            </a:r>
          </a:p>
          <a:p>
            <a:pPr lvl="2" algn="just"/>
            <a:r>
              <a:rPr lang="en-US" sz="2800" dirty="0" smtClean="0">
                <a:solidFill>
                  <a:schemeClr val="tx1"/>
                </a:solidFill>
              </a:rPr>
              <a:t>Factor: high stationary</a:t>
            </a:r>
          </a:p>
          <a:p>
            <a:pPr lvl="2" algn="just"/>
            <a:r>
              <a:rPr lang="en-US" sz="2800" dirty="0" smtClean="0">
                <a:solidFill>
                  <a:schemeClr val="tx1"/>
                </a:solidFill>
              </a:rPr>
              <a:t>Birth rate: high, but fluctuating as need for farm labor changes</a:t>
            </a:r>
          </a:p>
          <a:p>
            <a:pPr lvl="2" algn="just"/>
            <a:r>
              <a:rPr lang="en-US" sz="2800" dirty="0" smtClean="0">
                <a:solidFill>
                  <a:schemeClr val="tx1"/>
                </a:solidFill>
              </a:rPr>
              <a:t>Death rate: high, but fluctuating to reflect diseases and poor sanitation</a:t>
            </a:r>
          </a:p>
          <a:p>
            <a:pPr lvl="2" algn="just"/>
            <a:r>
              <a:rPr lang="en-US" sz="2800" dirty="0" smtClean="0">
                <a:solidFill>
                  <a:schemeClr val="tx1"/>
                </a:solidFill>
              </a:rPr>
              <a:t>Population change: very low growth (CBR and CDR are both high)</a:t>
            </a:r>
          </a:p>
          <a:p>
            <a:pPr lvl="2" algn="just"/>
            <a:r>
              <a:rPr lang="en-US" sz="2800" dirty="0" smtClean="0">
                <a:solidFill>
                  <a:schemeClr val="tx1"/>
                </a:solidFill>
              </a:rPr>
              <a:t>Examples today: scattered isolated groups – “nobody is in stage 1”</a:t>
            </a:r>
          </a:p>
          <a:p>
            <a:pPr lvl="2" algn="just"/>
            <a:r>
              <a:rPr lang="en-US" sz="2800" dirty="0" smtClean="0">
                <a:solidFill>
                  <a:schemeClr val="tx1"/>
                </a:solidFill>
              </a:rPr>
              <a:t>Population structure: very young</a:t>
            </a:r>
          </a:p>
        </p:txBody>
      </p:sp>
    </p:spTree>
    <p:extLst>
      <p:ext uri="{BB962C8B-B14F-4D97-AF65-F5344CB8AC3E}">
        <p14:creationId xmlns:p14="http://schemas.microsoft.com/office/powerpoint/2010/main" val="35995992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Demographic transition model (DTM)</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a:bodyPr>
          <a:lstStyle/>
          <a:p>
            <a:pPr algn="just"/>
            <a:r>
              <a:rPr lang="en-US" sz="3200" dirty="0" smtClean="0">
                <a:solidFill>
                  <a:schemeClr val="tx1"/>
                </a:solidFill>
              </a:rPr>
              <a:t>Stage 2</a:t>
            </a:r>
            <a:endParaRPr lang="en-US" sz="3200" dirty="0">
              <a:solidFill>
                <a:schemeClr val="tx1"/>
              </a:solidFill>
            </a:endParaRPr>
          </a:p>
          <a:p>
            <a:pPr lvl="2" algn="just"/>
            <a:r>
              <a:rPr lang="en-US" sz="2800" dirty="0">
                <a:solidFill>
                  <a:schemeClr val="tx1"/>
                </a:solidFill>
              </a:rPr>
              <a:t>Factor: </a:t>
            </a:r>
            <a:r>
              <a:rPr lang="en-US" sz="2800" dirty="0" smtClean="0">
                <a:solidFill>
                  <a:schemeClr val="tx1"/>
                </a:solidFill>
              </a:rPr>
              <a:t>early expanding</a:t>
            </a:r>
            <a:endParaRPr lang="en-US" sz="2800" dirty="0">
              <a:solidFill>
                <a:schemeClr val="tx1"/>
              </a:solidFill>
            </a:endParaRPr>
          </a:p>
          <a:p>
            <a:pPr lvl="2" algn="just"/>
            <a:r>
              <a:rPr lang="en-US" sz="2800" dirty="0">
                <a:solidFill>
                  <a:schemeClr val="tx1"/>
                </a:solidFill>
              </a:rPr>
              <a:t>Birth rate: high, but fluctuating </a:t>
            </a:r>
            <a:r>
              <a:rPr lang="en-US" sz="2800" dirty="0" smtClean="0">
                <a:solidFill>
                  <a:schemeClr val="tx1"/>
                </a:solidFill>
              </a:rPr>
              <a:t>to reflect desires for big families</a:t>
            </a:r>
            <a:endParaRPr lang="en-US" sz="2800" dirty="0">
              <a:solidFill>
                <a:schemeClr val="tx1"/>
              </a:solidFill>
            </a:endParaRPr>
          </a:p>
          <a:p>
            <a:pPr lvl="2" algn="just"/>
            <a:r>
              <a:rPr lang="en-US" sz="2800" dirty="0">
                <a:solidFill>
                  <a:schemeClr val="tx1"/>
                </a:solidFill>
              </a:rPr>
              <a:t>Death rate: </a:t>
            </a:r>
            <a:r>
              <a:rPr lang="en-US" sz="2800" dirty="0" smtClean="0">
                <a:solidFill>
                  <a:schemeClr val="tx1"/>
                </a:solidFill>
              </a:rPr>
              <a:t>rapidly declining as nutrition, sanitation, and medicine improve</a:t>
            </a:r>
            <a:endParaRPr lang="en-US" sz="2800" dirty="0">
              <a:solidFill>
                <a:schemeClr val="tx1"/>
              </a:solidFill>
            </a:endParaRPr>
          </a:p>
          <a:p>
            <a:pPr lvl="2" algn="just"/>
            <a:r>
              <a:rPr lang="en-US" sz="2800" dirty="0">
                <a:solidFill>
                  <a:schemeClr val="tx1"/>
                </a:solidFill>
              </a:rPr>
              <a:t>Population change: </a:t>
            </a:r>
            <a:r>
              <a:rPr lang="en-US" sz="2800" dirty="0" smtClean="0">
                <a:solidFill>
                  <a:schemeClr val="tx1"/>
                </a:solidFill>
              </a:rPr>
              <a:t>rapid growth as CDRs fall faster than CBR</a:t>
            </a:r>
            <a:endParaRPr lang="en-US" sz="2800" dirty="0">
              <a:solidFill>
                <a:schemeClr val="tx1"/>
              </a:solidFill>
            </a:endParaRPr>
          </a:p>
          <a:p>
            <a:pPr lvl="2" algn="just"/>
            <a:r>
              <a:rPr lang="en-US" sz="2800" dirty="0">
                <a:solidFill>
                  <a:schemeClr val="tx1"/>
                </a:solidFill>
              </a:rPr>
              <a:t>Examples today: </a:t>
            </a:r>
            <a:r>
              <a:rPr lang="en-US" sz="2800" dirty="0" smtClean="0">
                <a:solidFill>
                  <a:schemeClr val="tx1"/>
                </a:solidFill>
              </a:rPr>
              <a:t>Mali, South Sudan, The Gambia</a:t>
            </a:r>
            <a:endParaRPr lang="en-US" sz="2800" dirty="0">
              <a:solidFill>
                <a:schemeClr val="tx1"/>
              </a:solidFill>
            </a:endParaRPr>
          </a:p>
          <a:p>
            <a:pPr lvl="2" algn="just"/>
            <a:r>
              <a:rPr lang="en-US" sz="2800" dirty="0">
                <a:solidFill>
                  <a:schemeClr val="tx1"/>
                </a:solidFill>
              </a:rPr>
              <a:t>Population structure: very </a:t>
            </a:r>
            <a:r>
              <a:rPr lang="en-US" sz="2800" dirty="0" smtClean="0">
                <a:solidFill>
                  <a:schemeClr val="tx1"/>
                </a:solidFill>
              </a:rPr>
              <a:t>young</a:t>
            </a:r>
            <a:endParaRPr lang="en-US" sz="2800" dirty="0">
              <a:solidFill>
                <a:schemeClr val="tx1"/>
              </a:solidFill>
            </a:endParaRPr>
          </a:p>
        </p:txBody>
      </p:sp>
    </p:spTree>
    <p:extLst>
      <p:ext uri="{BB962C8B-B14F-4D97-AF65-F5344CB8AC3E}">
        <p14:creationId xmlns:p14="http://schemas.microsoft.com/office/powerpoint/2010/main" val="464930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TCL_12e_Figure_02_18a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59" y="117260"/>
            <a:ext cx="11723428" cy="6624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141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Demographic transition model (DTM)</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a:bodyPr>
          <a:lstStyle/>
          <a:p>
            <a:pPr algn="just"/>
            <a:r>
              <a:rPr lang="en-US" sz="3200" dirty="0" smtClean="0">
                <a:solidFill>
                  <a:schemeClr val="tx1"/>
                </a:solidFill>
              </a:rPr>
              <a:t>Stage 3</a:t>
            </a:r>
            <a:endParaRPr lang="en-US" sz="3200" dirty="0">
              <a:solidFill>
                <a:schemeClr val="tx1"/>
              </a:solidFill>
            </a:endParaRPr>
          </a:p>
          <a:p>
            <a:pPr lvl="2" algn="just"/>
            <a:r>
              <a:rPr lang="en-US" sz="2800" dirty="0">
                <a:solidFill>
                  <a:schemeClr val="tx1"/>
                </a:solidFill>
              </a:rPr>
              <a:t>Factor: </a:t>
            </a:r>
            <a:r>
              <a:rPr lang="en-US" sz="2800" dirty="0" smtClean="0">
                <a:solidFill>
                  <a:schemeClr val="tx1"/>
                </a:solidFill>
              </a:rPr>
              <a:t>late expanding</a:t>
            </a:r>
            <a:endParaRPr lang="en-US" sz="2800" dirty="0">
              <a:solidFill>
                <a:schemeClr val="tx1"/>
              </a:solidFill>
            </a:endParaRPr>
          </a:p>
          <a:p>
            <a:pPr lvl="2" algn="just"/>
            <a:r>
              <a:rPr lang="en-US" sz="2800" dirty="0">
                <a:solidFill>
                  <a:schemeClr val="tx1"/>
                </a:solidFill>
              </a:rPr>
              <a:t>Birth rate: </a:t>
            </a:r>
            <a:r>
              <a:rPr lang="en-US" sz="2800" dirty="0" smtClean="0">
                <a:solidFill>
                  <a:schemeClr val="tx1"/>
                </a:solidFill>
              </a:rPr>
              <a:t>declining as urbanization decreases the need for child labor</a:t>
            </a:r>
            <a:endParaRPr lang="en-US" sz="2800" dirty="0">
              <a:solidFill>
                <a:schemeClr val="tx1"/>
              </a:solidFill>
            </a:endParaRPr>
          </a:p>
          <a:p>
            <a:pPr lvl="2" algn="just"/>
            <a:r>
              <a:rPr lang="en-US" sz="2800" dirty="0">
                <a:solidFill>
                  <a:schemeClr val="tx1"/>
                </a:solidFill>
              </a:rPr>
              <a:t>Death rate: declining, but not as fast as in Stage 2</a:t>
            </a:r>
          </a:p>
          <a:p>
            <a:pPr lvl="2" algn="just"/>
            <a:r>
              <a:rPr lang="en-US" sz="2800" dirty="0" smtClean="0">
                <a:solidFill>
                  <a:schemeClr val="tx1"/>
                </a:solidFill>
              </a:rPr>
              <a:t>Population </a:t>
            </a:r>
            <a:r>
              <a:rPr lang="en-US" sz="2800" dirty="0">
                <a:solidFill>
                  <a:schemeClr val="tx1"/>
                </a:solidFill>
              </a:rPr>
              <a:t>change: </a:t>
            </a:r>
            <a:r>
              <a:rPr lang="en-US" sz="2800" dirty="0" smtClean="0">
                <a:solidFill>
                  <a:schemeClr val="tx1"/>
                </a:solidFill>
              </a:rPr>
              <a:t>rapid but slowing growth as CBR declines</a:t>
            </a:r>
            <a:endParaRPr lang="en-US" sz="2800" dirty="0">
              <a:solidFill>
                <a:schemeClr val="tx1"/>
              </a:solidFill>
            </a:endParaRPr>
          </a:p>
          <a:p>
            <a:pPr lvl="2" algn="just"/>
            <a:r>
              <a:rPr lang="en-US" sz="2800" dirty="0">
                <a:solidFill>
                  <a:schemeClr val="tx1"/>
                </a:solidFill>
              </a:rPr>
              <a:t>Examples today: </a:t>
            </a:r>
            <a:r>
              <a:rPr lang="en-US" sz="2800" dirty="0" smtClean="0">
                <a:solidFill>
                  <a:schemeClr val="tx1"/>
                </a:solidFill>
              </a:rPr>
              <a:t>Mexico, Turkey, Indonesia</a:t>
            </a:r>
            <a:endParaRPr lang="en-US" sz="2800" dirty="0">
              <a:solidFill>
                <a:schemeClr val="tx1"/>
              </a:solidFill>
            </a:endParaRPr>
          </a:p>
          <a:p>
            <a:pPr lvl="2" algn="just"/>
            <a:r>
              <a:rPr lang="en-US" sz="2800" dirty="0">
                <a:solidFill>
                  <a:schemeClr val="tx1"/>
                </a:solidFill>
              </a:rPr>
              <a:t>Population structure: </a:t>
            </a:r>
            <a:r>
              <a:rPr lang="en-US" sz="2800" dirty="0" smtClean="0">
                <a:solidFill>
                  <a:schemeClr val="tx1"/>
                </a:solidFill>
              </a:rPr>
              <a:t>young, with rising life expectancy</a:t>
            </a:r>
            <a:endParaRPr lang="en-US" sz="2800" dirty="0">
              <a:solidFill>
                <a:schemeClr val="tx1"/>
              </a:solidFill>
            </a:endParaRPr>
          </a:p>
        </p:txBody>
      </p:sp>
    </p:spTree>
    <p:extLst>
      <p:ext uri="{BB962C8B-B14F-4D97-AF65-F5344CB8AC3E}">
        <p14:creationId xmlns:p14="http://schemas.microsoft.com/office/powerpoint/2010/main" val="1542193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TCL_12e_Figure_02_18b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27" y="60942"/>
            <a:ext cx="11477769" cy="65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933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Enduring Understanding (</a:t>
            </a:r>
            <a:r>
              <a:rPr lang="en-US" sz="4400" dirty="0" smtClean="0"/>
              <a:t>2.B)</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2" y="2309584"/>
            <a:ext cx="6785521" cy="3974341"/>
          </a:xfrm>
        </p:spPr>
        <p:txBody>
          <a:bodyPr anchor="t">
            <a:normAutofit/>
          </a:bodyPr>
          <a:lstStyle/>
          <a:p>
            <a:pPr algn="just"/>
            <a:r>
              <a:rPr lang="en-US" sz="3600" b="1" dirty="0" smtClean="0">
                <a:solidFill>
                  <a:schemeClr val="tx1"/>
                </a:solidFill>
              </a:rPr>
              <a:t>Essential Question</a:t>
            </a:r>
          </a:p>
          <a:p>
            <a:pPr lvl="2" algn="just"/>
            <a:r>
              <a:rPr lang="en-US" sz="3600" dirty="0" smtClean="0">
                <a:solidFill>
                  <a:schemeClr val="tx1"/>
                </a:solidFill>
              </a:rPr>
              <a:t>What are the political, social, and economic consequences of the rapid population growth of the past 200 years?</a:t>
            </a:r>
            <a:endParaRPr lang="en-US" sz="360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4930" y="2309584"/>
            <a:ext cx="4295821" cy="3546005"/>
          </a:xfrm>
          <a:prstGeom prst="rect">
            <a:avLst/>
          </a:prstGeom>
        </p:spPr>
      </p:pic>
    </p:spTree>
    <p:extLst>
      <p:ext uri="{BB962C8B-B14F-4D97-AF65-F5344CB8AC3E}">
        <p14:creationId xmlns:p14="http://schemas.microsoft.com/office/powerpoint/2010/main" val="12957457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Demographic transition model (DTM)</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a:bodyPr>
          <a:lstStyle/>
          <a:p>
            <a:pPr algn="just"/>
            <a:r>
              <a:rPr lang="en-US" sz="3200" dirty="0" smtClean="0">
                <a:solidFill>
                  <a:schemeClr val="tx1"/>
                </a:solidFill>
              </a:rPr>
              <a:t>Stage 4</a:t>
            </a:r>
            <a:endParaRPr lang="en-US" sz="3200" dirty="0">
              <a:solidFill>
                <a:schemeClr val="tx1"/>
              </a:solidFill>
            </a:endParaRPr>
          </a:p>
          <a:p>
            <a:pPr lvl="2" algn="just"/>
            <a:r>
              <a:rPr lang="en-US" sz="2800" dirty="0">
                <a:solidFill>
                  <a:schemeClr val="tx1"/>
                </a:solidFill>
              </a:rPr>
              <a:t>Factor: </a:t>
            </a:r>
            <a:r>
              <a:rPr lang="en-US" sz="2800" dirty="0" smtClean="0">
                <a:solidFill>
                  <a:schemeClr val="tx1"/>
                </a:solidFill>
              </a:rPr>
              <a:t>low stationary</a:t>
            </a:r>
            <a:endParaRPr lang="en-US" sz="2800" dirty="0">
              <a:solidFill>
                <a:schemeClr val="tx1"/>
              </a:solidFill>
            </a:endParaRPr>
          </a:p>
          <a:p>
            <a:pPr lvl="2" algn="just"/>
            <a:r>
              <a:rPr lang="en-US" sz="2800" dirty="0">
                <a:solidFill>
                  <a:schemeClr val="tx1"/>
                </a:solidFill>
              </a:rPr>
              <a:t>Birth rate: </a:t>
            </a:r>
            <a:r>
              <a:rPr lang="en-US" sz="2800" dirty="0" smtClean="0">
                <a:solidFill>
                  <a:schemeClr val="tx1"/>
                </a:solidFill>
              </a:rPr>
              <a:t>low, but enough to keep the population stable</a:t>
            </a:r>
            <a:endParaRPr lang="en-US" sz="2800" dirty="0">
              <a:solidFill>
                <a:schemeClr val="tx1"/>
              </a:solidFill>
            </a:endParaRPr>
          </a:p>
          <a:p>
            <a:pPr lvl="2" algn="just"/>
            <a:r>
              <a:rPr lang="en-US" sz="2800" dirty="0">
                <a:solidFill>
                  <a:schemeClr val="tx1"/>
                </a:solidFill>
              </a:rPr>
              <a:t>Death rate: </a:t>
            </a:r>
            <a:r>
              <a:rPr lang="en-US" sz="2800" dirty="0" smtClean="0">
                <a:solidFill>
                  <a:schemeClr val="tx1"/>
                </a:solidFill>
              </a:rPr>
              <a:t>low and stable</a:t>
            </a:r>
            <a:endParaRPr lang="en-US" sz="2800" dirty="0">
              <a:solidFill>
                <a:schemeClr val="tx1"/>
              </a:solidFill>
            </a:endParaRPr>
          </a:p>
          <a:p>
            <a:pPr lvl="2" algn="just"/>
            <a:r>
              <a:rPr lang="en-US" sz="2800" dirty="0">
                <a:solidFill>
                  <a:schemeClr val="tx1"/>
                </a:solidFill>
              </a:rPr>
              <a:t>Population change: </a:t>
            </a:r>
            <a:r>
              <a:rPr lang="en-US" sz="2800" dirty="0" smtClean="0">
                <a:solidFill>
                  <a:schemeClr val="tx1"/>
                </a:solidFill>
              </a:rPr>
              <a:t>very low growth because CBR and CDR are low</a:t>
            </a:r>
            <a:endParaRPr lang="en-US" sz="2800" dirty="0">
              <a:solidFill>
                <a:schemeClr val="tx1"/>
              </a:solidFill>
            </a:endParaRPr>
          </a:p>
          <a:p>
            <a:pPr lvl="2" algn="just"/>
            <a:r>
              <a:rPr lang="en-US" sz="2800" dirty="0">
                <a:solidFill>
                  <a:schemeClr val="tx1"/>
                </a:solidFill>
              </a:rPr>
              <a:t>Examples today: </a:t>
            </a:r>
            <a:r>
              <a:rPr lang="en-US" sz="2800" dirty="0" smtClean="0">
                <a:solidFill>
                  <a:schemeClr val="tx1"/>
                </a:solidFill>
              </a:rPr>
              <a:t>United States, China, Denmark</a:t>
            </a:r>
            <a:endParaRPr lang="en-US" sz="2800" dirty="0">
              <a:solidFill>
                <a:schemeClr val="tx1"/>
              </a:solidFill>
            </a:endParaRPr>
          </a:p>
          <a:p>
            <a:pPr lvl="2" algn="just"/>
            <a:r>
              <a:rPr lang="en-US" sz="2800" dirty="0">
                <a:solidFill>
                  <a:schemeClr val="tx1"/>
                </a:solidFill>
              </a:rPr>
              <a:t>Population structure: </a:t>
            </a:r>
            <a:r>
              <a:rPr lang="en-US" sz="2800" dirty="0" smtClean="0">
                <a:solidFill>
                  <a:schemeClr val="tx1"/>
                </a:solidFill>
              </a:rPr>
              <a:t>balanced, with more aging</a:t>
            </a:r>
            <a:endParaRPr lang="en-US" sz="2800" dirty="0">
              <a:solidFill>
                <a:schemeClr val="tx1"/>
              </a:solidFill>
            </a:endParaRPr>
          </a:p>
        </p:txBody>
      </p:sp>
    </p:spTree>
    <p:extLst>
      <p:ext uri="{BB962C8B-B14F-4D97-AF65-F5344CB8AC3E}">
        <p14:creationId xmlns:p14="http://schemas.microsoft.com/office/powerpoint/2010/main" val="15207096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TCL_12e_Figure_02_18c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136" y="105060"/>
            <a:ext cx="11518712" cy="661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360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Demographic transition model (DTM)</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a:bodyPr>
          <a:lstStyle/>
          <a:p>
            <a:pPr algn="just"/>
            <a:r>
              <a:rPr lang="en-US" sz="3200" dirty="0" smtClean="0">
                <a:solidFill>
                  <a:schemeClr val="tx1"/>
                </a:solidFill>
              </a:rPr>
              <a:t>Stage 5</a:t>
            </a:r>
            <a:endParaRPr lang="en-US" sz="3200" dirty="0">
              <a:solidFill>
                <a:schemeClr val="tx1"/>
              </a:solidFill>
            </a:endParaRPr>
          </a:p>
          <a:p>
            <a:pPr lvl="2" algn="just"/>
            <a:r>
              <a:rPr lang="en-US" sz="2800" dirty="0" smtClean="0">
                <a:solidFill>
                  <a:schemeClr val="tx1"/>
                </a:solidFill>
              </a:rPr>
              <a:t>Factor: declining</a:t>
            </a:r>
            <a:endParaRPr lang="en-US" sz="2800" dirty="0">
              <a:solidFill>
                <a:schemeClr val="tx1"/>
              </a:solidFill>
            </a:endParaRPr>
          </a:p>
          <a:p>
            <a:pPr lvl="2" algn="just"/>
            <a:r>
              <a:rPr lang="en-US" sz="2800" dirty="0">
                <a:solidFill>
                  <a:schemeClr val="tx1"/>
                </a:solidFill>
              </a:rPr>
              <a:t>Birth rate: </a:t>
            </a:r>
            <a:r>
              <a:rPr lang="en-US" sz="2800" dirty="0" smtClean="0">
                <a:solidFill>
                  <a:schemeClr val="tx1"/>
                </a:solidFill>
              </a:rPr>
              <a:t>so low it falls below the death rate</a:t>
            </a:r>
            <a:endParaRPr lang="en-US" sz="2800" dirty="0">
              <a:solidFill>
                <a:schemeClr val="tx1"/>
              </a:solidFill>
            </a:endParaRPr>
          </a:p>
          <a:p>
            <a:pPr lvl="2" algn="just"/>
            <a:r>
              <a:rPr lang="en-US" sz="2800" dirty="0">
                <a:solidFill>
                  <a:schemeClr val="tx1"/>
                </a:solidFill>
              </a:rPr>
              <a:t>Death rate: </a:t>
            </a:r>
            <a:r>
              <a:rPr lang="en-US" sz="2800" dirty="0" smtClean="0">
                <a:solidFill>
                  <a:schemeClr val="tx1"/>
                </a:solidFill>
              </a:rPr>
              <a:t>low, sometimes increasing as the population ages</a:t>
            </a:r>
            <a:endParaRPr lang="en-US" sz="2800" dirty="0">
              <a:solidFill>
                <a:schemeClr val="tx1"/>
              </a:solidFill>
            </a:endParaRPr>
          </a:p>
          <a:p>
            <a:pPr lvl="2" algn="just"/>
            <a:r>
              <a:rPr lang="en-US" sz="2800" dirty="0">
                <a:solidFill>
                  <a:schemeClr val="tx1"/>
                </a:solidFill>
              </a:rPr>
              <a:t>Population change: </a:t>
            </a:r>
            <a:r>
              <a:rPr lang="en-US" sz="2800" dirty="0" smtClean="0">
                <a:solidFill>
                  <a:schemeClr val="tx1"/>
                </a:solidFill>
              </a:rPr>
              <a:t>very low decline as CBR fall below CDR</a:t>
            </a:r>
            <a:endParaRPr lang="en-US" sz="2800" dirty="0">
              <a:solidFill>
                <a:schemeClr val="tx1"/>
              </a:solidFill>
            </a:endParaRPr>
          </a:p>
          <a:p>
            <a:pPr lvl="2" algn="just"/>
            <a:r>
              <a:rPr lang="en-US" sz="2800" dirty="0">
                <a:solidFill>
                  <a:schemeClr val="tx1"/>
                </a:solidFill>
              </a:rPr>
              <a:t>Examples today: </a:t>
            </a:r>
            <a:r>
              <a:rPr lang="en-US" sz="2800" dirty="0" smtClean="0">
                <a:solidFill>
                  <a:schemeClr val="tx1"/>
                </a:solidFill>
              </a:rPr>
              <a:t>Japan, Germany</a:t>
            </a:r>
            <a:endParaRPr lang="en-US" sz="2800" dirty="0">
              <a:solidFill>
                <a:schemeClr val="tx1"/>
              </a:solidFill>
            </a:endParaRPr>
          </a:p>
          <a:p>
            <a:pPr lvl="2" algn="just"/>
            <a:r>
              <a:rPr lang="en-US" sz="2800" dirty="0">
                <a:solidFill>
                  <a:schemeClr val="tx1"/>
                </a:solidFill>
              </a:rPr>
              <a:t>Population structure: </a:t>
            </a:r>
            <a:r>
              <a:rPr lang="en-US" sz="2800" dirty="0" smtClean="0">
                <a:solidFill>
                  <a:schemeClr val="tx1"/>
                </a:solidFill>
              </a:rPr>
              <a:t>very old</a:t>
            </a:r>
            <a:endParaRPr lang="en-US" sz="2800" dirty="0">
              <a:solidFill>
                <a:schemeClr val="tx1"/>
              </a:solidFill>
            </a:endParaRPr>
          </a:p>
        </p:txBody>
      </p:sp>
    </p:spTree>
    <p:extLst>
      <p:ext uri="{BB962C8B-B14F-4D97-AF65-F5344CB8AC3E}">
        <p14:creationId xmlns:p14="http://schemas.microsoft.com/office/powerpoint/2010/main" val="17153449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demographic transition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00" y="1465950"/>
            <a:ext cx="11641984" cy="4812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3228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Demographic transition model (DTM)</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1703300"/>
          </a:xfrm>
        </p:spPr>
        <p:txBody>
          <a:bodyPr anchor="t">
            <a:normAutofit/>
          </a:bodyPr>
          <a:lstStyle/>
          <a:p>
            <a:pPr algn="just"/>
            <a:r>
              <a:rPr lang="en-US" sz="3200" dirty="0" smtClean="0">
                <a:solidFill>
                  <a:schemeClr val="tx1"/>
                </a:solidFill>
              </a:rPr>
              <a:t>DTM and Population Pyramids</a:t>
            </a:r>
          </a:p>
          <a:p>
            <a:pPr lvl="2" algn="just"/>
            <a:r>
              <a:rPr lang="en-US" sz="2800" dirty="0" smtClean="0">
                <a:solidFill>
                  <a:schemeClr val="tx1"/>
                </a:solidFill>
              </a:rPr>
              <a:t>Stages 2-5 of the DTM each tend to produce a different shaped population pyramid</a:t>
            </a:r>
          </a:p>
          <a:p>
            <a:pPr lvl="2" algn="just"/>
            <a:endParaRPr lang="en-US" sz="2800" dirty="0">
              <a:solidFill>
                <a:schemeClr val="tx1"/>
              </a:solidFill>
            </a:endParaRPr>
          </a:p>
          <a:p>
            <a:pPr lvl="2" algn="just"/>
            <a:endParaRPr lang="en-US" sz="2800" dirty="0" smtClean="0">
              <a:solidFill>
                <a:schemeClr val="tx1"/>
              </a:solidFill>
            </a:endParaRPr>
          </a:p>
          <a:p>
            <a:pPr marL="630000" lvl="2" indent="0" algn="just">
              <a:buNone/>
            </a:pPr>
            <a:endParaRPr lang="en-US" sz="2800" dirty="0">
              <a:solidFill>
                <a:schemeClr val="bg1">
                  <a:lumMod val="75000"/>
                </a:schemeClr>
              </a:solidFill>
            </a:endParaRPr>
          </a:p>
        </p:txBody>
      </p:sp>
      <p:pic>
        <p:nvPicPr>
          <p:cNvPr id="4100" name="Picture 4" descr="Image result for population pyram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954" y="3780430"/>
            <a:ext cx="10801041" cy="2932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2206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Demographic transition model (DTM)</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1703300"/>
          </a:xfrm>
        </p:spPr>
        <p:txBody>
          <a:bodyPr anchor="t">
            <a:normAutofit/>
          </a:bodyPr>
          <a:lstStyle/>
          <a:p>
            <a:pPr algn="just"/>
            <a:r>
              <a:rPr lang="en-US" sz="3200" dirty="0" smtClean="0">
                <a:solidFill>
                  <a:schemeClr val="tx1"/>
                </a:solidFill>
              </a:rPr>
              <a:t>Stage 2: Niger has a high birth rate (wide base) and a low life expectancy (narrows earlier) = rapid population growth</a:t>
            </a:r>
            <a:endParaRPr lang="en-US" sz="2800" dirty="0">
              <a:solidFill>
                <a:schemeClr val="bg1">
                  <a:lumMod val="75000"/>
                </a:schemeClr>
              </a:solidFill>
            </a:endParaRPr>
          </a:p>
        </p:txBody>
      </p:sp>
      <p:pic>
        <p:nvPicPr>
          <p:cNvPr id="4100" name="Picture 4" descr="Image result for population pyram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79" y="3355561"/>
            <a:ext cx="10801041" cy="293248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3370996" y="3748093"/>
            <a:ext cx="2947917" cy="2932483"/>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8954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4548" y="771169"/>
            <a:ext cx="8785424" cy="5943530"/>
          </a:xfrm>
          <a:prstGeom prst="rect">
            <a:avLst/>
          </a:prstGeom>
        </p:spPr>
      </p:pic>
    </p:spTree>
    <p:extLst>
      <p:ext uri="{BB962C8B-B14F-4D97-AF65-F5344CB8AC3E}">
        <p14:creationId xmlns:p14="http://schemas.microsoft.com/office/powerpoint/2010/main" val="95627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Demographic transition model (DTM)</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66724" y="1836801"/>
            <a:ext cx="11258550" cy="1703300"/>
          </a:xfrm>
        </p:spPr>
        <p:txBody>
          <a:bodyPr anchor="t">
            <a:normAutofit/>
          </a:bodyPr>
          <a:lstStyle/>
          <a:p>
            <a:pPr algn="just"/>
            <a:r>
              <a:rPr lang="en-US" sz="3200" dirty="0" smtClean="0">
                <a:solidFill>
                  <a:schemeClr val="tx1"/>
                </a:solidFill>
              </a:rPr>
              <a:t>Stage 3: Turkey has a declining CBR and a more slowly declining CDR – most are under 34 but percentage of elderly is increasing as life expectancy goes up</a:t>
            </a:r>
            <a:endParaRPr lang="en-US" sz="2800" dirty="0">
              <a:solidFill>
                <a:schemeClr val="bg1">
                  <a:lumMod val="75000"/>
                </a:schemeClr>
              </a:solidFill>
            </a:endParaRPr>
          </a:p>
        </p:txBody>
      </p:sp>
      <p:pic>
        <p:nvPicPr>
          <p:cNvPr id="4100" name="Picture 4" descr="Image result for population pyram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78" y="3540101"/>
            <a:ext cx="10801041" cy="293248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909479" y="3724641"/>
            <a:ext cx="3057100" cy="3037520"/>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8538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51355" y="693643"/>
            <a:ext cx="9180252" cy="6164357"/>
          </a:xfrm>
          <a:prstGeom prst="rect">
            <a:avLst/>
          </a:prstGeom>
        </p:spPr>
      </p:pic>
    </p:spTree>
    <p:extLst>
      <p:ext uri="{BB962C8B-B14F-4D97-AF65-F5344CB8AC3E}">
        <p14:creationId xmlns:p14="http://schemas.microsoft.com/office/powerpoint/2010/main" val="30002266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Demographic transition model (DTM)</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66724" y="1836801"/>
            <a:ext cx="11258550" cy="1703300"/>
          </a:xfrm>
        </p:spPr>
        <p:txBody>
          <a:bodyPr anchor="t">
            <a:normAutofit/>
          </a:bodyPr>
          <a:lstStyle/>
          <a:p>
            <a:pPr algn="just"/>
            <a:r>
              <a:rPr lang="en-US" sz="3200" dirty="0" smtClean="0">
                <a:solidFill>
                  <a:schemeClr val="tx1"/>
                </a:solidFill>
              </a:rPr>
              <a:t>Stage 4: France’s pyramid indicates a population that is not growing or shrinking – CBR is low but steady and CDR is low</a:t>
            </a:r>
            <a:endParaRPr lang="en-US" sz="2800" dirty="0">
              <a:solidFill>
                <a:schemeClr val="bg1">
                  <a:lumMod val="75000"/>
                </a:schemeClr>
              </a:solidFill>
            </a:endParaRPr>
          </a:p>
        </p:txBody>
      </p:sp>
      <p:pic>
        <p:nvPicPr>
          <p:cNvPr id="4100" name="Picture 4" descr="Image result for population pyram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78" y="3540101"/>
            <a:ext cx="10801041" cy="293248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8553708" y="3660946"/>
            <a:ext cx="3057100" cy="3037520"/>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583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Learning objective (</a:t>
            </a:r>
            <a:r>
              <a:rPr lang="en-US" sz="4400" dirty="0" smtClean="0"/>
              <a:t>2.B.1</a:t>
            </a:r>
            <a:r>
              <a:rPr lang="en-US" sz="4400" dirty="0"/>
              <a:t>)</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fontScale="92500" lnSpcReduction="10000"/>
          </a:bodyPr>
          <a:lstStyle/>
          <a:p>
            <a:pPr algn="just"/>
            <a:r>
              <a:rPr lang="en-US" sz="3200" dirty="0">
                <a:solidFill>
                  <a:schemeClr val="tx1"/>
                </a:solidFill>
              </a:rPr>
              <a:t>By the end of this section, you will </a:t>
            </a:r>
            <a:r>
              <a:rPr lang="en-US" sz="3200" i="1" dirty="0">
                <a:solidFill>
                  <a:schemeClr val="tx1"/>
                </a:solidFill>
              </a:rPr>
              <a:t>be able to </a:t>
            </a:r>
            <a:r>
              <a:rPr lang="en-US" sz="3200" b="1" dirty="0" smtClean="0">
                <a:solidFill>
                  <a:schemeClr val="tx1"/>
                </a:solidFill>
              </a:rPr>
              <a:t>explain contemporary and historical trends in population growth and decline.</a:t>
            </a:r>
            <a:endParaRPr lang="en-US" sz="3200" b="1" dirty="0">
              <a:solidFill>
                <a:schemeClr val="tx1"/>
              </a:solidFill>
            </a:endParaRPr>
          </a:p>
          <a:p>
            <a:pPr marL="1522350" lvl="3" indent="-514350" algn="just">
              <a:buFont typeface="+mj-lt"/>
              <a:buAutoNum type="alphaLcPeriod"/>
            </a:pPr>
            <a:r>
              <a:rPr lang="en-US" sz="3200" dirty="0">
                <a:solidFill>
                  <a:schemeClr val="tx1"/>
                </a:solidFill>
              </a:rPr>
              <a:t>Demographic factors that </a:t>
            </a:r>
            <a:r>
              <a:rPr lang="en-US" sz="3200" dirty="0" smtClean="0">
                <a:solidFill>
                  <a:schemeClr val="tx1"/>
                </a:solidFill>
              </a:rPr>
              <a:t>determine population </a:t>
            </a:r>
            <a:r>
              <a:rPr lang="en-US" sz="3200" dirty="0">
                <a:solidFill>
                  <a:schemeClr val="tx1"/>
                </a:solidFill>
              </a:rPr>
              <a:t>growth and decline </a:t>
            </a:r>
            <a:r>
              <a:rPr lang="en-US" sz="3200" dirty="0" smtClean="0">
                <a:solidFill>
                  <a:schemeClr val="tx1"/>
                </a:solidFill>
              </a:rPr>
              <a:t>are fertility</a:t>
            </a:r>
            <a:r>
              <a:rPr lang="en-US" sz="3200" dirty="0">
                <a:solidFill>
                  <a:schemeClr val="tx1"/>
                </a:solidFill>
              </a:rPr>
              <a:t>, mortality, and </a:t>
            </a:r>
            <a:r>
              <a:rPr lang="en-US" sz="3200" dirty="0" smtClean="0">
                <a:solidFill>
                  <a:schemeClr val="tx1"/>
                </a:solidFill>
              </a:rPr>
              <a:t>migration.</a:t>
            </a:r>
            <a:endParaRPr lang="en-US" sz="3200" dirty="0">
              <a:solidFill>
                <a:schemeClr val="tx1"/>
              </a:solidFill>
            </a:endParaRPr>
          </a:p>
          <a:p>
            <a:pPr marL="1522350" lvl="3" indent="-514350" algn="just">
              <a:buFont typeface="+mj-lt"/>
              <a:buAutoNum type="alphaLcPeriod"/>
            </a:pPr>
            <a:r>
              <a:rPr lang="en-US" sz="3200" dirty="0" smtClean="0">
                <a:solidFill>
                  <a:schemeClr val="tx1"/>
                </a:solidFill>
              </a:rPr>
              <a:t>Rates </a:t>
            </a:r>
            <a:r>
              <a:rPr lang="en-US" sz="3200" dirty="0">
                <a:solidFill>
                  <a:schemeClr val="tx1"/>
                </a:solidFill>
              </a:rPr>
              <a:t>of natural increase </a:t>
            </a:r>
            <a:r>
              <a:rPr lang="en-US" sz="3200" dirty="0" smtClean="0">
                <a:solidFill>
                  <a:schemeClr val="tx1"/>
                </a:solidFill>
              </a:rPr>
              <a:t>and population-doubling </a:t>
            </a:r>
            <a:r>
              <a:rPr lang="en-US" sz="3200" dirty="0">
                <a:solidFill>
                  <a:schemeClr val="tx1"/>
                </a:solidFill>
              </a:rPr>
              <a:t>times </a:t>
            </a:r>
            <a:r>
              <a:rPr lang="en-US" sz="3200" dirty="0" smtClean="0">
                <a:solidFill>
                  <a:schemeClr val="tx1"/>
                </a:solidFill>
              </a:rPr>
              <a:t>are used </a:t>
            </a:r>
            <a:r>
              <a:rPr lang="en-US" sz="3200" dirty="0">
                <a:solidFill>
                  <a:schemeClr val="tx1"/>
                </a:solidFill>
              </a:rPr>
              <a:t>to explain </a:t>
            </a:r>
            <a:r>
              <a:rPr lang="en-US" sz="3200" dirty="0" smtClean="0">
                <a:solidFill>
                  <a:schemeClr val="tx1"/>
                </a:solidFill>
              </a:rPr>
              <a:t>population growth </a:t>
            </a:r>
            <a:r>
              <a:rPr lang="en-US" sz="3200" dirty="0">
                <a:solidFill>
                  <a:schemeClr val="tx1"/>
                </a:solidFill>
              </a:rPr>
              <a:t>and decline.</a:t>
            </a:r>
          </a:p>
          <a:p>
            <a:pPr marL="1522350" lvl="3" indent="-514350" algn="just">
              <a:buFont typeface="+mj-lt"/>
              <a:buAutoNum type="alphaLcPeriod"/>
            </a:pPr>
            <a:r>
              <a:rPr lang="en-US" sz="3200" dirty="0" smtClean="0">
                <a:solidFill>
                  <a:schemeClr val="tx1"/>
                </a:solidFill>
              </a:rPr>
              <a:t>Social</a:t>
            </a:r>
            <a:r>
              <a:rPr lang="en-US" sz="3200" dirty="0">
                <a:solidFill>
                  <a:schemeClr val="tx1"/>
                </a:solidFill>
              </a:rPr>
              <a:t>, cultural, political, </a:t>
            </a:r>
            <a:r>
              <a:rPr lang="en-US" sz="3200" dirty="0" smtClean="0">
                <a:solidFill>
                  <a:schemeClr val="tx1"/>
                </a:solidFill>
              </a:rPr>
              <a:t>and economic </a:t>
            </a:r>
            <a:r>
              <a:rPr lang="en-US" sz="3200" dirty="0">
                <a:solidFill>
                  <a:schemeClr val="tx1"/>
                </a:solidFill>
              </a:rPr>
              <a:t>factors influence </a:t>
            </a:r>
            <a:r>
              <a:rPr lang="en-US" sz="3200" dirty="0" smtClean="0">
                <a:solidFill>
                  <a:schemeClr val="tx1"/>
                </a:solidFill>
              </a:rPr>
              <a:t>fertility, mortality</a:t>
            </a:r>
            <a:r>
              <a:rPr lang="en-US" sz="3200" dirty="0">
                <a:solidFill>
                  <a:schemeClr val="tx1"/>
                </a:solidFill>
              </a:rPr>
              <a:t>, and migration rates.</a:t>
            </a:r>
          </a:p>
        </p:txBody>
      </p:sp>
    </p:spTree>
    <p:extLst>
      <p:ext uri="{BB962C8B-B14F-4D97-AF65-F5344CB8AC3E}">
        <p14:creationId xmlns:p14="http://schemas.microsoft.com/office/powerpoint/2010/main" val="41296503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6253" y="556431"/>
            <a:ext cx="8323215" cy="5987924"/>
          </a:xfrm>
          <a:prstGeom prst="rect">
            <a:avLst/>
          </a:prstGeom>
        </p:spPr>
      </p:pic>
    </p:spTree>
    <p:extLst>
      <p:ext uri="{BB962C8B-B14F-4D97-AF65-F5344CB8AC3E}">
        <p14:creationId xmlns:p14="http://schemas.microsoft.com/office/powerpoint/2010/main" val="19697963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Demographic transition model (DTM)</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66724" y="1836801"/>
            <a:ext cx="11258550" cy="1703300"/>
          </a:xfrm>
        </p:spPr>
        <p:txBody>
          <a:bodyPr anchor="t">
            <a:normAutofit/>
          </a:bodyPr>
          <a:lstStyle/>
          <a:p>
            <a:pPr algn="just"/>
            <a:r>
              <a:rPr lang="en-US" sz="3200" dirty="0" smtClean="0">
                <a:solidFill>
                  <a:schemeClr val="tx1"/>
                </a:solidFill>
              </a:rPr>
              <a:t>Stage 5: Japan’s pyramid represents Stage 5; the narrow base reflects a decreasing CBR – the population is aging and declining slightly overall. The largest age group is 65-69.</a:t>
            </a:r>
            <a:endParaRPr lang="en-US" sz="2800" dirty="0">
              <a:solidFill>
                <a:schemeClr val="bg1">
                  <a:lumMod val="75000"/>
                </a:schemeClr>
              </a:solidFill>
            </a:endParaRPr>
          </a:p>
        </p:txBody>
      </p:sp>
    </p:spTree>
    <p:extLst>
      <p:ext uri="{BB962C8B-B14F-4D97-AF65-F5344CB8AC3E}">
        <p14:creationId xmlns:p14="http://schemas.microsoft.com/office/powerpoint/2010/main" val="9417224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04205" y="713030"/>
            <a:ext cx="8690924" cy="5986782"/>
          </a:xfrm>
          <a:prstGeom prst="rect">
            <a:avLst/>
          </a:prstGeom>
        </p:spPr>
      </p:pic>
    </p:spTree>
    <p:extLst>
      <p:ext uri="{BB962C8B-B14F-4D97-AF65-F5344CB8AC3E}">
        <p14:creationId xmlns:p14="http://schemas.microsoft.com/office/powerpoint/2010/main" val="3195125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Demographic transition model (DTM)</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lnSpcReduction="10000"/>
          </a:bodyPr>
          <a:lstStyle/>
          <a:p>
            <a:pPr algn="just"/>
            <a:r>
              <a:rPr lang="en-US" sz="3200" dirty="0" smtClean="0">
                <a:solidFill>
                  <a:schemeClr val="tx1"/>
                </a:solidFill>
              </a:rPr>
              <a:t>Policy Implications</a:t>
            </a:r>
          </a:p>
          <a:p>
            <a:pPr lvl="2" algn="just"/>
            <a:r>
              <a:rPr lang="en-US" sz="2800" dirty="0" smtClean="0">
                <a:solidFill>
                  <a:schemeClr val="tx1"/>
                </a:solidFill>
              </a:rPr>
              <a:t>As countries move from stage to stage, they face different challenges</a:t>
            </a:r>
          </a:p>
          <a:p>
            <a:pPr lvl="2" algn="just"/>
            <a:r>
              <a:rPr lang="en-US" sz="2800" dirty="0" smtClean="0">
                <a:solidFill>
                  <a:schemeClr val="tx1"/>
                </a:solidFill>
              </a:rPr>
              <a:t>Stage 2 or 3 with a relatively high percentage of young people often lacks the resources to educate all children</a:t>
            </a:r>
          </a:p>
          <a:p>
            <a:pPr lvl="2" algn="just"/>
            <a:r>
              <a:rPr lang="en-US" sz="2800" dirty="0" smtClean="0">
                <a:solidFill>
                  <a:schemeClr val="tx1"/>
                </a:solidFill>
              </a:rPr>
              <a:t>Stage 4 with a relatively high percentage of old people often faces problems funding healthcare</a:t>
            </a:r>
          </a:p>
          <a:p>
            <a:pPr lvl="2" algn="just"/>
            <a:r>
              <a:rPr lang="en-US" sz="2800" dirty="0" smtClean="0">
                <a:solidFill>
                  <a:schemeClr val="tx1"/>
                </a:solidFill>
              </a:rPr>
              <a:t>However, the elderly can vote and therefore have more influence than children</a:t>
            </a:r>
            <a:endParaRPr lang="en-US" sz="2800" dirty="0">
              <a:solidFill>
                <a:schemeClr val="tx1"/>
              </a:solidFill>
            </a:endParaRPr>
          </a:p>
        </p:txBody>
      </p:sp>
    </p:spTree>
    <p:extLst>
      <p:ext uri="{BB962C8B-B14F-4D97-AF65-F5344CB8AC3E}">
        <p14:creationId xmlns:p14="http://schemas.microsoft.com/office/powerpoint/2010/main" val="23300159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Demographic transition model (DTM)</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lnSpcReduction="10000"/>
          </a:bodyPr>
          <a:lstStyle/>
          <a:p>
            <a:pPr algn="just"/>
            <a:r>
              <a:rPr lang="en-US" sz="3200" dirty="0" smtClean="0">
                <a:solidFill>
                  <a:schemeClr val="tx1"/>
                </a:solidFill>
              </a:rPr>
              <a:t>Rate of Population Increase</a:t>
            </a:r>
          </a:p>
          <a:p>
            <a:pPr lvl="2" algn="just"/>
            <a:r>
              <a:rPr lang="en-US" sz="2800" dirty="0">
                <a:solidFill>
                  <a:schemeClr val="tx1"/>
                </a:solidFill>
              </a:rPr>
              <a:t>Population increase or decrease is measured by subtracting the number of deaths from the number of births </a:t>
            </a:r>
          </a:p>
          <a:p>
            <a:pPr lvl="2" algn="just"/>
            <a:r>
              <a:rPr lang="en-US" sz="2800" dirty="0" smtClean="0">
                <a:solidFill>
                  <a:schemeClr val="tx1"/>
                </a:solidFill>
              </a:rPr>
              <a:t>To compare countries of different sizes, demographers use rates instead of numbers</a:t>
            </a:r>
          </a:p>
          <a:p>
            <a:pPr lvl="2" algn="just"/>
            <a:r>
              <a:rPr lang="en-US" sz="2800" dirty="0" smtClean="0">
                <a:solidFill>
                  <a:schemeClr val="tx1"/>
                </a:solidFill>
              </a:rPr>
              <a:t>CBR and CDR are per 1,000 people</a:t>
            </a:r>
          </a:p>
          <a:p>
            <a:pPr lvl="2" algn="just"/>
            <a:r>
              <a:rPr lang="en-US" sz="2800" dirty="0" smtClean="0">
                <a:solidFill>
                  <a:schemeClr val="tx1"/>
                </a:solidFill>
              </a:rPr>
              <a:t>The percentage at which a country’s population is growing or declining, </a:t>
            </a:r>
            <a:r>
              <a:rPr lang="en-US" sz="2800" i="1" dirty="0" smtClean="0">
                <a:solidFill>
                  <a:schemeClr val="tx1"/>
                </a:solidFill>
              </a:rPr>
              <a:t>without the impact of migration</a:t>
            </a:r>
            <a:r>
              <a:rPr lang="en-US" sz="2800" dirty="0" smtClean="0">
                <a:solidFill>
                  <a:schemeClr val="tx1"/>
                </a:solidFill>
              </a:rPr>
              <a:t>, is the </a:t>
            </a:r>
            <a:r>
              <a:rPr lang="en-US" sz="2800" b="1" dirty="0" smtClean="0">
                <a:solidFill>
                  <a:srgbClr val="FF6600"/>
                </a:solidFill>
              </a:rPr>
              <a:t>rate of natural increase (RNI)</a:t>
            </a:r>
            <a:r>
              <a:rPr lang="en-US" sz="2800" dirty="0" smtClean="0">
                <a:solidFill>
                  <a:srgbClr val="FF6600"/>
                </a:solidFill>
              </a:rPr>
              <a:t>.</a:t>
            </a:r>
          </a:p>
          <a:p>
            <a:pPr lvl="2" algn="just"/>
            <a:endParaRPr lang="en-US" sz="2800" dirty="0">
              <a:solidFill>
                <a:schemeClr val="bg1">
                  <a:lumMod val="75000"/>
                </a:schemeClr>
              </a:solidFill>
            </a:endParaRPr>
          </a:p>
        </p:txBody>
      </p:sp>
    </p:spTree>
    <p:extLst>
      <p:ext uri="{BB962C8B-B14F-4D97-AF65-F5344CB8AC3E}">
        <p14:creationId xmlns:p14="http://schemas.microsoft.com/office/powerpoint/2010/main" val="14966014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Demographic transition model (DTM)</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a:bodyPr>
          <a:lstStyle/>
          <a:p>
            <a:pPr algn="just"/>
            <a:r>
              <a:rPr lang="en-US" sz="3200" dirty="0" smtClean="0">
                <a:solidFill>
                  <a:schemeClr val="tx1"/>
                </a:solidFill>
              </a:rPr>
              <a:t>Use this formula: </a:t>
            </a:r>
          </a:p>
          <a:p>
            <a:pPr lvl="2" algn="just"/>
            <a:r>
              <a:rPr lang="en-US" sz="2800" dirty="0" smtClean="0">
                <a:solidFill>
                  <a:schemeClr val="tx1"/>
                </a:solidFill>
              </a:rPr>
              <a:t>RNI = (CBR-CDR)/10</a:t>
            </a:r>
          </a:p>
          <a:p>
            <a:pPr lvl="2" algn="just"/>
            <a:r>
              <a:rPr lang="en-US" sz="2800" dirty="0" smtClean="0">
                <a:solidFill>
                  <a:schemeClr val="tx1"/>
                </a:solidFill>
              </a:rPr>
              <a:t>For the entire world, the CBR is about 20 and the CDR is about 8.</a:t>
            </a:r>
          </a:p>
          <a:p>
            <a:pPr lvl="2" algn="just"/>
            <a:r>
              <a:rPr lang="en-US" sz="2800" dirty="0" smtClean="0">
                <a:solidFill>
                  <a:schemeClr val="tx1"/>
                </a:solidFill>
              </a:rPr>
              <a:t>RNI = (20-8)/10 = 1.2%</a:t>
            </a:r>
          </a:p>
          <a:p>
            <a:pPr algn="just"/>
            <a:r>
              <a:rPr lang="en-US" sz="3200" dirty="0" smtClean="0">
                <a:solidFill>
                  <a:schemeClr val="tx1"/>
                </a:solidFill>
              </a:rPr>
              <a:t>Note: RNI tends to be less than 1% in MDCs and greater than 1% in LDCs</a:t>
            </a:r>
            <a:endParaRPr lang="en-US" sz="3200" dirty="0">
              <a:solidFill>
                <a:schemeClr val="bg1">
                  <a:lumMod val="75000"/>
                </a:schemeClr>
              </a:solidFill>
            </a:endParaRPr>
          </a:p>
        </p:txBody>
      </p:sp>
    </p:spTree>
    <p:extLst>
      <p:ext uri="{BB962C8B-B14F-4D97-AF65-F5344CB8AC3E}">
        <p14:creationId xmlns:p14="http://schemas.microsoft.com/office/powerpoint/2010/main" val="11385483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Demographic transition model (DTM)</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3559395"/>
          </a:xfrm>
        </p:spPr>
        <p:txBody>
          <a:bodyPr anchor="t">
            <a:normAutofit/>
          </a:bodyPr>
          <a:lstStyle/>
          <a:p>
            <a:pPr algn="just"/>
            <a:r>
              <a:rPr lang="en-US" sz="3200" dirty="0" smtClean="0">
                <a:solidFill>
                  <a:schemeClr val="tx1"/>
                </a:solidFill>
              </a:rPr>
              <a:t>Demographic Balancing Equation</a:t>
            </a:r>
          </a:p>
          <a:p>
            <a:pPr lvl="2" algn="just"/>
            <a:r>
              <a:rPr lang="en-US" sz="2800" dirty="0" smtClean="0">
                <a:solidFill>
                  <a:schemeClr val="tx1"/>
                </a:solidFill>
              </a:rPr>
              <a:t>Natural increase is only part of a country’s total population change</a:t>
            </a:r>
          </a:p>
          <a:p>
            <a:pPr lvl="2" algn="just"/>
            <a:r>
              <a:rPr lang="en-US" sz="2800" dirty="0" smtClean="0">
                <a:solidFill>
                  <a:schemeClr val="tx1"/>
                </a:solidFill>
              </a:rPr>
              <a:t>Migration plays a major part and must be added to the equation</a:t>
            </a:r>
          </a:p>
          <a:p>
            <a:pPr lvl="4" algn="just"/>
            <a:r>
              <a:rPr lang="en-US" sz="2600" dirty="0" smtClean="0">
                <a:solidFill>
                  <a:schemeClr val="tx1"/>
                </a:solidFill>
              </a:rPr>
              <a:t>Immigration – people who move INTO the country</a:t>
            </a:r>
          </a:p>
          <a:p>
            <a:pPr lvl="4" algn="just"/>
            <a:r>
              <a:rPr lang="en-US" sz="2600" dirty="0" smtClean="0">
                <a:solidFill>
                  <a:schemeClr val="tx1"/>
                </a:solidFill>
              </a:rPr>
              <a:t>Emigration – people who move OUT of the country</a:t>
            </a:r>
          </a:p>
          <a:p>
            <a:pPr lvl="2" algn="just"/>
            <a:r>
              <a:rPr lang="en-US" sz="2800" dirty="0" smtClean="0">
                <a:solidFill>
                  <a:schemeClr val="tx1"/>
                </a:solidFill>
              </a:rPr>
              <a:t>This formula is called the </a:t>
            </a:r>
            <a:r>
              <a:rPr lang="en-US" sz="2800" b="1" dirty="0" smtClean="0">
                <a:solidFill>
                  <a:srgbClr val="FF6600"/>
                </a:solidFill>
              </a:rPr>
              <a:t>demographic balancing equation</a:t>
            </a:r>
            <a:endParaRPr lang="en-US" sz="2800" dirty="0">
              <a:solidFill>
                <a:srgbClr val="FF6600"/>
              </a:solidFill>
            </a:endParaRPr>
          </a:p>
        </p:txBody>
      </p:sp>
      <p:sp>
        <p:nvSpPr>
          <p:cNvPr id="4" name="Rectangle 3"/>
          <p:cNvSpPr/>
          <p:nvPr/>
        </p:nvSpPr>
        <p:spPr>
          <a:xfrm>
            <a:off x="0" y="5888517"/>
            <a:ext cx="12192000" cy="553998"/>
          </a:xfrm>
          <a:prstGeom prst="rect">
            <a:avLst/>
          </a:prstGeom>
        </p:spPr>
        <p:txBody>
          <a:bodyPr wrap="square">
            <a:spAutoFit/>
          </a:bodyPr>
          <a:lstStyle/>
          <a:p>
            <a:pPr indent="-97200" algn="ctr" defTabSz="457200">
              <a:spcBef>
                <a:spcPct val="20000"/>
              </a:spcBef>
              <a:spcAft>
                <a:spcPts val="600"/>
              </a:spcAft>
              <a:buClr>
                <a:srgbClr val="9F2936"/>
              </a:buClr>
              <a:buSzPct val="92000"/>
            </a:pPr>
            <a:r>
              <a:rPr lang="en-US" sz="3000" dirty="0">
                <a:solidFill>
                  <a:prstClr val="black"/>
                </a:solidFill>
              </a:rPr>
              <a:t>Total Population Change = Births – Deaths + Immigrants - Emigrants</a:t>
            </a:r>
          </a:p>
        </p:txBody>
      </p:sp>
    </p:spTree>
    <p:extLst>
      <p:ext uri="{BB962C8B-B14F-4D97-AF65-F5344CB8AC3E}">
        <p14:creationId xmlns:p14="http://schemas.microsoft.com/office/powerpoint/2010/main" val="135716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DTM – Population doubling time</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a:bodyPr>
          <a:lstStyle/>
          <a:p>
            <a:pPr algn="just"/>
            <a:r>
              <a:rPr lang="en-US" sz="3200" b="1" dirty="0" smtClean="0">
                <a:solidFill>
                  <a:schemeClr val="tx1"/>
                </a:solidFill>
              </a:rPr>
              <a:t>Arithmetic</a:t>
            </a:r>
            <a:r>
              <a:rPr lang="en-US" sz="3200" dirty="0" smtClean="0">
                <a:solidFill>
                  <a:schemeClr val="tx1"/>
                </a:solidFill>
              </a:rPr>
              <a:t> growth</a:t>
            </a:r>
          </a:p>
          <a:p>
            <a:pPr lvl="2" algn="just"/>
            <a:r>
              <a:rPr lang="en-US" sz="2800" dirty="0" smtClean="0">
                <a:solidFill>
                  <a:schemeClr val="tx1"/>
                </a:solidFill>
              </a:rPr>
              <a:t>When the increase is a constant number each period</a:t>
            </a:r>
          </a:p>
          <a:p>
            <a:pPr lvl="2" algn="just"/>
            <a:r>
              <a:rPr lang="en-US" sz="2800" dirty="0" smtClean="0">
                <a:solidFill>
                  <a:srgbClr val="006600"/>
                </a:solidFill>
              </a:rPr>
              <a:t>Ex: 1, 2, 3, 4 (</a:t>
            </a:r>
            <a:r>
              <a:rPr lang="en-US" sz="2800" i="1" dirty="0" smtClean="0">
                <a:solidFill>
                  <a:srgbClr val="006600"/>
                </a:solidFill>
              </a:rPr>
              <a:t>add </a:t>
            </a:r>
            <a:r>
              <a:rPr lang="en-US" sz="2800" dirty="0" smtClean="0">
                <a:solidFill>
                  <a:srgbClr val="006600"/>
                </a:solidFill>
              </a:rPr>
              <a:t>1) or 1, 5, 9, 13, 17 </a:t>
            </a:r>
            <a:r>
              <a:rPr lang="en-US" sz="2800" dirty="0">
                <a:solidFill>
                  <a:srgbClr val="006600"/>
                </a:solidFill>
              </a:rPr>
              <a:t>(</a:t>
            </a:r>
            <a:r>
              <a:rPr lang="en-US" sz="2800" i="1" dirty="0">
                <a:solidFill>
                  <a:srgbClr val="006600"/>
                </a:solidFill>
              </a:rPr>
              <a:t>add </a:t>
            </a:r>
            <a:r>
              <a:rPr lang="en-US" sz="2800" dirty="0" smtClean="0">
                <a:solidFill>
                  <a:srgbClr val="006600"/>
                </a:solidFill>
              </a:rPr>
              <a:t>4) </a:t>
            </a:r>
          </a:p>
          <a:p>
            <a:pPr algn="just"/>
            <a:r>
              <a:rPr lang="en-US" sz="3200" b="1" dirty="0" smtClean="0">
                <a:solidFill>
                  <a:schemeClr val="tx1"/>
                </a:solidFill>
              </a:rPr>
              <a:t>Exponential</a:t>
            </a:r>
            <a:r>
              <a:rPr lang="en-US" sz="3200" dirty="0" smtClean="0">
                <a:solidFill>
                  <a:schemeClr val="tx1"/>
                </a:solidFill>
              </a:rPr>
              <a:t> growth</a:t>
            </a:r>
          </a:p>
          <a:p>
            <a:pPr lvl="2" algn="just"/>
            <a:r>
              <a:rPr lang="en-US" sz="2800" dirty="0" smtClean="0">
                <a:solidFill>
                  <a:schemeClr val="tx1"/>
                </a:solidFill>
              </a:rPr>
              <a:t>When the increase is a constant factor each period</a:t>
            </a:r>
          </a:p>
          <a:p>
            <a:pPr lvl="2" algn="just"/>
            <a:r>
              <a:rPr lang="en-US" sz="2800" dirty="0" smtClean="0">
                <a:solidFill>
                  <a:srgbClr val="006600"/>
                </a:solidFill>
              </a:rPr>
              <a:t>Ex: if the factor is 2, the number doubles each period (1, 2, 4, 8)</a:t>
            </a:r>
            <a:r>
              <a:rPr lang="en-US" sz="2800" dirty="0" smtClean="0">
                <a:solidFill>
                  <a:schemeClr val="tx1"/>
                </a:solidFill>
              </a:rPr>
              <a:t>.</a:t>
            </a:r>
          </a:p>
          <a:p>
            <a:pPr lvl="2" algn="just"/>
            <a:r>
              <a:rPr lang="en-US" sz="2800" dirty="0" smtClean="0">
                <a:solidFill>
                  <a:schemeClr val="tx1"/>
                </a:solidFill>
              </a:rPr>
              <a:t>Growth by 5 would be 1, 5, 25, 125, etc.</a:t>
            </a:r>
            <a:endParaRPr lang="en-US" sz="2800" dirty="0">
              <a:solidFill>
                <a:schemeClr val="bg1">
                  <a:lumMod val="75000"/>
                </a:schemeClr>
              </a:solidFill>
            </a:endParaRPr>
          </a:p>
        </p:txBody>
      </p:sp>
    </p:spTree>
    <p:extLst>
      <p:ext uri="{BB962C8B-B14F-4D97-AF65-F5344CB8AC3E}">
        <p14:creationId xmlns:p14="http://schemas.microsoft.com/office/powerpoint/2010/main" val="16410422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DTM – Population doubling time</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66725" y="1899708"/>
            <a:ext cx="11258550" cy="4958291"/>
          </a:xfrm>
        </p:spPr>
        <p:txBody>
          <a:bodyPr anchor="t">
            <a:noAutofit/>
          </a:bodyPr>
          <a:lstStyle/>
          <a:p>
            <a:pPr algn="just"/>
            <a:r>
              <a:rPr lang="en-US" sz="2800" dirty="0" smtClean="0">
                <a:solidFill>
                  <a:schemeClr val="tx1"/>
                </a:solidFill>
              </a:rPr>
              <a:t>Since the early 1800s, global population has been growing </a:t>
            </a:r>
            <a:r>
              <a:rPr lang="en-US" sz="2800" i="1" dirty="0" smtClean="0">
                <a:solidFill>
                  <a:schemeClr val="tx1"/>
                </a:solidFill>
              </a:rPr>
              <a:t>exponentially</a:t>
            </a:r>
            <a:r>
              <a:rPr lang="en-US" sz="2800" dirty="0" smtClean="0">
                <a:solidFill>
                  <a:schemeClr val="tx1"/>
                </a:solidFill>
              </a:rPr>
              <a:t>.</a:t>
            </a:r>
          </a:p>
          <a:p>
            <a:pPr algn="just"/>
            <a:r>
              <a:rPr lang="en-US" sz="2800" dirty="0" smtClean="0">
                <a:solidFill>
                  <a:schemeClr val="tx1"/>
                </a:solidFill>
              </a:rPr>
              <a:t>The time it takes to double in size can be estimated using the Rule of 70: assuming the growth rate remains steady, the approximate doubling time in years will be 70 divided by the growth rate per year</a:t>
            </a:r>
          </a:p>
          <a:p>
            <a:pPr algn="just"/>
            <a:r>
              <a:rPr lang="en-US" sz="2800" dirty="0" smtClean="0">
                <a:solidFill>
                  <a:srgbClr val="006600"/>
                </a:solidFill>
              </a:rPr>
              <a:t>Example: in 2014, the Ivory Coast had a population growth rate of about 2.0 and since 70/2 = 35, if the growth rate stays the same, the population will double in 35 years. </a:t>
            </a:r>
          </a:p>
          <a:p>
            <a:pPr algn="just"/>
            <a:r>
              <a:rPr lang="en-US" sz="2800" dirty="0" smtClean="0">
                <a:solidFill>
                  <a:srgbClr val="006600"/>
                </a:solidFill>
              </a:rPr>
              <a:t>Example: the US had a population growth rate of .77. What is the doubling time? </a:t>
            </a:r>
            <a:endParaRPr lang="en-US" sz="2800" dirty="0">
              <a:solidFill>
                <a:srgbClr val="006600"/>
              </a:solidFill>
            </a:endParaRPr>
          </a:p>
        </p:txBody>
      </p:sp>
      <p:sp>
        <p:nvSpPr>
          <p:cNvPr id="4" name="Rectangle 3"/>
          <p:cNvSpPr/>
          <p:nvPr/>
        </p:nvSpPr>
        <p:spPr>
          <a:xfrm>
            <a:off x="3235058" y="6238136"/>
            <a:ext cx="2569934" cy="523220"/>
          </a:xfrm>
          <a:prstGeom prst="rect">
            <a:avLst/>
          </a:prstGeom>
        </p:spPr>
        <p:txBody>
          <a:bodyPr wrap="none">
            <a:spAutoFit/>
          </a:bodyPr>
          <a:lstStyle/>
          <a:p>
            <a:pPr lvl="0" algn="just" defTabSz="457200">
              <a:spcBef>
                <a:spcPct val="20000"/>
              </a:spcBef>
              <a:spcAft>
                <a:spcPts val="600"/>
              </a:spcAft>
              <a:buClr>
                <a:srgbClr val="9F2936"/>
              </a:buClr>
              <a:buSzPct val="92000"/>
            </a:pPr>
            <a:r>
              <a:rPr lang="en-US" sz="2800" dirty="0">
                <a:solidFill>
                  <a:prstClr val="black"/>
                </a:solidFill>
              </a:rPr>
              <a:t>About 91 years.</a:t>
            </a:r>
            <a:endParaRPr lang="en-US" sz="2800" dirty="0">
              <a:solidFill>
                <a:prstClr val="white">
                  <a:lumMod val="75000"/>
                </a:prstClr>
              </a:solidFill>
            </a:endParaRPr>
          </a:p>
        </p:txBody>
      </p:sp>
    </p:spTree>
    <p:extLst>
      <p:ext uri="{BB962C8B-B14F-4D97-AF65-F5344CB8AC3E}">
        <p14:creationId xmlns:p14="http://schemas.microsoft.com/office/powerpoint/2010/main" val="310229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Learning objective (</a:t>
            </a:r>
            <a:r>
              <a:rPr lang="en-US" sz="4400" dirty="0" smtClean="0"/>
              <a:t>2.B.2</a:t>
            </a:r>
            <a:r>
              <a:rPr lang="en-US" sz="4400" dirty="0"/>
              <a:t>)</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a:bodyPr>
          <a:lstStyle/>
          <a:p>
            <a:pPr algn="just"/>
            <a:r>
              <a:rPr lang="en-US" sz="3200" dirty="0">
                <a:solidFill>
                  <a:schemeClr val="tx1"/>
                </a:solidFill>
              </a:rPr>
              <a:t>By the end of this section, you will </a:t>
            </a:r>
            <a:r>
              <a:rPr lang="en-US" sz="3200" i="1" dirty="0">
                <a:solidFill>
                  <a:schemeClr val="tx1"/>
                </a:solidFill>
              </a:rPr>
              <a:t>be able to </a:t>
            </a:r>
            <a:r>
              <a:rPr lang="en-US" sz="3200" b="1" dirty="0" smtClean="0">
                <a:solidFill>
                  <a:schemeClr val="tx1"/>
                </a:solidFill>
              </a:rPr>
              <a:t>interpret and apply theories of population growth and decline.</a:t>
            </a:r>
            <a:endParaRPr lang="en-US" sz="3200" b="1" dirty="0">
              <a:solidFill>
                <a:schemeClr val="tx1"/>
              </a:solidFill>
            </a:endParaRPr>
          </a:p>
          <a:p>
            <a:pPr lvl="3" algn="just"/>
            <a:r>
              <a:rPr lang="en-US" sz="3200" dirty="0" smtClean="0">
                <a:solidFill>
                  <a:schemeClr val="bg1">
                    <a:lumMod val="75000"/>
                  </a:schemeClr>
                </a:solidFill>
              </a:rPr>
              <a:t>The demographic transition model (DTM) may be used to explain population change over time and space</a:t>
            </a:r>
          </a:p>
          <a:p>
            <a:pPr lvl="3" algn="just"/>
            <a:r>
              <a:rPr lang="en-US" sz="3200" dirty="0" smtClean="0">
                <a:solidFill>
                  <a:schemeClr val="tx1"/>
                </a:solidFill>
              </a:rPr>
              <a:t>Malthusian theory is used to analyze population change and its consequences</a:t>
            </a:r>
          </a:p>
          <a:p>
            <a:pPr lvl="3" algn="just"/>
            <a:r>
              <a:rPr lang="en-US" sz="3200" dirty="0" smtClean="0">
                <a:solidFill>
                  <a:schemeClr val="bg1">
                    <a:lumMod val="75000"/>
                  </a:schemeClr>
                </a:solidFill>
              </a:rPr>
              <a:t>The epidemiologic transition explains causes of changing death rates</a:t>
            </a:r>
            <a:endParaRPr lang="en-US" sz="3200" dirty="0">
              <a:solidFill>
                <a:schemeClr val="bg1">
                  <a:lumMod val="75000"/>
                </a:schemeClr>
              </a:solidFill>
            </a:endParaRPr>
          </a:p>
        </p:txBody>
      </p:sp>
    </p:spTree>
    <p:extLst>
      <p:ext uri="{BB962C8B-B14F-4D97-AF65-F5344CB8AC3E}">
        <p14:creationId xmlns:p14="http://schemas.microsoft.com/office/powerpoint/2010/main" val="1260909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Population growth and decline</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lnSpcReduction="10000"/>
          </a:bodyPr>
          <a:lstStyle/>
          <a:p>
            <a:pPr algn="just"/>
            <a:r>
              <a:rPr lang="en-US" sz="3200" i="1" dirty="0" smtClean="0">
                <a:solidFill>
                  <a:schemeClr val="tx1"/>
                </a:solidFill>
              </a:rPr>
              <a:t>“A finite world can support only a finite population; therefore, population growth must eventually equal zero.” </a:t>
            </a:r>
            <a:r>
              <a:rPr lang="en-US" sz="3200" dirty="0" smtClean="0">
                <a:solidFill>
                  <a:schemeClr val="tx1"/>
                </a:solidFill>
              </a:rPr>
              <a:t>–</a:t>
            </a:r>
            <a:r>
              <a:rPr lang="en-US" sz="3200" dirty="0" err="1" smtClean="0">
                <a:solidFill>
                  <a:schemeClr val="tx1"/>
                </a:solidFill>
              </a:rPr>
              <a:t>Gerrett</a:t>
            </a:r>
            <a:r>
              <a:rPr lang="en-US" sz="3200" dirty="0" smtClean="0">
                <a:solidFill>
                  <a:schemeClr val="tx1"/>
                </a:solidFill>
              </a:rPr>
              <a:t> Hardin, “The Tragedy of the Commons,” 1968</a:t>
            </a:r>
          </a:p>
          <a:p>
            <a:pPr algn="just"/>
            <a:r>
              <a:rPr lang="en-US" sz="3200" dirty="0" smtClean="0">
                <a:solidFill>
                  <a:schemeClr val="tx1"/>
                </a:solidFill>
              </a:rPr>
              <a:t>Before the 19</a:t>
            </a:r>
            <a:r>
              <a:rPr lang="en-US" sz="3200" baseline="30000" dirty="0" smtClean="0">
                <a:solidFill>
                  <a:schemeClr val="tx1"/>
                </a:solidFill>
              </a:rPr>
              <a:t>th</a:t>
            </a:r>
            <a:r>
              <a:rPr lang="en-US" sz="3200" dirty="0" smtClean="0">
                <a:solidFill>
                  <a:schemeClr val="tx1"/>
                </a:solidFill>
              </a:rPr>
              <a:t> century, the total human population grew very slowly</a:t>
            </a:r>
          </a:p>
          <a:p>
            <a:pPr algn="just"/>
            <a:r>
              <a:rPr lang="en-US" sz="3200" dirty="0" smtClean="0">
                <a:solidFill>
                  <a:schemeClr val="tx1"/>
                </a:solidFill>
              </a:rPr>
              <a:t>Improvements to farming techniques, clearing forested land to expand land for crops, and finding new regions of the ocean dense in fish allowed people to become more efficient at extracting energy from the environment</a:t>
            </a:r>
            <a:endParaRPr lang="en-US" sz="3200" dirty="0">
              <a:solidFill>
                <a:schemeClr val="bg1">
                  <a:lumMod val="75000"/>
                </a:schemeClr>
              </a:solidFill>
            </a:endParaRPr>
          </a:p>
        </p:txBody>
      </p:sp>
    </p:spTree>
    <p:extLst>
      <p:ext uri="{BB962C8B-B14F-4D97-AF65-F5344CB8AC3E}">
        <p14:creationId xmlns:p14="http://schemas.microsoft.com/office/powerpoint/2010/main" val="33776814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Ideas of Thomas Malthus</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148107" y="2097048"/>
            <a:ext cx="8467859" cy="4609420"/>
          </a:xfrm>
        </p:spPr>
        <p:txBody>
          <a:bodyPr anchor="t">
            <a:normAutofit fontScale="85000" lnSpcReduction="20000"/>
          </a:bodyPr>
          <a:lstStyle/>
          <a:p>
            <a:pPr algn="just"/>
            <a:r>
              <a:rPr lang="en-US" sz="3200" dirty="0" smtClean="0">
                <a:solidFill>
                  <a:schemeClr val="tx1"/>
                </a:solidFill>
              </a:rPr>
              <a:t>Malthus in His Time – </a:t>
            </a:r>
            <a:r>
              <a:rPr lang="en-US" sz="3200" b="1" dirty="0" smtClean="0">
                <a:solidFill>
                  <a:srgbClr val="FF6600"/>
                </a:solidFill>
              </a:rPr>
              <a:t>Malthusian theory</a:t>
            </a:r>
            <a:endParaRPr lang="en-US" sz="3200" dirty="0" smtClean="0">
              <a:solidFill>
                <a:srgbClr val="FF6600"/>
              </a:solidFill>
            </a:endParaRPr>
          </a:p>
          <a:p>
            <a:pPr lvl="2" algn="just"/>
            <a:r>
              <a:rPr lang="en-US" sz="2800" dirty="0" smtClean="0">
                <a:solidFill>
                  <a:schemeClr val="tx1"/>
                </a:solidFill>
              </a:rPr>
              <a:t>Early 1800s - member </a:t>
            </a:r>
            <a:r>
              <a:rPr lang="en-US" sz="2800" dirty="0">
                <a:solidFill>
                  <a:schemeClr val="tx1"/>
                </a:solidFill>
              </a:rPr>
              <a:t>of the clergy </a:t>
            </a:r>
            <a:r>
              <a:rPr lang="en-US" sz="2800" dirty="0" smtClean="0">
                <a:solidFill>
                  <a:schemeClr val="tx1"/>
                </a:solidFill>
              </a:rPr>
              <a:t>and an early economist</a:t>
            </a:r>
          </a:p>
          <a:p>
            <a:pPr lvl="2" algn="just"/>
            <a:r>
              <a:rPr lang="en-US" sz="2800" dirty="0" smtClean="0">
                <a:solidFill>
                  <a:schemeClr val="tx1"/>
                </a:solidFill>
              </a:rPr>
              <a:t>Focused on the relationship between people and the earth</a:t>
            </a:r>
          </a:p>
          <a:p>
            <a:pPr lvl="2" algn="just"/>
            <a:r>
              <a:rPr lang="en-US" sz="2800" dirty="0" smtClean="0">
                <a:solidFill>
                  <a:schemeClr val="tx1"/>
                </a:solidFill>
              </a:rPr>
              <a:t>During this time, people believed that new technology would make life better but Malthus was not so sure</a:t>
            </a:r>
          </a:p>
          <a:p>
            <a:pPr lvl="2" algn="just"/>
            <a:r>
              <a:rPr lang="en-US" sz="2800" dirty="0" smtClean="0">
                <a:solidFill>
                  <a:schemeClr val="tx1"/>
                </a:solidFill>
              </a:rPr>
              <a:t>Analyzed the relationship between </a:t>
            </a:r>
            <a:r>
              <a:rPr lang="en-US" sz="2800" i="1" dirty="0" smtClean="0">
                <a:solidFill>
                  <a:schemeClr val="tx1"/>
                </a:solidFill>
              </a:rPr>
              <a:t>agricultural output and the growing number of people</a:t>
            </a:r>
            <a:r>
              <a:rPr lang="en-US" sz="2800" dirty="0" smtClean="0">
                <a:solidFill>
                  <a:schemeClr val="tx1"/>
                </a:solidFill>
              </a:rPr>
              <a:t> – concluded that society was on a path toward massive starvation</a:t>
            </a:r>
          </a:p>
          <a:p>
            <a:pPr lvl="2" algn="just"/>
            <a:r>
              <a:rPr lang="en-US" sz="2800" dirty="0" smtClean="0">
                <a:solidFill>
                  <a:schemeClr val="tx1"/>
                </a:solidFill>
              </a:rPr>
              <a:t>Food production was growing </a:t>
            </a:r>
            <a:r>
              <a:rPr lang="en-US" sz="2800" b="1" dirty="0" smtClean="0">
                <a:solidFill>
                  <a:schemeClr val="tx1"/>
                </a:solidFill>
              </a:rPr>
              <a:t>arithmetically</a:t>
            </a:r>
            <a:r>
              <a:rPr lang="en-US" sz="2800" dirty="0" smtClean="0">
                <a:solidFill>
                  <a:schemeClr val="tx1"/>
                </a:solidFill>
              </a:rPr>
              <a:t> while population would grow </a:t>
            </a:r>
            <a:r>
              <a:rPr lang="en-US" sz="2800" b="1" dirty="0" smtClean="0">
                <a:solidFill>
                  <a:schemeClr val="tx1"/>
                </a:solidFill>
              </a:rPr>
              <a:t>exponentially</a:t>
            </a:r>
            <a:endParaRPr lang="en-US" sz="2800" b="1" dirty="0">
              <a:solidFill>
                <a:schemeClr val="bg1">
                  <a:lumMod val="75000"/>
                </a:schemeClr>
              </a:solidFill>
            </a:endParaRPr>
          </a:p>
        </p:txBody>
      </p:sp>
      <p:pic>
        <p:nvPicPr>
          <p:cNvPr id="2050" name="Picture 2" descr="Image result for thomas malth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3057" y="2097048"/>
            <a:ext cx="3133725" cy="42862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4129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Ideas of Thomas Malthus</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lnSpcReduction="10000"/>
          </a:bodyPr>
          <a:lstStyle/>
          <a:p>
            <a:pPr algn="just"/>
            <a:r>
              <a:rPr lang="en-US" sz="3200" dirty="0" smtClean="0">
                <a:solidFill>
                  <a:schemeClr val="tx1"/>
                </a:solidFill>
              </a:rPr>
              <a:t>Malthus Today</a:t>
            </a:r>
          </a:p>
          <a:p>
            <a:pPr lvl="2" algn="just"/>
            <a:r>
              <a:rPr lang="en-US" sz="2800" dirty="0" smtClean="0">
                <a:solidFill>
                  <a:schemeClr val="tx1"/>
                </a:solidFill>
              </a:rPr>
              <a:t>Geographers and social scientists have debated his theory</a:t>
            </a:r>
          </a:p>
          <a:p>
            <a:pPr lvl="2" algn="just"/>
            <a:r>
              <a:rPr lang="en-US" sz="2800" dirty="0" smtClean="0">
                <a:solidFill>
                  <a:schemeClr val="tx1"/>
                </a:solidFill>
              </a:rPr>
              <a:t>Food production grew more quickly than predicted – so famine did not reach the scale he predicted</a:t>
            </a:r>
          </a:p>
          <a:p>
            <a:pPr lvl="2" algn="just"/>
            <a:r>
              <a:rPr lang="en-US" sz="2800" b="1" dirty="0" smtClean="0">
                <a:solidFill>
                  <a:schemeClr val="tx1"/>
                </a:solidFill>
              </a:rPr>
              <a:t>Neo-Malthusians</a:t>
            </a:r>
            <a:r>
              <a:rPr lang="en-US" sz="2800" dirty="0" smtClean="0">
                <a:solidFill>
                  <a:schemeClr val="tx1"/>
                </a:solidFill>
              </a:rPr>
              <a:t> are people today who have adapted his ideas to modern conditions and argue that global population is a serious issue</a:t>
            </a:r>
          </a:p>
          <a:p>
            <a:pPr lvl="2" algn="just"/>
            <a:r>
              <a:rPr lang="en-US" sz="2800" dirty="0" smtClean="0">
                <a:solidFill>
                  <a:schemeClr val="tx1"/>
                </a:solidFill>
              </a:rPr>
              <a:t>Will lead to depletion of nonrenewable resources (petroleum and metals), pollution of air and water, and shortages of food</a:t>
            </a:r>
          </a:p>
        </p:txBody>
      </p:sp>
    </p:spTree>
    <p:extLst>
      <p:ext uri="{BB962C8B-B14F-4D97-AF65-F5344CB8AC3E}">
        <p14:creationId xmlns:p14="http://schemas.microsoft.com/office/powerpoint/2010/main" val="40040828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Ideas of Thomas Malthus</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7991341" cy="4609420"/>
          </a:xfrm>
        </p:spPr>
        <p:txBody>
          <a:bodyPr anchor="t">
            <a:normAutofit fontScale="92500" lnSpcReduction="10000"/>
          </a:bodyPr>
          <a:lstStyle/>
          <a:p>
            <a:pPr algn="just"/>
            <a:r>
              <a:rPr lang="en-US" sz="3200" dirty="0">
                <a:solidFill>
                  <a:schemeClr val="tx1"/>
                </a:solidFill>
              </a:rPr>
              <a:t>Ester </a:t>
            </a:r>
            <a:r>
              <a:rPr lang="en-US" sz="3200" dirty="0" err="1" smtClean="0">
                <a:solidFill>
                  <a:schemeClr val="tx1"/>
                </a:solidFill>
              </a:rPr>
              <a:t>Boserup</a:t>
            </a:r>
            <a:endParaRPr lang="en-US" sz="3200" dirty="0" smtClean="0">
              <a:solidFill>
                <a:schemeClr val="tx1"/>
              </a:solidFill>
            </a:endParaRPr>
          </a:p>
          <a:p>
            <a:pPr lvl="2" algn="just"/>
            <a:r>
              <a:rPr lang="en-US" sz="2800" dirty="0"/>
              <a:t>Economist whose work turned out to be first real opposition to Malthus. </a:t>
            </a:r>
            <a:endParaRPr lang="en-US" sz="2800" dirty="0" smtClean="0"/>
          </a:p>
          <a:p>
            <a:pPr lvl="2" algn="just"/>
            <a:r>
              <a:rPr lang="en-US" sz="2800" dirty="0" smtClean="0"/>
              <a:t>Said </a:t>
            </a:r>
            <a:r>
              <a:rPr lang="en-US" sz="2800" dirty="0"/>
              <a:t>Malthus did not take technology into </a:t>
            </a:r>
            <a:r>
              <a:rPr lang="en-US" sz="2800" dirty="0" smtClean="0"/>
              <a:t>account and </a:t>
            </a:r>
            <a:r>
              <a:rPr lang="en-US" sz="2800" dirty="0"/>
              <a:t>said we would find alternatives. </a:t>
            </a:r>
            <a:endParaRPr lang="en-US" sz="2800" dirty="0" smtClean="0"/>
          </a:p>
          <a:p>
            <a:pPr lvl="2" algn="just"/>
            <a:r>
              <a:rPr lang="en-US" sz="2800" dirty="0" smtClean="0"/>
              <a:t>Made </a:t>
            </a:r>
            <a:r>
              <a:rPr lang="en-US" sz="2800" dirty="0"/>
              <a:t>a point that widespread misery forecast by Malthus hadn't occurred. </a:t>
            </a:r>
            <a:endParaRPr lang="en-US" sz="2800" dirty="0" smtClean="0"/>
          </a:p>
          <a:p>
            <a:pPr lvl="2" algn="just"/>
            <a:r>
              <a:rPr lang="en-US" sz="2800" dirty="0" smtClean="0"/>
              <a:t>In </a:t>
            </a:r>
            <a:r>
              <a:rPr lang="en-US" sz="2800" dirty="0"/>
              <a:t>1965, published "The Conditions of Agricultural Growth". Also came up with a model of agricultural development.</a:t>
            </a:r>
            <a:endParaRPr lang="en-US" sz="2800" dirty="0">
              <a:solidFill>
                <a:schemeClr val="bg1">
                  <a:lumMod val="75000"/>
                </a:schemeClr>
              </a:solidFill>
            </a:endParaRPr>
          </a:p>
        </p:txBody>
      </p:sp>
      <p:pic>
        <p:nvPicPr>
          <p:cNvPr id="1026" name="Picture 2" descr="Image result for ester boserup"/>
          <p:cNvPicPr>
            <a:picLocks noChangeAspect="1" noChangeArrowheads="1"/>
          </p:cNvPicPr>
          <p:nvPr/>
        </p:nvPicPr>
        <p:blipFill rotWithShape="1">
          <a:blip r:embed="rId2">
            <a:extLst>
              <a:ext uri="{28A0092B-C50C-407E-A947-70E740481C1C}">
                <a14:useLocalDpi xmlns:a14="http://schemas.microsoft.com/office/drawing/2010/main" val="0"/>
              </a:ext>
            </a:extLst>
          </a:blip>
          <a:srcRect r="46208"/>
          <a:stretch/>
        </p:blipFill>
        <p:spPr bwMode="auto">
          <a:xfrm>
            <a:off x="8887451" y="2459864"/>
            <a:ext cx="2493749" cy="34769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9692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Learning objective (</a:t>
            </a:r>
            <a:r>
              <a:rPr lang="en-US" sz="4400" dirty="0" smtClean="0"/>
              <a:t>2.B.2</a:t>
            </a:r>
            <a:r>
              <a:rPr lang="en-US" sz="4400" dirty="0"/>
              <a:t>)</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a:bodyPr>
          <a:lstStyle/>
          <a:p>
            <a:pPr algn="just"/>
            <a:r>
              <a:rPr lang="en-US" sz="3200" dirty="0">
                <a:solidFill>
                  <a:schemeClr val="tx1"/>
                </a:solidFill>
              </a:rPr>
              <a:t>By the end of this section, you will </a:t>
            </a:r>
            <a:r>
              <a:rPr lang="en-US" sz="3200" i="1" dirty="0">
                <a:solidFill>
                  <a:schemeClr val="tx1"/>
                </a:solidFill>
              </a:rPr>
              <a:t>be able to </a:t>
            </a:r>
            <a:r>
              <a:rPr lang="en-US" sz="3200" b="1" dirty="0" smtClean="0">
                <a:solidFill>
                  <a:schemeClr val="tx1"/>
                </a:solidFill>
              </a:rPr>
              <a:t>interpret and apply theories of population growth and decline.</a:t>
            </a:r>
            <a:endParaRPr lang="en-US" sz="3200" b="1" dirty="0">
              <a:solidFill>
                <a:schemeClr val="tx1"/>
              </a:solidFill>
            </a:endParaRPr>
          </a:p>
          <a:p>
            <a:pPr lvl="3" algn="just"/>
            <a:r>
              <a:rPr lang="en-US" sz="3200" dirty="0" smtClean="0">
                <a:solidFill>
                  <a:schemeClr val="bg1">
                    <a:lumMod val="75000"/>
                  </a:schemeClr>
                </a:solidFill>
              </a:rPr>
              <a:t>The demographic transition model (DTM) may be used to explain population change over time and space</a:t>
            </a:r>
          </a:p>
          <a:p>
            <a:pPr lvl="3" algn="just"/>
            <a:r>
              <a:rPr lang="en-US" sz="3200" dirty="0" smtClean="0">
                <a:solidFill>
                  <a:schemeClr val="bg1">
                    <a:lumMod val="75000"/>
                  </a:schemeClr>
                </a:solidFill>
              </a:rPr>
              <a:t>Malthusian theory is used to analyze population change and its consequences</a:t>
            </a:r>
          </a:p>
          <a:p>
            <a:pPr lvl="3" algn="just"/>
            <a:r>
              <a:rPr lang="en-US" sz="3200" dirty="0" smtClean="0">
                <a:solidFill>
                  <a:schemeClr val="tx1"/>
                </a:solidFill>
              </a:rPr>
              <a:t>The epidemiologic transition explains causes of changing death rates</a:t>
            </a:r>
            <a:endParaRPr lang="en-US" sz="3200" dirty="0">
              <a:solidFill>
                <a:srgbClr val="7030A0"/>
              </a:solidFill>
            </a:endParaRPr>
          </a:p>
        </p:txBody>
      </p:sp>
    </p:spTree>
    <p:extLst>
      <p:ext uri="{BB962C8B-B14F-4D97-AF65-F5344CB8AC3E}">
        <p14:creationId xmlns:p14="http://schemas.microsoft.com/office/powerpoint/2010/main" val="16947519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Demographic transition model (DTM)</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a:bodyPr>
          <a:lstStyle/>
          <a:p>
            <a:pPr algn="just"/>
            <a:r>
              <a:rPr lang="en-US" sz="3200" dirty="0" smtClean="0">
                <a:solidFill>
                  <a:schemeClr val="tx1"/>
                </a:solidFill>
              </a:rPr>
              <a:t>Epidemiological Transition Model (ETM)</a:t>
            </a:r>
          </a:p>
          <a:p>
            <a:pPr lvl="2" algn="just"/>
            <a:r>
              <a:rPr lang="en-US" sz="2800" dirty="0" smtClean="0">
                <a:solidFill>
                  <a:schemeClr val="tx1"/>
                </a:solidFill>
              </a:rPr>
              <a:t>1970s – epidemiologist Abdel </a:t>
            </a:r>
            <a:r>
              <a:rPr lang="en-US" sz="2800" dirty="0" err="1" smtClean="0">
                <a:solidFill>
                  <a:schemeClr val="tx1"/>
                </a:solidFill>
              </a:rPr>
              <a:t>Omran</a:t>
            </a:r>
            <a:r>
              <a:rPr lang="en-US" sz="2800" dirty="0" smtClean="0">
                <a:solidFill>
                  <a:schemeClr val="tx1"/>
                </a:solidFill>
              </a:rPr>
              <a:t> identified predictable stages in disease and life expectancy that countries experience as they develop</a:t>
            </a:r>
          </a:p>
          <a:p>
            <a:pPr lvl="2" algn="just"/>
            <a:r>
              <a:rPr lang="en-US" sz="2800" dirty="0" smtClean="0">
                <a:solidFill>
                  <a:schemeClr val="tx1"/>
                </a:solidFill>
              </a:rPr>
              <a:t>The stages of the ETM correspond with the stages of the demographic transition model</a:t>
            </a:r>
            <a:endParaRPr lang="en-US" sz="2800" dirty="0">
              <a:solidFill>
                <a:schemeClr val="bg1">
                  <a:lumMod val="75000"/>
                </a:schemeClr>
              </a:solidFill>
            </a:endParaRPr>
          </a:p>
        </p:txBody>
      </p:sp>
    </p:spTree>
    <p:extLst>
      <p:ext uri="{BB962C8B-B14F-4D97-AF65-F5344CB8AC3E}">
        <p14:creationId xmlns:p14="http://schemas.microsoft.com/office/powerpoint/2010/main" val="5191749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37277"/>
          <a:stretch/>
        </p:blipFill>
        <p:spPr>
          <a:xfrm>
            <a:off x="355174" y="90639"/>
            <a:ext cx="11673693" cy="6767361"/>
          </a:xfrm>
          <a:prstGeom prst="rect">
            <a:avLst/>
          </a:prstGeom>
        </p:spPr>
      </p:pic>
    </p:spTree>
    <p:extLst>
      <p:ext uri="{BB962C8B-B14F-4D97-AF65-F5344CB8AC3E}">
        <p14:creationId xmlns:p14="http://schemas.microsoft.com/office/powerpoint/2010/main" val="32146319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83286"/>
          <a:stretch/>
        </p:blipFill>
        <p:spPr>
          <a:xfrm>
            <a:off x="149111" y="244697"/>
            <a:ext cx="11819795" cy="1957589"/>
          </a:xfrm>
          <a:prstGeom prst="rect">
            <a:avLst/>
          </a:prstGeom>
        </p:spPr>
      </p:pic>
      <p:pic>
        <p:nvPicPr>
          <p:cNvPr id="3" name="Picture 2"/>
          <p:cNvPicPr>
            <a:picLocks noChangeAspect="1"/>
          </p:cNvPicPr>
          <p:nvPr/>
        </p:nvPicPr>
        <p:blipFill rotWithShape="1">
          <a:blip r:embed="rId2"/>
          <a:srcRect t="61252"/>
          <a:stretch/>
        </p:blipFill>
        <p:spPr>
          <a:xfrm>
            <a:off x="231820" y="2202285"/>
            <a:ext cx="11737086" cy="4507607"/>
          </a:xfrm>
          <a:prstGeom prst="rect">
            <a:avLst/>
          </a:prstGeom>
        </p:spPr>
      </p:pic>
    </p:spTree>
    <p:extLst>
      <p:ext uri="{BB962C8B-B14F-4D97-AF65-F5344CB8AC3E}">
        <p14:creationId xmlns:p14="http://schemas.microsoft.com/office/powerpoint/2010/main" val="16075290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Learning objective (</a:t>
            </a:r>
            <a:r>
              <a:rPr lang="en-US" sz="4400" dirty="0" smtClean="0"/>
              <a:t>2.B.3</a:t>
            </a:r>
            <a:r>
              <a:rPr lang="en-US" sz="4400" dirty="0"/>
              <a:t>)</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a:bodyPr>
          <a:lstStyle/>
          <a:p>
            <a:pPr algn="just"/>
            <a:r>
              <a:rPr lang="en-US" sz="3200" dirty="0">
                <a:solidFill>
                  <a:schemeClr val="tx1"/>
                </a:solidFill>
              </a:rPr>
              <a:t>By the end of this section, you will </a:t>
            </a:r>
            <a:r>
              <a:rPr lang="en-US" sz="3200" i="1" dirty="0">
                <a:solidFill>
                  <a:schemeClr val="tx1"/>
                </a:solidFill>
              </a:rPr>
              <a:t>be able to </a:t>
            </a:r>
            <a:r>
              <a:rPr lang="en-US" sz="3200" b="1" dirty="0" smtClean="0">
                <a:solidFill>
                  <a:schemeClr val="tx1"/>
                </a:solidFill>
              </a:rPr>
              <a:t>evaluate various national and international population policies.</a:t>
            </a:r>
            <a:endParaRPr lang="en-US" sz="3200" b="1" dirty="0">
              <a:solidFill>
                <a:schemeClr val="tx1"/>
              </a:solidFill>
            </a:endParaRPr>
          </a:p>
          <a:p>
            <a:pPr lvl="3" algn="just"/>
            <a:r>
              <a:rPr lang="en-US" sz="3200" dirty="0" smtClean="0">
                <a:solidFill>
                  <a:schemeClr val="tx1"/>
                </a:solidFill>
              </a:rPr>
              <a:t>Types of population policies include those that promote or restrict population growth (</a:t>
            </a:r>
            <a:r>
              <a:rPr lang="en-US" sz="3200" dirty="0" err="1" smtClean="0">
                <a:solidFill>
                  <a:schemeClr val="tx1"/>
                </a:solidFill>
              </a:rPr>
              <a:t>pronatalist</a:t>
            </a:r>
            <a:r>
              <a:rPr lang="en-US" sz="3200" dirty="0" smtClean="0">
                <a:solidFill>
                  <a:schemeClr val="tx1"/>
                </a:solidFill>
              </a:rPr>
              <a:t>, </a:t>
            </a:r>
            <a:r>
              <a:rPr lang="en-US" sz="3200" dirty="0" err="1" smtClean="0">
                <a:solidFill>
                  <a:schemeClr val="tx1"/>
                </a:solidFill>
              </a:rPr>
              <a:t>antinatalist</a:t>
            </a:r>
            <a:r>
              <a:rPr lang="en-US" sz="3200" dirty="0">
                <a:solidFill>
                  <a:schemeClr val="tx1"/>
                </a:solidFill>
              </a:rPr>
              <a:t>)</a:t>
            </a:r>
            <a:endParaRPr lang="en-US" sz="3200" dirty="0">
              <a:solidFill>
                <a:schemeClr val="bg1">
                  <a:lumMod val="75000"/>
                </a:schemeClr>
              </a:solidFill>
            </a:endParaRPr>
          </a:p>
          <a:p>
            <a:pPr lvl="3" algn="just"/>
            <a:endParaRPr lang="en-US" sz="3200" dirty="0">
              <a:solidFill>
                <a:srgbClr val="7030A0"/>
              </a:solidFill>
            </a:endParaRPr>
          </a:p>
        </p:txBody>
      </p:sp>
    </p:spTree>
    <p:extLst>
      <p:ext uri="{BB962C8B-B14F-4D97-AF65-F5344CB8AC3E}">
        <p14:creationId xmlns:p14="http://schemas.microsoft.com/office/powerpoint/2010/main" val="31182499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Changes in fertility</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a:bodyPr>
          <a:lstStyle/>
          <a:p>
            <a:pPr algn="just"/>
            <a:r>
              <a:rPr lang="en-US" sz="3200" dirty="0" smtClean="0">
                <a:solidFill>
                  <a:schemeClr val="tx1"/>
                </a:solidFill>
              </a:rPr>
              <a:t>Government Programs to </a:t>
            </a:r>
            <a:r>
              <a:rPr lang="en-US" sz="3200" i="1" dirty="0" smtClean="0">
                <a:solidFill>
                  <a:schemeClr val="tx1"/>
                </a:solidFill>
              </a:rPr>
              <a:t>Reduce</a:t>
            </a:r>
            <a:r>
              <a:rPr lang="en-US" sz="3200" dirty="0" smtClean="0">
                <a:solidFill>
                  <a:schemeClr val="tx1"/>
                </a:solidFill>
              </a:rPr>
              <a:t> Births</a:t>
            </a:r>
          </a:p>
          <a:p>
            <a:pPr lvl="2" algn="just"/>
            <a:r>
              <a:rPr lang="en-US" sz="2800" dirty="0" smtClean="0">
                <a:solidFill>
                  <a:schemeClr val="tx1"/>
                </a:solidFill>
              </a:rPr>
              <a:t>Concerns about </a:t>
            </a:r>
            <a:r>
              <a:rPr lang="en-US" sz="2800" b="1" dirty="0" smtClean="0">
                <a:solidFill>
                  <a:schemeClr val="tx1"/>
                </a:solidFill>
              </a:rPr>
              <a:t>overpopulation</a:t>
            </a:r>
            <a:r>
              <a:rPr lang="en-US" sz="2800" dirty="0" smtClean="0">
                <a:solidFill>
                  <a:schemeClr val="tx1"/>
                </a:solidFill>
              </a:rPr>
              <a:t> have led to </a:t>
            </a:r>
            <a:r>
              <a:rPr lang="en-US" sz="2800" b="1" dirty="0" smtClean="0">
                <a:solidFill>
                  <a:srgbClr val="FF6600"/>
                </a:solidFill>
              </a:rPr>
              <a:t>anti-</a:t>
            </a:r>
            <a:r>
              <a:rPr lang="en-US" sz="2800" b="1" dirty="0" err="1" smtClean="0">
                <a:solidFill>
                  <a:srgbClr val="FF6600"/>
                </a:solidFill>
              </a:rPr>
              <a:t>natalist</a:t>
            </a:r>
            <a:r>
              <a:rPr lang="en-US" sz="2800" dirty="0" smtClean="0">
                <a:solidFill>
                  <a:srgbClr val="FF6600"/>
                </a:solidFill>
              </a:rPr>
              <a:t> </a:t>
            </a:r>
            <a:r>
              <a:rPr lang="en-US" sz="2800" b="1" dirty="0" smtClean="0">
                <a:solidFill>
                  <a:srgbClr val="FF6600"/>
                </a:solidFill>
              </a:rPr>
              <a:t>policies</a:t>
            </a:r>
            <a:r>
              <a:rPr lang="en-US" sz="2800" dirty="0" smtClean="0">
                <a:solidFill>
                  <a:schemeClr val="tx1"/>
                </a:solidFill>
              </a:rPr>
              <a:t>, programs to decrease the number of births</a:t>
            </a:r>
          </a:p>
          <a:p>
            <a:pPr lvl="2" algn="just"/>
            <a:r>
              <a:rPr lang="en-US" sz="2800" dirty="0" smtClean="0">
                <a:solidFill>
                  <a:schemeClr val="tx1"/>
                </a:solidFill>
              </a:rPr>
              <a:t>China – two different policies in the 1970s</a:t>
            </a:r>
          </a:p>
          <a:p>
            <a:pPr lvl="4" algn="just"/>
            <a:r>
              <a:rPr lang="en-US" sz="2600" dirty="0" smtClean="0">
                <a:solidFill>
                  <a:schemeClr val="tx1"/>
                </a:solidFill>
              </a:rPr>
              <a:t>Later, longer, fewer</a:t>
            </a:r>
          </a:p>
          <a:p>
            <a:pPr lvl="4" algn="just"/>
            <a:r>
              <a:rPr lang="en-US" sz="2600" dirty="0" smtClean="0">
                <a:solidFill>
                  <a:schemeClr val="tx1"/>
                </a:solidFill>
              </a:rPr>
              <a:t>One Child Policy</a:t>
            </a:r>
          </a:p>
        </p:txBody>
      </p:sp>
    </p:spTree>
    <p:extLst>
      <p:ext uri="{BB962C8B-B14F-4D97-AF65-F5344CB8AC3E}">
        <p14:creationId xmlns:p14="http://schemas.microsoft.com/office/powerpoint/2010/main" val="751430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Changes in fertility</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5892085" cy="4609420"/>
          </a:xfrm>
        </p:spPr>
        <p:txBody>
          <a:bodyPr anchor="t">
            <a:normAutofit fontScale="92500" lnSpcReduction="10000"/>
          </a:bodyPr>
          <a:lstStyle/>
          <a:p>
            <a:pPr algn="just"/>
            <a:r>
              <a:rPr lang="en-US" sz="3200" dirty="0">
                <a:solidFill>
                  <a:schemeClr val="tx1"/>
                </a:solidFill>
              </a:rPr>
              <a:t>Later, longer, fewer </a:t>
            </a:r>
          </a:p>
          <a:p>
            <a:pPr lvl="2" algn="just"/>
            <a:r>
              <a:rPr lang="en-US" sz="2800" dirty="0" smtClean="0">
                <a:solidFill>
                  <a:schemeClr val="tx1"/>
                </a:solidFill>
              </a:rPr>
              <a:t>1972</a:t>
            </a:r>
            <a:r>
              <a:rPr lang="en-US" sz="2800" dirty="0">
                <a:solidFill>
                  <a:schemeClr val="tx1"/>
                </a:solidFill>
              </a:rPr>
              <a:t>, encouraged parents to get married later in life, wait longer between children, and as a result have fewer </a:t>
            </a:r>
            <a:r>
              <a:rPr lang="en-US" sz="2800" dirty="0" smtClean="0">
                <a:solidFill>
                  <a:schemeClr val="tx1"/>
                </a:solidFill>
              </a:rPr>
              <a:t>children</a:t>
            </a:r>
          </a:p>
          <a:p>
            <a:pPr lvl="2" algn="just"/>
            <a:r>
              <a:rPr lang="en-US" sz="2800" dirty="0" smtClean="0">
                <a:solidFill>
                  <a:schemeClr val="tx1"/>
                </a:solidFill>
              </a:rPr>
              <a:t>Impact – relatively shorter bars for the 40-44 and 35-39 cohorts</a:t>
            </a:r>
          </a:p>
          <a:p>
            <a:pPr lvl="2" algn="just"/>
            <a:r>
              <a:rPr lang="en-US" sz="2800" dirty="0" smtClean="0">
                <a:solidFill>
                  <a:schemeClr val="tx1"/>
                </a:solidFill>
              </a:rPr>
              <a:t>Resulted in reduced fertility but not as quickly as officials wanted </a:t>
            </a:r>
            <a:r>
              <a:rPr lang="en-US" sz="2800" dirty="0" smtClean="0">
                <a:solidFill>
                  <a:schemeClr val="tx1"/>
                </a:solidFill>
                <a:sym typeface="Wingdings" panose="05000000000000000000" pitchFamily="2" charset="2"/>
              </a:rPr>
              <a:t> One Child Policy</a:t>
            </a:r>
            <a:endParaRPr lang="en-US" sz="2800" dirty="0" smtClean="0">
              <a:solidFill>
                <a:schemeClr val="tx1"/>
              </a:solidFill>
            </a:endParaRPr>
          </a:p>
          <a:p>
            <a:pPr lvl="2" algn="just"/>
            <a:endParaRPr lang="en-US" sz="2800" dirty="0" smtClean="0">
              <a:solidFill>
                <a:schemeClr val="tx1"/>
              </a:solidFill>
            </a:endParaRPr>
          </a:p>
        </p:txBody>
      </p:sp>
      <p:pic>
        <p:nvPicPr>
          <p:cNvPr id="4" name="Picture 3"/>
          <p:cNvPicPr>
            <a:picLocks noChangeAspect="1"/>
          </p:cNvPicPr>
          <p:nvPr/>
        </p:nvPicPr>
        <p:blipFill>
          <a:blip r:embed="rId2"/>
          <a:stretch>
            <a:fillRect/>
          </a:stretch>
        </p:blipFill>
        <p:spPr>
          <a:xfrm>
            <a:off x="6602502" y="2210471"/>
            <a:ext cx="5400675" cy="3905250"/>
          </a:xfrm>
          <a:prstGeom prst="rect">
            <a:avLst/>
          </a:prstGeom>
        </p:spPr>
      </p:pic>
    </p:spTree>
    <p:extLst>
      <p:ext uri="{BB962C8B-B14F-4D97-AF65-F5344CB8AC3E}">
        <p14:creationId xmlns:p14="http://schemas.microsoft.com/office/powerpoint/2010/main" val="1907431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Population growth and decline</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a:bodyPr>
          <a:lstStyle/>
          <a:p>
            <a:pPr algn="just"/>
            <a:r>
              <a:rPr lang="en-US" sz="3200" dirty="0" smtClean="0">
                <a:solidFill>
                  <a:schemeClr val="tx1"/>
                </a:solidFill>
              </a:rPr>
              <a:t>1800 – population reached 1 billion people</a:t>
            </a:r>
          </a:p>
          <a:p>
            <a:pPr algn="just"/>
            <a:r>
              <a:rPr lang="en-US" sz="3200" dirty="0" smtClean="0">
                <a:solidFill>
                  <a:schemeClr val="tx1"/>
                </a:solidFill>
              </a:rPr>
              <a:t>In the 200+ years since then, world population exploded – around 7.4 billion today</a:t>
            </a:r>
          </a:p>
          <a:p>
            <a:pPr algn="just"/>
            <a:r>
              <a:rPr lang="en-US" sz="3200" dirty="0" smtClean="0">
                <a:solidFill>
                  <a:schemeClr val="tx1"/>
                </a:solidFill>
              </a:rPr>
              <a:t>Prediction – nearly 11 billion by 2100</a:t>
            </a:r>
            <a:endParaRPr lang="en-US" sz="3200" dirty="0">
              <a:solidFill>
                <a:schemeClr val="bg1">
                  <a:lumMod val="75000"/>
                </a:schemeClr>
              </a:solidFill>
            </a:endParaRPr>
          </a:p>
        </p:txBody>
      </p:sp>
    </p:spTree>
    <p:extLst>
      <p:ext uri="{BB962C8B-B14F-4D97-AF65-F5344CB8AC3E}">
        <p14:creationId xmlns:p14="http://schemas.microsoft.com/office/powerpoint/2010/main" val="22674798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Changes in fertility</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75454" cy="4609420"/>
          </a:xfrm>
        </p:spPr>
        <p:txBody>
          <a:bodyPr anchor="t">
            <a:normAutofit fontScale="85000" lnSpcReduction="20000"/>
          </a:bodyPr>
          <a:lstStyle/>
          <a:p>
            <a:pPr algn="just"/>
            <a:r>
              <a:rPr lang="en-US" sz="3200" dirty="0" smtClean="0">
                <a:solidFill>
                  <a:schemeClr val="tx1"/>
                </a:solidFill>
              </a:rPr>
              <a:t>One Child Policy</a:t>
            </a:r>
            <a:endParaRPr lang="en-US" sz="3200" dirty="0">
              <a:solidFill>
                <a:schemeClr val="tx1"/>
              </a:solidFill>
            </a:endParaRPr>
          </a:p>
          <a:p>
            <a:pPr lvl="2" algn="just"/>
            <a:r>
              <a:rPr lang="en-US" sz="2800" dirty="0" smtClean="0">
                <a:solidFill>
                  <a:schemeClr val="tx1"/>
                </a:solidFill>
              </a:rPr>
              <a:t>1979, parents who had more than one child were subject to fines, although the law made exceptions for rural couples and ethnic minorities; ended in 2016</a:t>
            </a:r>
          </a:p>
          <a:p>
            <a:pPr lvl="2" algn="just"/>
            <a:r>
              <a:rPr lang="en-US" sz="2800" dirty="0" smtClean="0">
                <a:solidFill>
                  <a:schemeClr val="tx1"/>
                </a:solidFill>
              </a:rPr>
              <a:t>Impact – fertility rate decreased but some argue other factors (educated women, etc.)</a:t>
            </a:r>
          </a:p>
          <a:p>
            <a:pPr lvl="2" algn="just"/>
            <a:r>
              <a:rPr lang="en-US" sz="2800" dirty="0" smtClean="0">
                <a:solidFill>
                  <a:schemeClr val="tx1"/>
                </a:solidFill>
              </a:rPr>
              <a:t>Impact – reduced number of adult workers and could potentially reduce economic growth and reduce workers to support the elderly</a:t>
            </a:r>
          </a:p>
          <a:p>
            <a:pPr lvl="2" algn="just"/>
            <a:r>
              <a:rPr lang="en-US" sz="2800" dirty="0" smtClean="0">
                <a:solidFill>
                  <a:schemeClr val="tx1"/>
                </a:solidFill>
              </a:rPr>
              <a:t>Impact – unbalanced gender ratio; some girls were aborted or orphaned without registering with the government allowing for another try</a:t>
            </a:r>
          </a:p>
          <a:p>
            <a:pPr lvl="2" algn="just"/>
            <a:r>
              <a:rPr lang="en-US" sz="2800" dirty="0" smtClean="0">
                <a:solidFill>
                  <a:schemeClr val="tx1"/>
                </a:solidFill>
              </a:rPr>
              <a:t>Ratio in 210 – 118 males to 100 females</a:t>
            </a:r>
          </a:p>
          <a:p>
            <a:pPr algn="just"/>
            <a:r>
              <a:rPr lang="en-US" sz="3200" dirty="0" smtClean="0">
                <a:solidFill>
                  <a:schemeClr val="tx1"/>
                </a:solidFill>
              </a:rPr>
              <a:t>Males outnumber females globally and China accounts for </a:t>
            </a:r>
            <a:r>
              <a:rPr lang="en-US" sz="3200" i="1" dirty="0" smtClean="0">
                <a:solidFill>
                  <a:schemeClr val="tx1"/>
                </a:solidFill>
              </a:rPr>
              <a:t>half</a:t>
            </a:r>
            <a:r>
              <a:rPr lang="en-US" sz="3200" dirty="0" smtClean="0">
                <a:solidFill>
                  <a:schemeClr val="tx1"/>
                </a:solidFill>
              </a:rPr>
              <a:t> of that gap</a:t>
            </a:r>
          </a:p>
          <a:p>
            <a:pPr lvl="2" algn="just"/>
            <a:endParaRPr lang="en-US" sz="2800" dirty="0" smtClean="0">
              <a:solidFill>
                <a:schemeClr val="tx1"/>
              </a:solidFill>
            </a:endParaRPr>
          </a:p>
        </p:txBody>
      </p:sp>
    </p:spTree>
    <p:extLst>
      <p:ext uri="{BB962C8B-B14F-4D97-AF65-F5344CB8AC3E}">
        <p14:creationId xmlns:p14="http://schemas.microsoft.com/office/powerpoint/2010/main" val="19799954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Changes in fertility</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75454" cy="4609420"/>
          </a:xfrm>
        </p:spPr>
        <p:txBody>
          <a:bodyPr anchor="t">
            <a:normAutofit/>
          </a:bodyPr>
          <a:lstStyle/>
          <a:p>
            <a:pPr algn="just"/>
            <a:r>
              <a:rPr lang="en-US" sz="3200" dirty="0" smtClean="0">
                <a:solidFill>
                  <a:schemeClr val="tx1"/>
                </a:solidFill>
              </a:rPr>
              <a:t>2016 – modified to </a:t>
            </a:r>
            <a:r>
              <a:rPr lang="en-US" sz="3200" i="1" dirty="0" smtClean="0">
                <a:solidFill>
                  <a:schemeClr val="tx1"/>
                </a:solidFill>
              </a:rPr>
              <a:t>two</a:t>
            </a:r>
            <a:r>
              <a:rPr lang="en-US" sz="3200" dirty="0" smtClean="0">
                <a:solidFill>
                  <a:schemeClr val="tx1"/>
                </a:solidFill>
              </a:rPr>
              <a:t> children</a:t>
            </a:r>
          </a:p>
          <a:p>
            <a:pPr algn="just"/>
            <a:r>
              <a:rPr lang="en-US" sz="3200" dirty="0" smtClean="0">
                <a:solidFill>
                  <a:schemeClr val="tx1"/>
                </a:solidFill>
              </a:rPr>
              <a:t>Other countries used more targeted programs</a:t>
            </a:r>
          </a:p>
          <a:p>
            <a:pPr lvl="2" algn="just"/>
            <a:r>
              <a:rPr lang="en-US" sz="2800" dirty="0" smtClean="0">
                <a:solidFill>
                  <a:schemeClr val="tx1"/>
                </a:solidFill>
              </a:rPr>
              <a:t>Europe – birth control education decreased teen pregnancy</a:t>
            </a:r>
          </a:p>
          <a:p>
            <a:pPr lvl="2" algn="just"/>
            <a:r>
              <a:rPr lang="en-US" sz="2800" dirty="0" smtClean="0">
                <a:solidFill>
                  <a:schemeClr val="tx1"/>
                </a:solidFill>
              </a:rPr>
              <a:t>Africa and South Asia – laws banning child marriage raised the average marriage age and the age that a woman had her first child</a:t>
            </a:r>
          </a:p>
        </p:txBody>
      </p:sp>
    </p:spTree>
    <p:extLst>
      <p:ext uri="{BB962C8B-B14F-4D97-AF65-F5344CB8AC3E}">
        <p14:creationId xmlns:p14="http://schemas.microsoft.com/office/powerpoint/2010/main" val="36035589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Changes in fertility</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lnSpcReduction="10000"/>
          </a:bodyPr>
          <a:lstStyle/>
          <a:p>
            <a:pPr algn="just"/>
            <a:r>
              <a:rPr lang="en-US" sz="3200" dirty="0" smtClean="0">
                <a:solidFill>
                  <a:schemeClr val="tx1"/>
                </a:solidFill>
              </a:rPr>
              <a:t>Government Policies to </a:t>
            </a:r>
            <a:r>
              <a:rPr lang="en-US" sz="3200" i="1" dirty="0" smtClean="0">
                <a:solidFill>
                  <a:schemeClr val="tx1"/>
                </a:solidFill>
              </a:rPr>
              <a:t>Encourage </a:t>
            </a:r>
            <a:r>
              <a:rPr lang="en-US" sz="3200" dirty="0" smtClean="0">
                <a:solidFill>
                  <a:schemeClr val="tx1"/>
                </a:solidFill>
              </a:rPr>
              <a:t>Births</a:t>
            </a:r>
          </a:p>
          <a:p>
            <a:pPr lvl="2" algn="just"/>
            <a:r>
              <a:rPr lang="en-US" sz="2800" dirty="0" smtClean="0">
                <a:solidFill>
                  <a:schemeClr val="tx1"/>
                </a:solidFill>
              </a:rPr>
              <a:t>Throughout history, some governments have encouraged large families</a:t>
            </a:r>
          </a:p>
          <a:p>
            <a:pPr lvl="2" algn="just"/>
            <a:r>
              <a:rPr lang="en-US" sz="2800" dirty="0" smtClean="0">
                <a:solidFill>
                  <a:schemeClr val="tx1"/>
                </a:solidFill>
              </a:rPr>
              <a:t>Stimulate economic growth and increase military power</a:t>
            </a:r>
          </a:p>
          <a:p>
            <a:pPr lvl="2" algn="just"/>
            <a:r>
              <a:rPr lang="en-US" sz="2800" dirty="0" smtClean="0">
                <a:solidFill>
                  <a:schemeClr val="tx1"/>
                </a:solidFill>
              </a:rPr>
              <a:t>As fertility rates drop but people lived longer, the percentage of _______ increased?</a:t>
            </a:r>
          </a:p>
          <a:p>
            <a:pPr lvl="2" algn="just"/>
            <a:r>
              <a:rPr lang="en-US" sz="2800" dirty="0" smtClean="0">
                <a:solidFill>
                  <a:schemeClr val="tx1"/>
                </a:solidFill>
              </a:rPr>
              <a:t>To keep the economy vibrant, countries such as France, Sweden, and Japan instituted </a:t>
            </a:r>
            <a:r>
              <a:rPr lang="en-US" sz="2800" b="1" dirty="0" smtClean="0">
                <a:solidFill>
                  <a:schemeClr val="tx1"/>
                </a:solidFill>
              </a:rPr>
              <a:t>pro-</a:t>
            </a:r>
            <a:r>
              <a:rPr lang="en-US" sz="2800" b="1" dirty="0" err="1" smtClean="0">
                <a:solidFill>
                  <a:schemeClr val="tx1"/>
                </a:solidFill>
              </a:rPr>
              <a:t>natalist</a:t>
            </a:r>
            <a:r>
              <a:rPr lang="en-US" sz="2800" b="1" dirty="0" smtClean="0">
                <a:solidFill>
                  <a:schemeClr val="tx1"/>
                </a:solidFill>
              </a:rPr>
              <a:t> policies</a:t>
            </a:r>
            <a:r>
              <a:rPr lang="en-US" sz="2800" dirty="0">
                <a:solidFill>
                  <a:schemeClr val="tx1"/>
                </a:solidFill>
              </a:rPr>
              <a:t> </a:t>
            </a:r>
            <a:r>
              <a:rPr lang="en-US" sz="2800" dirty="0" smtClean="0">
                <a:solidFill>
                  <a:schemeClr val="tx1"/>
                </a:solidFill>
              </a:rPr>
              <a:t>designed to increase fertility rate</a:t>
            </a:r>
            <a:endParaRPr lang="en-US" sz="2800" dirty="0">
              <a:solidFill>
                <a:srgbClr val="7030A0"/>
              </a:solidFill>
            </a:endParaRPr>
          </a:p>
        </p:txBody>
      </p:sp>
    </p:spTree>
    <p:extLst>
      <p:ext uri="{BB962C8B-B14F-4D97-AF65-F5344CB8AC3E}">
        <p14:creationId xmlns:p14="http://schemas.microsoft.com/office/powerpoint/2010/main" val="30431357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Changes in fertility</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a:bodyPr>
          <a:lstStyle/>
          <a:p>
            <a:pPr algn="just"/>
            <a:r>
              <a:rPr lang="en-US" sz="3200" dirty="0" smtClean="0">
                <a:solidFill>
                  <a:schemeClr val="tx1"/>
                </a:solidFill>
              </a:rPr>
              <a:t>Examples</a:t>
            </a:r>
          </a:p>
          <a:p>
            <a:pPr lvl="2" algn="just"/>
            <a:r>
              <a:rPr lang="en-US" sz="3200" dirty="0" smtClean="0">
                <a:solidFill>
                  <a:schemeClr val="tx1"/>
                </a:solidFill>
              </a:rPr>
              <a:t>Paid time off from jobs held by mothers</a:t>
            </a:r>
          </a:p>
          <a:p>
            <a:pPr lvl="2" algn="just"/>
            <a:r>
              <a:rPr lang="en-US" sz="3200" dirty="0" smtClean="0">
                <a:solidFill>
                  <a:schemeClr val="tx1"/>
                </a:solidFill>
              </a:rPr>
              <a:t>Free childcare</a:t>
            </a:r>
          </a:p>
          <a:p>
            <a:pPr lvl="2" algn="just"/>
            <a:r>
              <a:rPr lang="en-US" sz="3200" dirty="0" smtClean="0">
                <a:solidFill>
                  <a:schemeClr val="tx1"/>
                </a:solidFill>
              </a:rPr>
              <a:t>Family discounts for government services</a:t>
            </a:r>
          </a:p>
          <a:p>
            <a:pPr lvl="2" algn="just"/>
            <a:r>
              <a:rPr lang="en-US" sz="3200" dirty="0" smtClean="0">
                <a:solidFill>
                  <a:schemeClr val="tx1"/>
                </a:solidFill>
              </a:rPr>
              <a:t>Free college tuition</a:t>
            </a:r>
          </a:p>
          <a:p>
            <a:pPr lvl="2" algn="just"/>
            <a:r>
              <a:rPr lang="en-US" sz="3200" dirty="0" smtClean="0">
                <a:solidFill>
                  <a:schemeClr val="tx1"/>
                </a:solidFill>
              </a:rPr>
              <a:t>Restrictions on birth control and abortions</a:t>
            </a:r>
            <a:endParaRPr lang="en-US" sz="3600" dirty="0">
              <a:solidFill>
                <a:srgbClr val="7030A0"/>
              </a:solidFill>
            </a:endParaRPr>
          </a:p>
        </p:txBody>
      </p:sp>
    </p:spTree>
    <p:extLst>
      <p:ext uri="{BB962C8B-B14F-4D97-AF65-F5344CB8AC3E}">
        <p14:creationId xmlns:p14="http://schemas.microsoft.com/office/powerpoint/2010/main" val="21833666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countries with anti natalist policies"/>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6680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Learning objective (</a:t>
            </a:r>
            <a:r>
              <a:rPr lang="en-US" sz="4400" dirty="0" smtClean="0"/>
              <a:t>2.B.4</a:t>
            </a:r>
            <a:r>
              <a:rPr lang="en-US" sz="4400" dirty="0"/>
              <a:t>)</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lnSpcReduction="10000"/>
          </a:bodyPr>
          <a:lstStyle/>
          <a:p>
            <a:pPr algn="just"/>
            <a:r>
              <a:rPr lang="en-US" sz="3200" dirty="0">
                <a:solidFill>
                  <a:schemeClr val="tx1"/>
                </a:solidFill>
              </a:rPr>
              <a:t>By the end of this section, you will </a:t>
            </a:r>
            <a:r>
              <a:rPr lang="en-US" sz="3200" i="1" dirty="0">
                <a:solidFill>
                  <a:schemeClr val="tx1"/>
                </a:solidFill>
              </a:rPr>
              <a:t>be able to </a:t>
            </a:r>
            <a:r>
              <a:rPr lang="en-US" sz="3200" b="1" dirty="0" smtClean="0">
                <a:solidFill>
                  <a:schemeClr val="tx1"/>
                </a:solidFill>
              </a:rPr>
              <a:t>analyze reasons for changes in fertility rates in different parts of the world.</a:t>
            </a:r>
            <a:endParaRPr lang="en-US" sz="3200" b="1" dirty="0">
              <a:solidFill>
                <a:schemeClr val="tx1"/>
              </a:solidFill>
            </a:endParaRPr>
          </a:p>
          <a:p>
            <a:pPr lvl="3" algn="just"/>
            <a:r>
              <a:rPr lang="en-US" sz="3200" dirty="0" smtClean="0">
                <a:solidFill>
                  <a:schemeClr val="tx1"/>
                </a:solidFill>
              </a:rPr>
              <a:t>Changing social values and access to education, employment, health care, and contraception have reduced fertility rates in most parts of the world</a:t>
            </a:r>
            <a:endParaRPr lang="en-US" sz="3200" dirty="0">
              <a:solidFill>
                <a:schemeClr val="tx1"/>
              </a:solidFill>
            </a:endParaRPr>
          </a:p>
          <a:p>
            <a:pPr lvl="3" algn="just"/>
            <a:r>
              <a:rPr lang="en-US" sz="3200" dirty="0" smtClean="0">
                <a:solidFill>
                  <a:schemeClr val="bg1">
                    <a:lumMod val="75000"/>
                  </a:schemeClr>
                </a:solidFill>
              </a:rPr>
              <a:t>Changing social, economic, and political roles for women have influenced the patterns of fertility, mortality, and migration.</a:t>
            </a:r>
            <a:endParaRPr lang="en-US" sz="3200" dirty="0">
              <a:solidFill>
                <a:schemeClr val="bg1">
                  <a:lumMod val="75000"/>
                </a:schemeClr>
              </a:solidFill>
            </a:endParaRPr>
          </a:p>
          <a:p>
            <a:pPr lvl="3" algn="just"/>
            <a:endParaRPr lang="en-US" sz="3200" dirty="0">
              <a:solidFill>
                <a:schemeClr val="tx1"/>
              </a:solidFill>
            </a:endParaRPr>
          </a:p>
          <a:p>
            <a:pPr lvl="3" algn="just"/>
            <a:endParaRPr lang="en-US" sz="3200" dirty="0">
              <a:solidFill>
                <a:srgbClr val="7030A0"/>
              </a:solidFill>
            </a:endParaRPr>
          </a:p>
        </p:txBody>
      </p:sp>
    </p:spTree>
    <p:extLst>
      <p:ext uri="{BB962C8B-B14F-4D97-AF65-F5344CB8AC3E}">
        <p14:creationId xmlns:p14="http://schemas.microsoft.com/office/powerpoint/2010/main" val="25593739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Learning objective (</a:t>
            </a:r>
            <a:r>
              <a:rPr lang="en-US" sz="4400" dirty="0" smtClean="0"/>
              <a:t>2.B.4</a:t>
            </a:r>
            <a:r>
              <a:rPr lang="en-US" sz="4400" dirty="0"/>
              <a:t>)</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lnSpcReduction="10000"/>
          </a:bodyPr>
          <a:lstStyle/>
          <a:p>
            <a:pPr algn="just"/>
            <a:r>
              <a:rPr lang="en-US" sz="3200" dirty="0">
                <a:solidFill>
                  <a:schemeClr val="tx1"/>
                </a:solidFill>
              </a:rPr>
              <a:t>By the end of this section, you will </a:t>
            </a:r>
            <a:r>
              <a:rPr lang="en-US" sz="3200" i="1" dirty="0">
                <a:solidFill>
                  <a:schemeClr val="tx1"/>
                </a:solidFill>
              </a:rPr>
              <a:t>be able to </a:t>
            </a:r>
            <a:r>
              <a:rPr lang="en-US" sz="3200" b="1" dirty="0" smtClean="0">
                <a:solidFill>
                  <a:schemeClr val="tx1"/>
                </a:solidFill>
              </a:rPr>
              <a:t>analyze reasons for changes in fertility rates in different parts of the world.</a:t>
            </a:r>
            <a:endParaRPr lang="en-US" sz="3200" b="1" dirty="0">
              <a:solidFill>
                <a:schemeClr val="tx1"/>
              </a:solidFill>
            </a:endParaRPr>
          </a:p>
          <a:p>
            <a:pPr lvl="3" algn="just"/>
            <a:r>
              <a:rPr lang="en-US" sz="3200" dirty="0" smtClean="0">
                <a:solidFill>
                  <a:schemeClr val="bg1">
                    <a:lumMod val="75000"/>
                  </a:schemeClr>
                </a:solidFill>
              </a:rPr>
              <a:t>Changing social values and access to education, employment, health care, and contraception have reduced fertility rates in most parts of the world</a:t>
            </a:r>
            <a:endParaRPr lang="en-US" sz="3200" dirty="0">
              <a:solidFill>
                <a:schemeClr val="bg1">
                  <a:lumMod val="75000"/>
                </a:schemeClr>
              </a:solidFill>
            </a:endParaRPr>
          </a:p>
          <a:p>
            <a:pPr lvl="3" algn="just"/>
            <a:r>
              <a:rPr lang="en-US" sz="3200" dirty="0" smtClean="0">
                <a:solidFill>
                  <a:schemeClr val="tx1"/>
                </a:solidFill>
              </a:rPr>
              <a:t>Changing social, economic, and political roles for women have influenced the patterns of fertility, mortality, and migration.</a:t>
            </a:r>
            <a:endParaRPr lang="en-US" sz="3200" dirty="0">
              <a:solidFill>
                <a:schemeClr val="tx1"/>
              </a:solidFill>
            </a:endParaRPr>
          </a:p>
          <a:p>
            <a:pPr lvl="3" algn="just"/>
            <a:endParaRPr lang="en-US" sz="3200" dirty="0">
              <a:solidFill>
                <a:schemeClr val="tx1"/>
              </a:solidFill>
            </a:endParaRPr>
          </a:p>
          <a:p>
            <a:pPr lvl="3" algn="just"/>
            <a:endParaRPr lang="en-US" sz="3200" dirty="0">
              <a:solidFill>
                <a:srgbClr val="7030A0"/>
              </a:solidFill>
            </a:endParaRPr>
          </a:p>
        </p:txBody>
      </p:sp>
    </p:spTree>
    <p:extLst>
      <p:ext uri="{BB962C8B-B14F-4D97-AF65-F5344CB8AC3E}">
        <p14:creationId xmlns:p14="http://schemas.microsoft.com/office/powerpoint/2010/main" val="25050184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Learning objective (</a:t>
            </a:r>
            <a:r>
              <a:rPr lang="en-US" sz="4400" dirty="0" smtClean="0"/>
              <a:t>2.B.5)</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a:bodyPr>
          <a:lstStyle/>
          <a:p>
            <a:pPr algn="just"/>
            <a:r>
              <a:rPr lang="en-US" sz="3200" dirty="0">
                <a:solidFill>
                  <a:schemeClr val="tx1"/>
                </a:solidFill>
              </a:rPr>
              <a:t>By the end of this section, you will </a:t>
            </a:r>
            <a:r>
              <a:rPr lang="en-US" sz="3200" i="1" dirty="0">
                <a:solidFill>
                  <a:schemeClr val="tx1"/>
                </a:solidFill>
              </a:rPr>
              <a:t>be able </a:t>
            </a:r>
            <a:r>
              <a:rPr lang="en-US" sz="3200" i="1" dirty="0" smtClean="0">
                <a:solidFill>
                  <a:schemeClr val="tx1"/>
                </a:solidFill>
              </a:rPr>
              <a:t>to </a:t>
            </a:r>
            <a:r>
              <a:rPr lang="en-US" sz="3200" b="1" dirty="0" smtClean="0">
                <a:solidFill>
                  <a:schemeClr val="tx1"/>
                </a:solidFill>
              </a:rPr>
              <a:t>explain the causes and implications of an aging population.</a:t>
            </a:r>
            <a:endParaRPr lang="en-US" sz="3200" b="1" dirty="0">
              <a:solidFill>
                <a:schemeClr val="tx1"/>
              </a:solidFill>
            </a:endParaRPr>
          </a:p>
          <a:p>
            <a:pPr lvl="3" algn="just"/>
            <a:r>
              <a:rPr lang="en-US" sz="3200" dirty="0" smtClean="0">
                <a:solidFill>
                  <a:schemeClr val="tx1"/>
                </a:solidFill>
              </a:rPr>
              <a:t>Population aging is influenced by birth and death rates and life expectancy</a:t>
            </a:r>
            <a:endParaRPr lang="en-US" sz="3200" dirty="0">
              <a:solidFill>
                <a:schemeClr val="tx1"/>
              </a:solidFill>
            </a:endParaRPr>
          </a:p>
          <a:p>
            <a:pPr lvl="3" algn="just"/>
            <a:r>
              <a:rPr lang="en-US" sz="3200" dirty="0" smtClean="0">
                <a:solidFill>
                  <a:schemeClr val="bg1">
                    <a:lumMod val="75000"/>
                  </a:schemeClr>
                </a:solidFill>
              </a:rPr>
              <a:t>An aging population has social (retirement), economic (dependency ratio), and political (voting patterns) implications.</a:t>
            </a:r>
            <a:endParaRPr lang="en-US" sz="3200" dirty="0">
              <a:solidFill>
                <a:schemeClr val="bg1">
                  <a:lumMod val="75000"/>
                </a:schemeClr>
              </a:solidFill>
            </a:endParaRPr>
          </a:p>
          <a:p>
            <a:pPr lvl="3" algn="just"/>
            <a:endParaRPr lang="en-US" sz="3200" dirty="0">
              <a:solidFill>
                <a:schemeClr val="tx1"/>
              </a:solidFill>
            </a:endParaRPr>
          </a:p>
          <a:p>
            <a:pPr lvl="3" algn="just"/>
            <a:endParaRPr lang="en-US" sz="3200" dirty="0">
              <a:solidFill>
                <a:srgbClr val="7030A0"/>
              </a:solidFill>
            </a:endParaRPr>
          </a:p>
        </p:txBody>
      </p:sp>
    </p:spTree>
    <p:extLst>
      <p:ext uri="{BB962C8B-B14F-4D97-AF65-F5344CB8AC3E}">
        <p14:creationId xmlns:p14="http://schemas.microsoft.com/office/powerpoint/2010/main" val="42295053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Learning objective (</a:t>
            </a:r>
            <a:r>
              <a:rPr lang="en-US" sz="4400" dirty="0" smtClean="0"/>
              <a:t>2.B.5)</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a:bodyPr>
          <a:lstStyle/>
          <a:p>
            <a:pPr algn="just"/>
            <a:r>
              <a:rPr lang="en-US" sz="3200" dirty="0">
                <a:solidFill>
                  <a:schemeClr val="tx1"/>
                </a:solidFill>
              </a:rPr>
              <a:t>By the end of this section, you will </a:t>
            </a:r>
            <a:r>
              <a:rPr lang="en-US" sz="3200" i="1" dirty="0">
                <a:solidFill>
                  <a:schemeClr val="tx1"/>
                </a:solidFill>
              </a:rPr>
              <a:t>be able </a:t>
            </a:r>
            <a:r>
              <a:rPr lang="en-US" sz="3200" i="1" dirty="0" smtClean="0">
                <a:solidFill>
                  <a:schemeClr val="tx1"/>
                </a:solidFill>
              </a:rPr>
              <a:t>to </a:t>
            </a:r>
            <a:r>
              <a:rPr lang="en-US" sz="3200" b="1" dirty="0" smtClean="0">
                <a:solidFill>
                  <a:schemeClr val="tx1"/>
                </a:solidFill>
              </a:rPr>
              <a:t>explain the causes and implications of an aging population.</a:t>
            </a:r>
            <a:endParaRPr lang="en-US" sz="3200" b="1" dirty="0">
              <a:solidFill>
                <a:schemeClr val="tx1"/>
              </a:solidFill>
            </a:endParaRPr>
          </a:p>
          <a:p>
            <a:pPr lvl="3" algn="just"/>
            <a:r>
              <a:rPr lang="en-US" sz="3200" dirty="0" smtClean="0">
                <a:solidFill>
                  <a:schemeClr val="bg1">
                    <a:lumMod val="75000"/>
                  </a:schemeClr>
                </a:solidFill>
              </a:rPr>
              <a:t>Population aging is influenced by birth and death rates and life expectancy</a:t>
            </a:r>
            <a:endParaRPr lang="en-US" sz="3200" dirty="0">
              <a:solidFill>
                <a:schemeClr val="bg1">
                  <a:lumMod val="75000"/>
                </a:schemeClr>
              </a:solidFill>
            </a:endParaRPr>
          </a:p>
          <a:p>
            <a:pPr lvl="3" algn="just"/>
            <a:r>
              <a:rPr lang="en-US" sz="3200" dirty="0" smtClean="0">
                <a:solidFill>
                  <a:schemeClr val="tx1"/>
                </a:solidFill>
              </a:rPr>
              <a:t>An aging population has social (retirement), economic (dependency ratio), and political (voting patterns) implications.</a:t>
            </a:r>
            <a:endParaRPr lang="en-US" sz="3200" dirty="0">
              <a:solidFill>
                <a:schemeClr val="tx1"/>
              </a:solidFill>
            </a:endParaRPr>
          </a:p>
          <a:p>
            <a:pPr lvl="3" algn="just"/>
            <a:endParaRPr lang="en-US" sz="3200" dirty="0">
              <a:solidFill>
                <a:schemeClr val="tx1"/>
              </a:solidFill>
            </a:endParaRPr>
          </a:p>
          <a:p>
            <a:pPr lvl="3" algn="just"/>
            <a:endParaRPr lang="en-US" sz="3200" dirty="0">
              <a:solidFill>
                <a:srgbClr val="7030A0"/>
              </a:solidFill>
            </a:endParaRPr>
          </a:p>
        </p:txBody>
      </p:sp>
    </p:spTree>
    <p:extLst>
      <p:ext uri="{BB962C8B-B14F-4D97-AF65-F5344CB8AC3E}">
        <p14:creationId xmlns:p14="http://schemas.microsoft.com/office/powerpoint/2010/main" val="2333589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Population growth and decline</a:t>
            </a:r>
            <a:endParaRPr lang="en-US" sz="4400" dirty="0"/>
          </a:p>
        </p:txBody>
      </p:sp>
      <p:pic>
        <p:nvPicPr>
          <p:cNvPr id="4" name="Content Placeholder 3"/>
          <p:cNvPicPr>
            <a:picLocks noGrp="1" noChangeAspect="1"/>
          </p:cNvPicPr>
          <p:nvPr>
            <p:ph idx="1"/>
          </p:nvPr>
        </p:nvPicPr>
        <p:blipFill>
          <a:blip r:embed="rId2"/>
          <a:stretch>
            <a:fillRect/>
          </a:stretch>
        </p:blipFill>
        <p:spPr>
          <a:xfrm>
            <a:off x="202624" y="218941"/>
            <a:ext cx="11774728" cy="6639059"/>
          </a:xfrm>
          <a:prstGeom prst="rect">
            <a:avLst/>
          </a:prstGeom>
        </p:spPr>
      </p:pic>
    </p:spTree>
    <p:extLst>
      <p:ext uri="{BB962C8B-B14F-4D97-AF65-F5344CB8AC3E}">
        <p14:creationId xmlns:p14="http://schemas.microsoft.com/office/powerpoint/2010/main" val="2550285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Measuring number of births</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a:bodyPr>
          <a:lstStyle/>
          <a:p>
            <a:pPr algn="just"/>
            <a:r>
              <a:rPr lang="en-US" sz="3200" dirty="0" smtClean="0">
                <a:solidFill>
                  <a:schemeClr val="tx1"/>
                </a:solidFill>
              </a:rPr>
              <a:t>Geographers commonly use two different statistics to describe the rate and which children are born</a:t>
            </a:r>
          </a:p>
          <a:p>
            <a:pPr lvl="2" algn="just"/>
            <a:r>
              <a:rPr lang="en-US" sz="2800" b="1" dirty="0" smtClean="0">
                <a:solidFill>
                  <a:schemeClr val="tx1"/>
                </a:solidFill>
              </a:rPr>
              <a:t>Crude birth rate (CBR) </a:t>
            </a:r>
            <a:r>
              <a:rPr lang="en-US" sz="2800" dirty="0" smtClean="0">
                <a:solidFill>
                  <a:schemeClr val="tx1"/>
                </a:solidFill>
              </a:rPr>
              <a:t>– the number of live births per year for each 1,000 people</a:t>
            </a:r>
          </a:p>
          <a:p>
            <a:pPr lvl="2" algn="just"/>
            <a:r>
              <a:rPr lang="en-US" sz="2800" b="1" dirty="0" smtClean="0">
                <a:solidFill>
                  <a:schemeClr val="tx1"/>
                </a:solidFill>
              </a:rPr>
              <a:t>Total fertility rate (TFR)</a:t>
            </a:r>
            <a:r>
              <a:rPr lang="en-US" sz="2800" dirty="0" smtClean="0">
                <a:solidFill>
                  <a:schemeClr val="tx1"/>
                </a:solidFill>
              </a:rPr>
              <a:t> – the average number of children who would be born per woman of that group in a country, assuming every woman lived through her childbearing years</a:t>
            </a:r>
          </a:p>
          <a:p>
            <a:pPr algn="just"/>
            <a:r>
              <a:rPr lang="en-US" sz="3200" dirty="0" smtClean="0">
                <a:solidFill>
                  <a:schemeClr val="tx1"/>
                </a:solidFill>
              </a:rPr>
              <a:t>TFR more accurately reflects cultural norms </a:t>
            </a:r>
            <a:endParaRPr lang="en-US" sz="3200" dirty="0">
              <a:solidFill>
                <a:schemeClr val="bg1">
                  <a:lumMod val="75000"/>
                </a:schemeClr>
              </a:solidFill>
            </a:endParaRPr>
          </a:p>
        </p:txBody>
      </p:sp>
    </p:spTree>
    <p:extLst>
      <p:ext uri="{BB962C8B-B14F-4D97-AF65-F5344CB8AC3E}">
        <p14:creationId xmlns:p14="http://schemas.microsoft.com/office/powerpoint/2010/main" val="2971181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smtClean="0"/>
              <a:t>Measuring number of births</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66725" y="1806673"/>
            <a:ext cx="11258550" cy="4609420"/>
          </a:xfrm>
        </p:spPr>
        <p:txBody>
          <a:bodyPr anchor="t">
            <a:normAutofit/>
          </a:bodyPr>
          <a:lstStyle/>
          <a:p>
            <a:pPr algn="just"/>
            <a:r>
              <a:rPr lang="en-US" sz="3200" dirty="0" smtClean="0">
                <a:solidFill>
                  <a:schemeClr val="tx1"/>
                </a:solidFill>
              </a:rPr>
              <a:t>In most of the world, the TFR was higher in the past than it is today.</a:t>
            </a:r>
          </a:p>
          <a:p>
            <a:pPr algn="just"/>
            <a:r>
              <a:rPr lang="en-US" sz="3200" dirty="0" smtClean="0">
                <a:solidFill>
                  <a:schemeClr val="tx1"/>
                </a:solidFill>
              </a:rPr>
              <a:t>Parts of Europe before 1800s – 6.2 children; more children meant more people to work the land</a:t>
            </a:r>
          </a:p>
          <a:p>
            <a:pPr algn="just"/>
            <a:r>
              <a:rPr lang="en-US" sz="3200" dirty="0" smtClean="0">
                <a:solidFill>
                  <a:schemeClr val="tx1"/>
                </a:solidFill>
              </a:rPr>
              <a:t>However, so many children died as infants and people lived, on average, about 40 years.</a:t>
            </a:r>
          </a:p>
          <a:p>
            <a:pPr algn="just"/>
            <a:r>
              <a:rPr lang="en-US" sz="3200" dirty="0" smtClean="0">
                <a:solidFill>
                  <a:schemeClr val="tx1"/>
                </a:solidFill>
              </a:rPr>
              <a:t>Despite the high TFR, population growth was slow</a:t>
            </a:r>
            <a:endParaRPr lang="en-US" sz="3200" dirty="0">
              <a:solidFill>
                <a:schemeClr val="bg1">
                  <a:lumMod val="75000"/>
                </a:schemeClr>
              </a:solidFill>
            </a:endParaRPr>
          </a:p>
        </p:txBody>
      </p:sp>
    </p:spTree>
    <p:extLst>
      <p:ext uri="{BB962C8B-B14F-4D97-AF65-F5344CB8AC3E}">
        <p14:creationId xmlns:p14="http://schemas.microsoft.com/office/powerpoint/2010/main" val="667409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1_Dividend">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2_Dividend">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4.xml><?xml version="1.0" encoding="utf-8"?>
<a:theme xmlns:a="http://schemas.openxmlformats.org/drawingml/2006/main" name="3_Dividend">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5.xml><?xml version="1.0" encoding="utf-8"?>
<a:theme xmlns:a="http://schemas.openxmlformats.org/drawingml/2006/main" name="4_Dividend">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6.xml><?xml version="1.0" encoding="utf-8"?>
<a:theme xmlns:a="http://schemas.openxmlformats.org/drawingml/2006/main" name="5_Dividend">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3221</Words>
  <Application>Microsoft Office PowerPoint</Application>
  <PresentationFormat>Widescreen</PresentationFormat>
  <Paragraphs>280</Paragraphs>
  <Slides>68</Slides>
  <Notes>2</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68</vt:i4>
      </vt:variant>
    </vt:vector>
  </HeadingPairs>
  <TitlesOfParts>
    <vt:vector size="78" baseType="lpstr">
      <vt:lpstr>Calibri</vt:lpstr>
      <vt:lpstr>Cambria</vt:lpstr>
      <vt:lpstr>Wingdings</vt:lpstr>
      <vt:lpstr>Wingdings 2</vt:lpstr>
      <vt:lpstr>Dividend</vt:lpstr>
      <vt:lpstr>1_Dividend</vt:lpstr>
      <vt:lpstr>2_Dividend</vt:lpstr>
      <vt:lpstr>3_Dividend</vt:lpstr>
      <vt:lpstr>4_Dividend</vt:lpstr>
      <vt:lpstr>5_Dividend</vt:lpstr>
      <vt:lpstr>Unit 2 – part iB: population</vt:lpstr>
      <vt:lpstr>Enduring Understanding (2.B)</vt:lpstr>
      <vt:lpstr>Enduring Understanding (2.B)</vt:lpstr>
      <vt:lpstr>Learning objective (2.B.1)</vt:lpstr>
      <vt:lpstr>Population growth and decline</vt:lpstr>
      <vt:lpstr>Population growth and decline</vt:lpstr>
      <vt:lpstr>Population growth and decline</vt:lpstr>
      <vt:lpstr>Measuring number of births</vt:lpstr>
      <vt:lpstr>Measuring number of births</vt:lpstr>
      <vt:lpstr>Measuring number of births</vt:lpstr>
      <vt:lpstr>Changes in fertility</vt:lpstr>
      <vt:lpstr>Changes in fertility – role of women</vt:lpstr>
      <vt:lpstr>Changes in fertility – role of women</vt:lpstr>
      <vt:lpstr>Changes in fertility – family planning</vt:lpstr>
      <vt:lpstr>Changes in fertility – family planning</vt:lpstr>
      <vt:lpstr>Life expectancy</vt:lpstr>
      <vt:lpstr>PowerPoint Presentation</vt:lpstr>
      <vt:lpstr>Life expectancy</vt:lpstr>
      <vt:lpstr>Life expectancy</vt:lpstr>
      <vt:lpstr>Life expectancy</vt:lpstr>
      <vt:lpstr>Life expectancy</vt:lpstr>
      <vt:lpstr>Learning objective (2.B.2)</vt:lpstr>
      <vt:lpstr>Demographic transition model (DTM)</vt:lpstr>
      <vt:lpstr>Demographic transition model (DTM)</vt:lpstr>
      <vt:lpstr>Demographic transition model (DTM)</vt:lpstr>
      <vt:lpstr>Demographic transition model (DTM)</vt:lpstr>
      <vt:lpstr>PowerPoint Presentation</vt:lpstr>
      <vt:lpstr>Demographic transition model (DTM)</vt:lpstr>
      <vt:lpstr>PowerPoint Presentation</vt:lpstr>
      <vt:lpstr>Demographic transition model (DTM)</vt:lpstr>
      <vt:lpstr>PowerPoint Presentation</vt:lpstr>
      <vt:lpstr>Demographic transition model (DTM)</vt:lpstr>
      <vt:lpstr>PowerPoint Presentation</vt:lpstr>
      <vt:lpstr>Demographic transition model (DTM)</vt:lpstr>
      <vt:lpstr>Demographic transition model (DTM)</vt:lpstr>
      <vt:lpstr>PowerPoint Presentation</vt:lpstr>
      <vt:lpstr>Demographic transition model (DTM)</vt:lpstr>
      <vt:lpstr>PowerPoint Presentation</vt:lpstr>
      <vt:lpstr>Demographic transition model (DTM)</vt:lpstr>
      <vt:lpstr>PowerPoint Presentation</vt:lpstr>
      <vt:lpstr>Demographic transition model (DTM)</vt:lpstr>
      <vt:lpstr>PowerPoint Presentation</vt:lpstr>
      <vt:lpstr>Demographic transition model (DTM)</vt:lpstr>
      <vt:lpstr>Demographic transition model (DTM)</vt:lpstr>
      <vt:lpstr>Demographic transition model (DTM)</vt:lpstr>
      <vt:lpstr>Demographic transition model (DTM)</vt:lpstr>
      <vt:lpstr>DTM – Population doubling time</vt:lpstr>
      <vt:lpstr>DTM – Population doubling time</vt:lpstr>
      <vt:lpstr>Learning objective (2.B.2)</vt:lpstr>
      <vt:lpstr>Ideas of Thomas Malthus</vt:lpstr>
      <vt:lpstr>Ideas of Thomas Malthus</vt:lpstr>
      <vt:lpstr>Ideas of Thomas Malthus</vt:lpstr>
      <vt:lpstr>Learning objective (2.B.2)</vt:lpstr>
      <vt:lpstr>Demographic transition model (DTM)</vt:lpstr>
      <vt:lpstr>PowerPoint Presentation</vt:lpstr>
      <vt:lpstr>PowerPoint Presentation</vt:lpstr>
      <vt:lpstr>Learning objective (2.B.3)</vt:lpstr>
      <vt:lpstr>Changes in fertility</vt:lpstr>
      <vt:lpstr>Changes in fertility</vt:lpstr>
      <vt:lpstr>Changes in fertility</vt:lpstr>
      <vt:lpstr>Changes in fertility</vt:lpstr>
      <vt:lpstr>Changes in fertility</vt:lpstr>
      <vt:lpstr>Changes in fertility</vt:lpstr>
      <vt:lpstr>PowerPoint Presentation</vt:lpstr>
      <vt:lpstr>Learning objective (2.B.4)</vt:lpstr>
      <vt:lpstr>Learning objective (2.B.4)</vt:lpstr>
      <vt:lpstr>Learning objective (2.B.5)</vt:lpstr>
      <vt:lpstr>Learning objective (2.B.5)</vt:lpstr>
    </vt:vector>
  </TitlesOfParts>
  <Company>OCPS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 part iB: population</dc:title>
  <dc:creator>Terrell, Carli B.</dc:creator>
  <cp:lastModifiedBy>Welch, Brian</cp:lastModifiedBy>
  <cp:revision>28</cp:revision>
  <dcterms:created xsi:type="dcterms:W3CDTF">2017-07-31T15:52:51Z</dcterms:created>
  <dcterms:modified xsi:type="dcterms:W3CDTF">2018-08-21T14:59:55Z</dcterms:modified>
</cp:coreProperties>
</file>