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4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9"/>
  </p:notesMasterIdLst>
  <p:sldIdLst>
    <p:sldId id="259" r:id="rId5"/>
    <p:sldId id="260" r:id="rId6"/>
    <p:sldId id="261" r:id="rId7"/>
    <p:sldId id="26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16" autoAdjust="0"/>
    <p:restoredTop sz="94341" autoAdjust="0"/>
  </p:normalViewPr>
  <p:slideViewPr>
    <p:cSldViewPr snapToGrid="0">
      <p:cViewPr varScale="1">
        <p:scale>
          <a:sx n="123" d="100"/>
          <a:sy n="123" d="100"/>
        </p:scale>
        <p:origin x="728" y="19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slideMaster" Target="slideMasters/slideMaster1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F8B987B-6643-43AA-9B56-509B80CCD0F3}" type="datetimeFigureOut">
              <a:rPr lang="en-US" smtClean="0"/>
              <a:t>4/13/20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0D42F3-CDD5-4B19-B3DB-7C5223465AF0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105808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007533" y="0"/>
            <a:ext cx="7934348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8941881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11808" y="3428998"/>
            <a:ext cx="5518066" cy="2268559"/>
          </a:xfrm>
        </p:spPr>
        <p:txBody>
          <a:bodyPr anchor="t">
            <a:normAutofit/>
          </a:bodyPr>
          <a:lstStyle>
            <a:lvl1pPr algn="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72274" y="2268786"/>
            <a:ext cx="5357600" cy="1160213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 b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2F5248-46FB-4B21-86CC-193094DCEFA0}" type="datetime1">
              <a:rPr lang="en-US" smtClean="0"/>
              <a:t>4/13/20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 rIns="45720"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2191282" y="3262852"/>
            <a:ext cx="4156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4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24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ectangle 1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5" name="Rectangle 1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>
            <a:off x="2194236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4091" cy="107722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D1CC9A-5A1F-4B55-A065-BB4E65346D4D}" type="datetime1">
              <a:rPr lang="en-US" smtClean="0"/>
              <a:t>4/13/20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6" name="Rectangle 1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TextBox 8"/>
          <p:cNvSpPr txBox="1"/>
          <p:nvPr/>
        </p:nvSpPr>
        <p:spPr>
          <a:xfrm rot="5400000">
            <a:off x="10337141" y="416061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39380" y="805818"/>
            <a:ext cx="1326519" cy="5244126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608751" y="970410"/>
            <a:ext cx="6466903" cy="507953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F9D0E3-2BD6-4254-82D0-8E1441667E33}" type="datetime1">
              <a:rPr lang="en-US" smtClean="0"/>
              <a:t>4/13/20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Rectangle 2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BCEC5-CE1B-4617-82D6-65BD0F5B07A5}" type="datetime1">
              <a:rPr lang="en-US" smtClean="0"/>
              <a:t>4/13/20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2194943" y="641225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Rectangle 23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5" name="Rectangle 24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TextBox 10"/>
          <p:cNvSpPr txBox="1"/>
          <p:nvPr/>
        </p:nvSpPr>
        <p:spPr>
          <a:xfrm>
            <a:off x="2191843" y="296258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3147254"/>
            <a:ext cx="7956560" cy="1424746"/>
          </a:xfrm>
        </p:spPr>
        <p:txBody>
          <a:bodyPr anchor="t">
            <a:normAutofit/>
          </a:bodyPr>
          <a:lstStyle>
            <a:lvl1pPr algn="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968" y="2268786"/>
            <a:ext cx="7791931" cy="878468"/>
          </a:xfrm>
        </p:spPr>
        <p:txBody>
          <a:bodyPr tIns="0" anchor="b">
            <a:normAutofit/>
          </a:bodyPr>
          <a:lstStyle>
            <a:lvl1pPr marL="0" indent="0" algn="r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0011BD-7957-4CF3-8BCA-9A385F7F00A0}" type="datetime1">
              <a:rPr lang="en-US" smtClean="0"/>
              <a:t>4/13/20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7" name="Rectangle 26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7"/>
            <a:ext cx="7950984" cy="10817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605374" y="2052116"/>
            <a:ext cx="3891960" cy="399782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66636" y="2052114"/>
            <a:ext cx="3894222" cy="3997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4D1E35-9E29-4BA2-8650-B8DF2FB8418A}" type="datetime1">
              <a:rPr lang="en-US" smtClean="0"/>
              <a:t>4/13/20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2196172" y="641223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1" name="Rectangle 20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2" name="TextBox 11"/>
          <p:cNvSpPr txBox="1"/>
          <p:nvPr/>
        </p:nvSpPr>
        <p:spPr>
          <a:xfrm>
            <a:off x="2193650" y="636424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09873" y="805818"/>
            <a:ext cx="7956560" cy="1078348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09285" y="2052115"/>
            <a:ext cx="3896467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609285" y="2851331"/>
            <a:ext cx="3893623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66634" y="2052115"/>
            <a:ext cx="3899798" cy="713818"/>
          </a:xfrm>
        </p:spPr>
        <p:txBody>
          <a:bodyPr anchor="b">
            <a:noAutofit/>
          </a:bodyPr>
          <a:lstStyle>
            <a:lvl1pPr marL="0" indent="0" algn="l">
              <a:lnSpc>
                <a:spcPct val="100000"/>
              </a:lnSpc>
              <a:buNone/>
              <a:defRPr sz="2200" b="0" cap="none" baseline="0">
                <a:solidFill>
                  <a:schemeClr val="accent6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666635" y="2851331"/>
            <a:ext cx="3899798" cy="307143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0E36BE-4641-4FC6-BB34-6A020DAA3E16}" type="datetime1">
              <a:rPr lang="en-US" smtClean="0"/>
              <a:t>4/13/20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4" name="Rectangle 13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3F94D2-0D2E-4C87-8168-ED920BF6FA52}" type="datetime1">
              <a:rPr lang="en-US" smtClean="0"/>
              <a:t>4/13/20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96172" y="641226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93852E-F5CF-4AEE-8E73-07BBAD90892A}" type="datetime1">
              <a:rPr lang="en-US" smtClean="0"/>
              <a:t>4/13/20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Rectangle 24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6" name="Rectangle 25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TextBox 9"/>
          <p:cNvSpPr txBox="1"/>
          <p:nvPr/>
        </p:nvSpPr>
        <p:spPr>
          <a:xfrm>
            <a:off x="1554154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0323" y="1282451"/>
            <a:ext cx="2664361" cy="1903241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20154" y="805818"/>
            <a:ext cx="5446278" cy="52441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6154"/>
            <a:ext cx="2664361" cy="2386397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DCBE78-9AC4-4210-8A68-53918CCA97CC}" type="datetime1">
              <a:rPr lang="en-US" smtClean="0"/>
              <a:t>4/13/20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/>
          <p:cNvSpPr/>
          <p:nvPr/>
        </p:nvSpPr>
        <p:spPr>
          <a:xfrm>
            <a:off x="1004479" y="0"/>
            <a:ext cx="10372316" cy="6858000"/>
          </a:xfrm>
          <a:prstGeom prst="rect">
            <a:avLst/>
          </a:prstGeom>
          <a:solidFill>
            <a:schemeClr val="bg2">
              <a:alpha val="92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0" name="Rectangle 19"/>
          <p:cNvSpPr/>
          <p:nvPr/>
        </p:nvSpPr>
        <p:spPr>
          <a:xfrm>
            <a:off x="11377328" y="0"/>
            <a:ext cx="27432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47062" y="3229"/>
            <a:ext cx="4629734" cy="6858000"/>
          </a:xfrm>
          <a:solidFill>
            <a:schemeClr val="tx1">
              <a:alpha val="10000"/>
            </a:schemeClr>
          </a:solidFill>
          <a:ln w="9525" cap="sq">
            <a:noFill/>
            <a:miter lim="800000"/>
          </a:ln>
          <a:effectLst/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1554686" y="1127550"/>
            <a:ext cx="4156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800" dirty="0">
                <a:solidFill>
                  <a:schemeClr val="accent6"/>
                </a:solidFill>
                <a:latin typeface="Wingdings 3" panose="05040102010807070707" pitchFamily="18" charset="2"/>
              </a:rPr>
              <a:t>z</a:t>
            </a:r>
            <a:endParaRPr lang="en-US" sz="1000" dirty="0">
              <a:solidFill>
                <a:schemeClr val="accent6"/>
              </a:solidFill>
              <a:latin typeface="MS Shell Dlg 2" panose="020B0604030504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1241" y="1282452"/>
            <a:ext cx="3970986" cy="1900473"/>
          </a:xfrm>
        </p:spPr>
        <p:txBody>
          <a:bodyPr anchor="b">
            <a:normAutofit/>
          </a:bodyPr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0322" y="3182928"/>
            <a:ext cx="3971874" cy="2386394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9BF09E-DD05-437F-9F41-BFC11A888A78}" type="datetime1">
              <a:rPr lang="en-US" smtClean="0"/>
              <a:t>4/13/20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3" Type="http://schemas.openxmlformats.org/officeDocument/2006/relationships/image" Target="../media/image2.png"/><Relationship Id="rId1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17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9867" cy="685800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611808" y="808056"/>
            <a:ext cx="7958331" cy="1077229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773599" y="2052116"/>
            <a:ext cx="7796540" cy="399782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-810065" y="5270604"/>
            <a:ext cx="2662729" cy="182880"/>
          </a:xfrm>
          <a:prstGeom prst="rect">
            <a:avLst/>
          </a:prstGeom>
        </p:spPr>
        <p:txBody>
          <a:bodyPr vert="horz" lIns="91440" tIns="18288" rIns="91440" bIns="45720" rtlCol="0" anchor="t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fld id="{C3E312BF-6E7B-46F2-B83A-98982FB970FA}" type="datetime1">
              <a:rPr lang="en-US" smtClean="0"/>
              <a:t>4/13/20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-2237130" y="3661144"/>
            <a:ext cx="5885352" cy="179176"/>
          </a:xfrm>
          <a:prstGeom prst="rect">
            <a:avLst/>
          </a:prstGeom>
        </p:spPr>
        <p:txBody>
          <a:bodyPr vert="horz" lIns="91440" tIns="45720" rIns="91440" bIns="18288" rtlCol="0" anchor="b"/>
          <a:lstStyle>
            <a:lvl1pPr algn="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58407" y="164592"/>
            <a:ext cx="636727" cy="322851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3400" b="0" i="0" kern="1200" cap="none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344488" indent="-344488" algn="l" defTabSz="914400" rtl="0" eaLnBrk="1" latinLnBrk="0" hangingPunct="1">
        <a:lnSpc>
          <a:spcPct val="120000"/>
        </a:lnSpc>
        <a:spcBef>
          <a:spcPts val="10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953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8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588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709738" indent="-33813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173288" indent="-34448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642616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3108960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575304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4041648" indent="-338328" algn="l" defTabSz="914400" rtl="0" eaLnBrk="1" latinLnBrk="0" hangingPunct="1">
        <a:lnSpc>
          <a:spcPct val="120000"/>
        </a:lnSpc>
        <a:spcBef>
          <a:spcPts val="500"/>
        </a:spcBef>
        <a:spcAft>
          <a:spcPts val="600"/>
        </a:spcAft>
        <a:buClr>
          <a:schemeClr val="accent6"/>
        </a:buClr>
        <a:buSzPct val="90000"/>
        <a:buFont typeface="Wingdings" panose="05000000000000000000" pitchFamily="2" charset="2"/>
        <a:buChar char="§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4.PNG"/><Relationship Id="rId3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rotWithShape="1">
          <a:blip r:embed="rId2"/>
          <a:stretch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46" name="Rectangle 45">
            <a:extLst>
              <a:ext uri="{FF2B5EF4-FFF2-40B4-BE49-F238E27FC236}">
                <a16:creationId xmlns="" xmlns:a16="http://schemas.microsoft.com/office/drawing/2014/main" id="{8F3CF990-ACB8-443A-BB74-D36EC8A00B0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1"/>
            <a:ext cx="12192000" cy="6858001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48" name="Picture 47">
            <a:extLst>
              <a:ext uri="{FF2B5EF4-FFF2-40B4-BE49-F238E27FC236}">
                <a16:creationId xmlns="" xmlns:a16="http://schemas.microsoft.com/office/drawing/2014/main" id="{00B98862-BEE1-44FB-A335-A1B9106B445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31794" y="2105202"/>
            <a:ext cx="9360205" cy="4752798"/>
          </a:xfrm>
          <a:prstGeom prst="rect">
            <a:avLst/>
          </a:prstGeom>
          <a:noFill/>
        </p:spPr>
      </p:pic>
      <p:sp>
        <p:nvSpPr>
          <p:cNvPr id="50" name="Freeform: Shape 49">
            <a:extLst>
              <a:ext uri="{FF2B5EF4-FFF2-40B4-BE49-F238E27FC236}">
                <a16:creationId xmlns="" xmlns:a16="http://schemas.microsoft.com/office/drawing/2014/main" id="{65F94F98-3A57-49AA-838E-91AAF600B6E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3678519" y="-1660968"/>
            <a:ext cx="5838229" cy="11188733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25000">
                <a:schemeClr val="accent1">
                  <a:alpha val="0"/>
                </a:schemeClr>
              </a:gs>
              <a:gs pos="100000">
                <a:schemeClr val="accent1">
                  <a:alpha val="75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52" name="Picture 51">
            <a:extLst>
              <a:ext uri="{FF2B5EF4-FFF2-40B4-BE49-F238E27FC236}">
                <a16:creationId xmlns="" xmlns:a16="http://schemas.microsoft.com/office/drawing/2014/main" id="{7185CF21-0594-48C0-9F3E-254D6BCE9D9B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489" y="-5487"/>
            <a:ext cx="12189867" cy="6858000"/>
          </a:xfrm>
          <a:prstGeom prst="rect">
            <a:avLst/>
          </a:prstGeom>
        </p:spPr>
      </p:pic>
      <p:sp>
        <p:nvSpPr>
          <p:cNvPr id="54" name="Rectangle 53">
            <a:extLst>
              <a:ext uri="{FF2B5EF4-FFF2-40B4-BE49-F238E27FC236}">
                <a16:creationId xmlns="" xmlns:a16="http://schemas.microsoft.com/office/drawing/2014/main" id="{A0B5529D-5CAA-4BF2-B5C9-34705E7661F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59909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6" name="Freeform: Shape 55">
            <a:extLst>
              <a:ext uri="{FF2B5EF4-FFF2-40B4-BE49-F238E27FC236}">
                <a16:creationId xmlns="" xmlns:a16="http://schemas.microsoft.com/office/drawing/2014/main" id="{FBD68200-BC03-4015-860B-CD5C30CD76B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59910" y="0"/>
            <a:ext cx="7869544" cy="6858000"/>
          </a:xfrm>
          <a:custGeom>
            <a:avLst/>
            <a:gdLst>
              <a:gd name="connsiteX0" fmla="*/ 0 w 7821919"/>
              <a:gd name="connsiteY0" fmla="*/ 0 h 6858000"/>
              <a:gd name="connsiteX1" fmla="*/ 6983367 w 7821919"/>
              <a:gd name="connsiteY1" fmla="*/ 0 h 6858000"/>
              <a:gd name="connsiteX2" fmla="*/ 6982269 w 7821919"/>
              <a:gd name="connsiteY2" fmla="*/ 1331 h 6858000"/>
              <a:gd name="connsiteX3" fmla="*/ 6833782 w 7821919"/>
              <a:gd name="connsiteY3" fmla="*/ 487443 h 6858000"/>
              <a:gd name="connsiteX4" fmla="*/ 6851446 w 7821919"/>
              <a:gd name="connsiteY4" fmla="*/ 662666 h 6858000"/>
              <a:gd name="connsiteX5" fmla="*/ 6857532 w 7821919"/>
              <a:gd name="connsiteY5" fmla="*/ 686333 h 6858000"/>
              <a:gd name="connsiteX6" fmla="*/ 6806927 w 7821919"/>
              <a:gd name="connsiteY6" fmla="*/ 699345 h 6858000"/>
              <a:gd name="connsiteX7" fmla="*/ 5555365 w 7821919"/>
              <a:gd name="connsiteY7" fmla="*/ 2400515 h 6858000"/>
              <a:gd name="connsiteX8" fmla="*/ 7336617 w 7821919"/>
              <a:gd name="connsiteY8" fmla="*/ 4181767 h 6858000"/>
              <a:gd name="connsiteX9" fmla="*/ 7452815 w 7821919"/>
              <a:gd name="connsiteY9" fmla="*/ 4175900 h 6858000"/>
              <a:gd name="connsiteX10" fmla="*/ 7437456 w 7821919"/>
              <a:gd name="connsiteY10" fmla="*/ 4225378 h 6858000"/>
              <a:gd name="connsiteX11" fmla="*/ 7428275 w 7821919"/>
              <a:gd name="connsiteY11" fmla="*/ 4316448 h 6858000"/>
              <a:gd name="connsiteX12" fmla="*/ 7789089 w 7821919"/>
              <a:gd name="connsiteY12" fmla="*/ 4759152 h 6858000"/>
              <a:gd name="connsiteX13" fmla="*/ 7821919 w 7821919"/>
              <a:gd name="connsiteY13" fmla="*/ 4762461 h 6858000"/>
              <a:gd name="connsiteX14" fmla="*/ 7809638 w 7821919"/>
              <a:gd name="connsiteY14" fmla="*/ 4785088 h 6858000"/>
              <a:gd name="connsiteX15" fmla="*/ 7794661 w 7821919"/>
              <a:gd name="connsiteY15" fmla="*/ 4833335 h 6858000"/>
              <a:gd name="connsiteX16" fmla="*/ 7524776 w 7821919"/>
              <a:gd name="connsiteY16" fmla="*/ 4917113 h 6858000"/>
              <a:gd name="connsiteX17" fmla="*/ 6642110 w 7821919"/>
              <a:gd name="connsiteY17" fmla="*/ 6248746 h 6858000"/>
              <a:gd name="connsiteX18" fmla="*/ 6755682 w 7821919"/>
              <a:gd name="connsiteY18" fmla="*/ 6811285 h 6858000"/>
              <a:gd name="connsiteX19" fmla="*/ 6778185 w 7821919"/>
              <a:gd name="connsiteY19" fmla="*/ 6858000 h 6858000"/>
              <a:gd name="connsiteX20" fmla="*/ 0 w 7821919"/>
              <a:gd name="connsiteY20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</a:cxnLst>
            <a:rect l="l" t="t" r="r" b="b"/>
            <a:pathLst>
              <a:path w="7821919" h="6858000">
                <a:moveTo>
                  <a:pt x="0" y="0"/>
                </a:moveTo>
                <a:lnTo>
                  <a:pt x="6983367" y="0"/>
                </a:lnTo>
                <a:lnTo>
                  <a:pt x="6982269" y="1331"/>
                </a:lnTo>
                <a:cubicBezTo>
                  <a:pt x="6888522" y="140095"/>
                  <a:pt x="6833782" y="307376"/>
                  <a:pt x="6833782" y="487443"/>
                </a:cubicBezTo>
                <a:cubicBezTo>
                  <a:pt x="6833782" y="547466"/>
                  <a:pt x="6839864" y="606067"/>
                  <a:pt x="6851446" y="662666"/>
                </a:cubicBezTo>
                <a:lnTo>
                  <a:pt x="6857532" y="686333"/>
                </a:lnTo>
                <a:lnTo>
                  <a:pt x="6806927" y="699345"/>
                </a:lnTo>
                <a:cubicBezTo>
                  <a:pt x="6081835" y="924872"/>
                  <a:pt x="5555365" y="1601212"/>
                  <a:pt x="5555365" y="2400515"/>
                </a:cubicBezTo>
                <a:cubicBezTo>
                  <a:pt x="5555365" y="3384273"/>
                  <a:pt x="6352859" y="4181767"/>
                  <a:pt x="7336617" y="4181767"/>
                </a:cubicBezTo>
                <a:lnTo>
                  <a:pt x="7452815" y="4175900"/>
                </a:lnTo>
                <a:lnTo>
                  <a:pt x="7437456" y="4225378"/>
                </a:lnTo>
                <a:cubicBezTo>
                  <a:pt x="7431436" y="4254794"/>
                  <a:pt x="7428275" y="4285252"/>
                  <a:pt x="7428275" y="4316448"/>
                </a:cubicBezTo>
                <a:cubicBezTo>
                  <a:pt x="7428275" y="4534821"/>
                  <a:pt x="7583172" y="4717015"/>
                  <a:pt x="7789089" y="4759152"/>
                </a:cubicBezTo>
                <a:lnTo>
                  <a:pt x="7821919" y="4762461"/>
                </a:lnTo>
                <a:lnTo>
                  <a:pt x="7809638" y="4785088"/>
                </a:lnTo>
                <a:lnTo>
                  <a:pt x="7794661" y="4833335"/>
                </a:lnTo>
                <a:lnTo>
                  <a:pt x="7524776" y="4917113"/>
                </a:lnTo>
                <a:cubicBezTo>
                  <a:pt x="7006070" y="5136507"/>
                  <a:pt x="6642110" y="5650122"/>
                  <a:pt x="6642110" y="6248746"/>
                </a:cubicBezTo>
                <a:cubicBezTo>
                  <a:pt x="6642110" y="6448287"/>
                  <a:pt x="6682550" y="6638383"/>
                  <a:pt x="6755682" y="6811285"/>
                </a:cubicBezTo>
                <a:lnTo>
                  <a:pt x="6778185" y="6858000"/>
                </a:lnTo>
                <a:lnTo>
                  <a:pt x="0" y="6858000"/>
                </a:lnTo>
                <a:close/>
              </a:path>
            </a:pathLst>
          </a:custGeom>
          <a:gradFill>
            <a:gsLst>
              <a:gs pos="25996">
                <a:srgbClr val="1F2D29">
                  <a:alpha val="4000"/>
                </a:srgbClr>
              </a:gs>
              <a:gs pos="20000">
                <a:schemeClr val="bg2">
                  <a:alpha val="0"/>
                </a:schemeClr>
              </a:gs>
              <a:gs pos="100000">
                <a:schemeClr val="bg2"/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8" name="Oval 57">
            <a:extLst>
              <a:ext uri="{FF2B5EF4-FFF2-40B4-BE49-F238E27FC236}">
                <a16:creationId xmlns="" xmlns:a16="http://schemas.microsoft.com/office/drawing/2014/main" id="{332A6F87-AC28-4AA8-B8A6-AEBC67BD0D6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47567" y="2282700"/>
            <a:ext cx="967148" cy="967148"/>
          </a:xfrm>
          <a:prstGeom prst="ellipse">
            <a:avLst/>
          </a:prstGeom>
          <a:gradFill>
            <a:gsLst>
              <a:gs pos="0">
                <a:schemeClr val="bg2">
                  <a:alpha val="0"/>
                </a:schemeClr>
              </a:gs>
              <a:gs pos="100000">
                <a:schemeClr val="accent1">
                  <a:alpha val="21000"/>
                </a:schemeClr>
              </a:gs>
            </a:gsLst>
            <a:lin ang="108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12D3C9CC-F0AD-4F56-9B0F-18ED29C3B4C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788437" y="1008796"/>
            <a:ext cx="7369642" cy="3608480"/>
          </a:xfrm>
        </p:spPr>
        <p:txBody>
          <a:bodyPr>
            <a:normAutofit fontScale="90000"/>
          </a:bodyPr>
          <a:lstStyle/>
          <a:p>
            <a:pPr algn="l"/>
            <a:r>
              <a:rPr lang="en-US" sz="8000" b="1" dirty="0">
                <a:solidFill>
                  <a:schemeClr val="tx2">
                    <a:lumMod val="10000"/>
                  </a:schemeClr>
                </a:solidFill>
              </a:rPr>
              <a:t>Wonders lesson: Unit 5 Week 4 – day 4</a:t>
            </a:r>
          </a:p>
        </p:txBody>
      </p:sp>
    </p:spTree>
    <p:extLst>
      <p:ext uri="{BB962C8B-B14F-4D97-AF65-F5344CB8AC3E}">
        <p14:creationId xmlns:p14="http://schemas.microsoft.com/office/powerpoint/2010/main" val="41256246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="" xmlns:a16="http://schemas.microsoft.com/office/drawing/2014/main" id="{EC0294F1-7EE2-4EB9-A41B-908481D40A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132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43" name="Rectangle 42">
            <a:extLst>
              <a:ext uri="{FF2B5EF4-FFF2-40B4-BE49-F238E27FC236}">
                <a16:creationId xmlns="" xmlns:a16="http://schemas.microsoft.com/office/drawing/2014/main" id="{B5E326A3-EB92-4BDA-9F77-45197E0CBE7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39686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="" xmlns:a16="http://schemas.microsoft.com/office/drawing/2014/main" id="{CAC996C7-7B84-4645-9AA1-6EA85EAB47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" name="Rectangle 46">
            <a:extLst>
              <a:ext uri="{FF2B5EF4-FFF2-40B4-BE49-F238E27FC236}">
                <a16:creationId xmlns="" xmlns:a16="http://schemas.microsoft.com/office/drawing/2014/main" id="{32DC315B-5680-47D9-B827-34D012FB14B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ABD5D5B6-1EE6-4A33-9D8C-0932DF771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29554" y="847036"/>
            <a:ext cx="10389107" cy="1755487"/>
          </a:xfrm>
        </p:spPr>
        <p:txBody>
          <a:bodyPr>
            <a:normAutofit/>
          </a:bodyPr>
          <a:lstStyle/>
          <a:p>
            <a:pPr algn="ctr"/>
            <a:r>
              <a:rPr lang="en-US" sz="2800" dirty="0">
                <a:solidFill>
                  <a:schemeClr val="bg2">
                    <a:lumMod val="10000"/>
                  </a:schemeClr>
                </a:solidFill>
              </a:rPr>
              <a:t>Comprehension Skill: Text Structure – Cause &amp; Effect</a:t>
            </a:r>
            <a:br>
              <a:rPr lang="en-US" sz="2800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en-US" sz="2800" dirty="0">
                <a:solidFill>
                  <a:schemeClr val="bg2">
                    <a:lumMod val="10000"/>
                  </a:schemeClr>
                </a:solidFill>
              </a:rPr>
              <a:t/>
            </a:r>
            <a:br>
              <a:rPr lang="en-US" sz="2800" dirty="0">
                <a:solidFill>
                  <a:schemeClr val="bg2">
                    <a:lumMod val="10000"/>
                  </a:schemeClr>
                </a:solidFill>
              </a:rPr>
            </a:br>
            <a:r>
              <a:rPr lang="en-US" sz="4000" dirty="0">
                <a:solidFill>
                  <a:schemeClr val="bg2">
                    <a:lumMod val="10000"/>
                  </a:schemeClr>
                </a:solidFill>
              </a:rPr>
              <a:t>Today we complete our level 2 check! Yay!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218E397-0712-4986-B5E0-131BC4D09322}"/>
              </a:ext>
            </a:extLst>
          </p:cNvPr>
          <p:cNvSpPr txBox="1"/>
          <p:nvPr/>
        </p:nvSpPr>
        <p:spPr>
          <a:xfrm>
            <a:off x="2045061" y="156218"/>
            <a:ext cx="83145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 4 – April 16, 2020</a:t>
            </a:r>
          </a:p>
        </p:txBody>
      </p:sp>
      <p:graphicFrame>
        <p:nvGraphicFramePr>
          <p:cNvPr id="11" name="Table 11">
            <a:extLst>
              <a:ext uri="{FF2B5EF4-FFF2-40B4-BE49-F238E27FC236}">
                <a16:creationId xmlns="" xmlns:a16="http://schemas.microsoft.com/office/drawing/2014/main" id="{72D46709-7851-4F6C-8F8B-9A426AE9F32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07855442"/>
              </p:ext>
            </p:extLst>
          </p:nvPr>
        </p:nvGraphicFramePr>
        <p:xfrm>
          <a:off x="2045061" y="2602523"/>
          <a:ext cx="8128000" cy="37307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128000">
                  <a:extLst>
                    <a:ext uri="{9D8B030D-6E8A-4147-A177-3AD203B41FA5}">
                      <a16:colId xmlns="" xmlns:a16="http://schemas.microsoft.com/office/drawing/2014/main" val="4025683479"/>
                    </a:ext>
                  </a:extLst>
                </a:gridCol>
              </a:tblGrid>
              <a:tr h="932680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Learning Progression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307232590"/>
                  </a:ext>
                </a:extLst>
              </a:tr>
              <a:tr h="93268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/>
                        <a:t>3 - </a:t>
                      </a:r>
                      <a:r>
                        <a:rPr lang="en-US" sz="20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 can compare and contrast the overall structure of events, concepts, or information in two or more texts.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2858755667"/>
                  </a:ext>
                </a:extLst>
              </a:tr>
              <a:tr h="932680">
                <a:tc>
                  <a:txBody>
                    <a:bodyPr/>
                    <a:lstStyle/>
                    <a:p>
                      <a:r>
                        <a:rPr lang="en-US" sz="2000" dirty="0"/>
                        <a:t> 2 – I can describe a specific text structure using text evidence, and can explain the connection to the topic of the text.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3493072540"/>
                  </a:ext>
                </a:extLst>
              </a:tr>
              <a:tr h="932680">
                <a:tc>
                  <a:txBody>
                    <a:bodyPr/>
                    <a:lstStyle/>
                    <a:p>
                      <a:r>
                        <a:rPr lang="en-US" sz="2000" dirty="0"/>
                        <a:t>1 – I can identify the overall structure of events, ideas, concepts or information in one or more texts. (you’ve already done this)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="" xmlns:a16="http://schemas.microsoft.com/office/drawing/2014/main" val="549954908"/>
                  </a:ext>
                </a:extLst>
              </a:tr>
            </a:tbl>
          </a:graphicData>
        </a:graphic>
      </p:graphicFrame>
      <p:sp>
        <p:nvSpPr>
          <p:cNvPr id="13" name="Star: 5 Points 12">
            <a:extLst>
              <a:ext uri="{FF2B5EF4-FFF2-40B4-BE49-F238E27FC236}">
                <a16:creationId xmlns="" xmlns:a16="http://schemas.microsoft.com/office/drawing/2014/main" id="{133983BE-2D8B-4797-B868-C98FFFFD9E53}"/>
              </a:ext>
            </a:extLst>
          </p:cNvPr>
          <p:cNvSpPr/>
          <p:nvPr/>
        </p:nvSpPr>
        <p:spPr>
          <a:xfrm>
            <a:off x="1337559" y="4589585"/>
            <a:ext cx="717614" cy="724484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92488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="" xmlns:a16="http://schemas.microsoft.com/office/drawing/2014/main" id="{EC0294F1-7EE2-4EB9-A41B-908481D40A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132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43" name="Rectangle 42">
            <a:extLst>
              <a:ext uri="{FF2B5EF4-FFF2-40B4-BE49-F238E27FC236}">
                <a16:creationId xmlns="" xmlns:a16="http://schemas.microsoft.com/office/drawing/2014/main" id="{B5E326A3-EB92-4BDA-9F77-45197E0CBE7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39686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="" xmlns:a16="http://schemas.microsoft.com/office/drawing/2014/main" id="{CAC996C7-7B84-4645-9AA1-6EA85EAB47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" name="Rectangle 46">
            <a:extLst>
              <a:ext uri="{FF2B5EF4-FFF2-40B4-BE49-F238E27FC236}">
                <a16:creationId xmlns="" xmlns:a16="http://schemas.microsoft.com/office/drawing/2014/main" id="{32DC315B-5680-47D9-B827-34D012FB14B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>
            <a:extLst>
              <a:ext uri="{FF2B5EF4-FFF2-40B4-BE49-F238E27FC236}">
                <a16:creationId xmlns="" xmlns:a16="http://schemas.microsoft.com/office/drawing/2014/main" id="{ABD5D5B6-1EE6-4A33-9D8C-0932DF771F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37040" y="792631"/>
            <a:ext cx="9057394" cy="5734777"/>
          </a:xfrm>
        </p:spPr>
        <p:txBody>
          <a:bodyPr>
            <a:noAutofit/>
          </a:bodyPr>
          <a:lstStyle/>
          <a:p>
            <a:pPr algn="l"/>
            <a:r>
              <a:rPr lang="en-US" sz="24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/>
            </a:r>
            <a:br>
              <a:rPr lang="en-US" sz="2400" dirty="0">
                <a:solidFill>
                  <a:schemeClr val="tx2">
                    <a:lumMod val="90000"/>
                    <a:lumOff val="10000"/>
                  </a:schemeClr>
                </a:solidFill>
              </a:rPr>
            </a:br>
            <a:endParaRPr lang="en-US" sz="24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218E397-0712-4986-B5E0-131BC4D09322}"/>
              </a:ext>
            </a:extLst>
          </p:cNvPr>
          <p:cNvSpPr txBox="1"/>
          <p:nvPr/>
        </p:nvSpPr>
        <p:spPr>
          <a:xfrm>
            <a:off x="2045062" y="59636"/>
            <a:ext cx="83145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 4 – April 16, 2020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="" xmlns:a16="http://schemas.microsoft.com/office/drawing/2014/main" id="{367C13FC-4369-43D5-A339-BC920AE606D1}"/>
              </a:ext>
            </a:extLst>
          </p:cNvPr>
          <p:cNvSpPr txBox="1"/>
          <p:nvPr/>
        </p:nvSpPr>
        <p:spPr>
          <a:xfrm>
            <a:off x="1107684" y="767522"/>
            <a:ext cx="102891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For your level 2 check read the passage here </a:t>
            </a:r>
            <a:r>
              <a:rPr lang="en-US" b="1" dirty="0"/>
              <a:t>OR</a:t>
            </a:r>
            <a:r>
              <a:rPr lang="en-US" dirty="0"/>
              <a:t> in your </a:t>
            </a:r>
            <a:r>
              <a:rPr lang="en-US" b="1" dirty="0"/>
              <a:t>YT book </a:t>
            </a:r>
            <a:r>
              <a:rPr lang="en-US" dirty="0"/>
              <a:t>p.233. </a:t>
            </a:r>
            <a:r>
              <a:rPr lang="en-US" b="1" dirty="0">
                <a:solidFill>
                  <a:srgbClr val="0070C0"/>
                </a:solidFill>
              </a:rPr>
              <a:t>Then, answer </a:t>
            </a:r>
            <a:r>
              <a:rPr lang="en-US" b="1" u="sng" dirty="0">
                <a:solidFill>
                  <a:srgbClr val="0070C0"/>
                </a:solidFill>
              </a:rPr>
              <a:t>ONLY </a:t>
            </a:r>
            <a:r>
              <a:rPr lang="en-US" b="1" dirty="0">
                <a:solidFill>
                  <a:srgbClr val="0070C0"/>
                </a:solidFill>
              </a:rPr>
              <a:t>questions 2 &amp; 3 on p.235.  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="" xmlns:a16="http://schemas.microsoft.com/office/drawing/2014/main" id="{A714A895-81DF-4140-98EB-BCCF2BD1A6B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6769" y="1463062"/>
            <a:ext cx="5287319" cy="5444147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="" xmlns:a16="http://schemas.microsoft.com/office/drawing/2014/main" id="{4F4DB619-BBD0-4D98-A457-560DE80138E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9361" y="1145785"/>
            <a:ext cx="5190948" cy="57122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160002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0">
            <a:extLst>
              <a:ext uri="{FF2B5EF4-FFF2-40B4-BE49-F238E27FC236}">
                <a16:creationId xmlns="" xmlns:a16="http://schemas.microsoft.com/office/drawing/2014/main" id="{EC0294F1-7EE2-4EB9-A41B-908481D40AC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2132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003">
            <a:schemeClr val="dk2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43" name="Rectangle 42">
            <a:extLst>
              <a:ext uri="{FF2B5EF4-FFF2-40B4-BE49-F238E27FC236}">
                <a16:creationId xmlns="" xmlns:a16="http://schemas.microsoft.com/office/drawing/2014/main" id="{B5E326A3-EB92-4BDA-9F77-45197E0CBE7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1396868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5" name="Rectangle 44">
            <a:extLst>
              <a:ext uri="{FF2B5EF4-FFF2-40B4-BE49-F238E27FC236}">
                <a16:creationId xmlns="" xmlns:a16="http://schemas.microsoft.com/office/drawing/2014/main" id="{CAC996C7-7B84-4645-9AA1-6EA85EAB47D6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64174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47" name="Rectangle 46">
            <a:extLst>
              <a:ext uri="{FF2B5EF4-FFF2-40B4-BE49-F238E27FC236}">
                <a16:creationId xmlns="" xmlns:a16="http://schemas.microsoft.com/office/drawing/2014/main" id="{32DC315B-5680-47D9-B827-34D012FB14B2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62042" y="0"/>
            <a:ext cx="45719" cy="6858000"/>
          </a:xfrm>
          <a:prstGeom prst="rect">
            <a:avLst/>
          </a:prstGeom>
          <a:solidFill>
            <a:schemeClr val="accent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5" name="TextBox 4">
            <a:extLst>
              <a:ext uri="{FF2B5EF4-FFF2-40B4-BE49-F238E27FC236}">
                <a16:creationId xmlns="" xmlns:a16="http://schemas.microsoft.com/office/drawing/2014/main" id="{6218E397-0712-4986-B5E0-131BC4D09322}"/>
              </a:ext>
            </a:extLst>
          </p:cNvPr>
          <p:cNvSpPr txBox="1"/>
          <p:nvPr/>
        </p:nvSpPr>
        <p:spPr>
          <a:xfrm>
            <a:off x="2093843" y="198783"/>
            <a:ext cx="831450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>
                <a:solidFill>
                  <a:schemeClr val="accent2">
                    <a:lumMod val="50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Day 4 – April 16, 2020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="" xmlns:a16="http://schemas.microsoft.com/office/drawing/2014/main" id="{9052A16C-25D3-4CCB-9A69-9BE156F788CD}"/>
              </a:ext>
            </a:extLst>
          </p:cNvPr>
          <p:cNvSpPr txBox="1"/>
          <p:nvPr/>
        </p:nvSpPr>
        <p:spPr>
          <a:xfrm>
            <a:off x="6067217" y="1782395"/>
            <a:ext cx="496086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>
                <a:solidFill>
                  <a:schemeClr val="tx2">
                    <a:lumMod val="90000"/>
                    <a:lumOff val="10000"/>
                  </a:schemeClr>
                </a:solidFill>
              </a:rPr>
              <a:t>Today’s “To-Do” List</a:t>
            </a:r>
          </a:p>
          <a:p>
            <a:r>
              <a:rPr lang="en-US" sz="24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Email, text, Remind your answers to the following:</a:t>
            </a:r>
          </a:p>
          <a:p>
            <a:endParaRPr lang="en-US" sz="3200" dirty="0">
              <a:solidFill>
                <a:schemeClr val="tx2">
                  <a:lumMod val="90000"/>
                  <a:lumOff val="10000"/>
                </a:schemeClr>
              </a:solidFill>
            </a:endParaRPr>
          </a:p>
          <a:p>
            <a:r>
              <a:rPr lang="en-US" sz="3200" b="1" dirty="0">
                <a:solidFill>
                  <a:schemeClr val="tx2">
                    <a:lumMod val="90000"/>
                    <a:lumOff val="10000"/>
                  </a:schemeClr>
                </a:solidFill>
              </a:rPr>
              <a:t>Level 2 check: </a:t>
            </a:r>
            <a:r>
              <a:rPr lang="en-US" sz="3200" dirty="0">
                <a:solidFill>
                  <a:schemeClr val="tx2">
                    <a:lumMod val="90000"/>
                    <a:lumOff val="10000"/>
                  </a:schemeClr>
                </a:solidFill>
              </a:rPr>
              <a:t>Complete questions 2 &amp; 3 ONLY on the worksheet I have provided for you. </a:t>
            </a:r>
            <a:endParaRPr lang="en-US" sz="3200" dirty="0"/>
          </a:p>
        </p:txBody>
      </p:sp>
      <p:pic>
        <p:nvPicPr>
          <p:cNvPr id="4" name="Picture 3">
            <a:extLst>
              <a:ext uri="{FF2B5EF4-FFF2-40B4-BE49-F238E27FC236}">
                <a16:creationId xmlns="" xmlns:a16="http://schemas.microsoft.com/office/drawing/2014/main" id="{1FB81305-C6BE-40A6-A05E-47F34C46C8C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3606" y="2134049"/>
            <a:ext cx="4664828" cy="33020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2114704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dison">
  <a:themeElements>
    <a:clrScheme name="Madison">
      <a:dk1>
        <a:sysClr val="windowText" lastClr="000000"/>
      </a:dk1>
      <a:lt1>
        <a:sysClr val="window" lastClr="FFFFFF"/>
      </a:lt1>
      <a:dk2>
        <a:srgbClr val="1F2D29"/>
      </a:dk2>
      <a:lt2>
        <a:srgbClr val="C5FAEB"/>
      </a:lt2>
      <a:accent1>
        <a:srgbClr val="A1D68B"/>
      </a:accent1>
      <a:accent2>
        <a:srgbClr val="5EC795"/>
      </a:accent2>
      <a:accent3>
        <a:srgbClr val="4DADCF"/>
      </a:accent3>
      <a:accent4>
        <a:srgbClr val="CDB756"/>
      </a:accent4>
      <a:accent5>
        <a:srgbClr val="E29C36"/>
      </a:accent5>
      <a:accent6>
        <a:srgbClr val="8EC0C1"/>
      </a:accent6>
      <a:hlink>
        <a:srgbClr val="6D9D9B"/>
      </a:hlink>
      <a:folHlink>
        <a:srgbClr val="6D8583"/>
      </a:folHlink>
    </a:clrScheme>
    <a:fontScheme name="Madison">
      <a:maj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adison">
      <a:fillStyleLst>
        <a:solidFill>
          <a:schemeClr val="phClr"/>
        </a:solidFill>
        <a:gradFill rotWithShape="1">
          <a:gsLst>
            <a:gs pos="0">
              <a:schemeClr val="phClr">
                <a:tint val="48000"/>
                <a:alpha val="88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solidFill>
          <a:schemeClr val="phClr"/>
        </a:solidFill>
        <a:blipFill rotWithShape="1"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dison" id="{025CB5FB-2DD3-45EE-B6F0-CC461540EB19}" vid="{6AC10936-2DFC-4054-9ADF-B5E2C5F86190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9677210f24a1be23c92c90fd886aa0aa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60e05723c5c1908df1a1a4ebf11d344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6E38766F-4A4C-4A97-A586-D473DB738966}">
  <ds:schemaRefs>
    <ds:schemaRef ds:uri="http://purl.org/dc/terms/"/>
    <ds:schemaRef ds:uri="http://purl.org/dc/dcmitype/"/>
    <ds:schemaRef ds:uri="16c05727-aa75-4e4a-9b5f-8a80a1165891"/>
    <ds:schemaRef ds:uri="http://schemas.microsoft.com/office/2006/documentManagement/types"/>
    <ds:schemaRef ds:uri="http://purl.org/dc/elements/1.1/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71af3243-3dd4-4a8d-8c0d-dd76da1f02a5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A15A3BA9-6D02-4532-AB7C-88A97C6EE2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209D4EA3-187B-4130-8E4D-A4F81F96784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Madison design</Template>
  <TotalTime>0</TotalTime>
  <Words>181</Words>
  <Application>Microsoft Macintosh PowerPoint</Application>
  <PresentationFormat>Widescreen</PresentationFormat>
  <Paragraphs>15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Calibri</vt:lpstr>
      <vt:lpstr>MS Shell Dlg 2</vt:lpstr>
      <vt:lpstr>Wingdings</vt:lpstr>
      <vt:lpstr>Wingdings 3</vt:lpstr>
      <vt:lpstr>Madison</vt:lpstr>
      <vt:lpstr>Wonders lesson: Unit 5 Week 4 – day 4</vt:lpstr>
      <vt:lpstr>Comprehension Skill: Text Structure – Cause &amp; Effect  Today we complete our level 2 check! Yay!</vt:lpstr>
      <vt:lpstr> </vt:lpstr>
      <vt:lpstr>PowerPoint Presentation</vt:lpstr>
    </vt:vector>
  </TitlesOfParts>
  <LinksUpToDate>false</LinksUpToDate>
  <SharedDoc>false</SharedDoc>
  <HyperlinksChanged>false</HyperlinksChanged>
  <AppVersion>15.0028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2020-03-30T17:48:25Z</dcterms:created>
  <dcterms:modified xsi:type="dcterms:W3CDTF">2020-04-13T04:47:41Z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