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160" y="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62484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April 28</a:t>
            </a:r>
            <a:r>
              <a:rPr lang="en-US" sz="3200" baseline="30000" dirty="0">
                <a:latin typeface="Comic Sans MS" panose="030F0702030302020204" pitchFamily="66" charset="0"/>
              </a:rPr>
              <a:t>th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focus on the </a:t>
            </a:r>
            <a:r>
              <a:rPr lang="en-US" sz="1200" b="1" dirty="0">
                <a:latin typeface="Bahnschrift Light" panose="020B0502040204020203" pitchFamily="34" charset="0"/>
              </a:rPr>
              <a:t>long vowels </a:t>
            </a:r>
            <a:r>
              <a:rPr lang="en-US" sz="1200" b="1" dirty="0" err="1">
                <a:latin typeface="Bahnschrift Light" panose="020B0502040204020203" pitchFamily="34" charset="0"/>
              </a:rPr>
              <a:t>Oo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dirty="0" err="1">
                <a:latin typeface="Bahnschrift Light" panose="020B0502040204020203" pitchFamily="34" charset="0"/>
              </a:rPr>
              <a:t>Ee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along with silent/bossy e </a:t>
            </a:r>
            <a:r>
              <a:rPr lang="en-US" sz="1200" b="1" dirty="0">
                <a:latin typeface="Bahnschrift Light" panose="020B0502040204020203" pitchFamily="34" charset="0"/>
              </a:rPr>
              <a:t>(spelling pattern </a:t>
            </a:r>
            <a:r>
              <a:rPr lang="en-US" sz="1200" b="1" dirty="0" err="1">
                <a:latin typeface="Bahnschrift Light" panose="020B0502040204020203" pitchFamily="34" charset="0"/>
              </a:rPr>
              <a:t>o_e</a:t>
            </a:r>
            <a:r>
              <a:rPr lang="en-US" sz="1200" b="1" dirty="0">
                <a:latin typeface="Bahnschrift Light" panose="020B0502040204020203" pitchFamily="34" charset="0"/>
              </a:rPr>
              <a:t>/bone, </a:t>
            </a:r>
            <a:r>
              <a:rPr lang="en-US" sz="1200" b="1" dirty="0" err="1">
                <a:latin typeface="Bahnschrift Light" panose="020B0502040204020203" pitchFamily="34" charset="0"/>
              </a:rPr>
              <a:t>e_e</a:t>
            </a:r>
            <a:r>
              <a:rPr lang="en-US" sz="1200" b="1" dirty="0">
                <a:latin typeface="Bahnschrift Light" panose="020B0502040204020203" pitchFamily="34" charset="0"/>
              </a:rPr>
              <a:t>/Pete)</a:t>
            </a:r>
            <a:r>
              <a:rPr lang="en-US" sz="1200" dirty="0">
                <a:latin typeface="Bahnschrift Light" panose="020B0502040204020203" pitchFamily="34" charset="0"/>
              </a:rPr>
              <a:t>, as well as HFW’s </a:t>
            </a:r>
            <a:r>
              <a:rPr lang="en-US" sz="1200" b="1" dirty="0">
                <a:latin typeface="Bahnschrift Light" panose="020B0502040204020203" pitchFamily="34" charset="0"/>
              </a:rPr>
              <a:t>REVIEW. </a:t>
            </a:r>
            <a:r>
              <a:rPr lang="en-US" sz="1200" dirty="0">
                <a:latin typeface="Bahnschrift Light" panose="020B0502040204020203" pitchFamily="34" charset="0"/>
              </a:rPr>
              <a:t>We will identify main topic and key details in texts we read. We will look at pictures, get our mouths ready, and use digraph chunks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EQ’s: How can we protect ourselves in bad weather?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finish </a:t>
            </a:r>
            <a:r>
              <a:rPr lang="en-US" sz="1200" b="1" dirty="0">
                <a:latin typeface="Bahnschrift Light" panose="020B0502040204020203" pitchFamily="34" charset="0"/>
              </a:rPr>
              <a:t>Ch. 18: 3-Dimensional Shapes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begin Ch. 19: Measurement</a:t>
            </a:r>
            <a:r>
              <a:rPr lang="en-US" sz="1200" dirty="0">
                <a:latin typeface="Bahnschrift Light" panose="020B0502040204020203" pitchFamily="34" charset="0"/>
              </a:rPr>
              <a:t>! 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begin </a:t>
            </a:r>
            <a:r>
              <a:rPr lang="en-US" sz="1200" b="1" dirty="0">
                <a:latin typeface="Bahnschrift Light" panose="020B0502040204020203" pitchFamily="34" charset="0"/>
              </a:rPr>
              <a:t>Unit 2: Animals</a:t>
            </a:r>
            <a:r>
              <a:rPr lang="en-US" sz="1200" dirty="0">
                <a:latin typeface="Bahnschrift Light" panose="020B0502040204020203" pitchFamily="34" charset="0"/>
              </a:rPr>
              <a:t>. We will wrap-up our plant unit by starting a </a:t>
            </a:r>
            <a:r>
              <a:rPr lang="en-US" sz="1200" b="1" i="1" dirty="0">
                <a:latin typeface="Bahnschrift Light" panose="020B0502040204020203" pitchFamily="34" charset="0"/>
              </a:rPr>
              <a:t>lima bean investigation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practice what it means to be</a:t>
            </a:r>
            <a:r>
              <a:rPr lang="en-US" sz="1200" b="1" i="1" dirty="0">
                <a:latin typeface="Bahnschrift Light" panose="020B0502040204020203" pitchFamily="34" charset="0"/>
              </a:rPr>
              <a:t> Resilient</a:t>
            </a:r>
            <a:r>
              <a:rPr lang="en-US" sz="1200" i="1" dirty="0">
                <a:latin typeface="Bahnschrift Light" panose="020B0502040204020203" pitchFamily="34" charset="0"/>
              </a:rPr>
              <a:t>! </a:t>
            </a:r>
            <a:r>
              <a:rPr lang="en-US" sz="1200" dirty="0">
                <a:latin typeface="Bahnschrift Light" panose="020B0502040204020203" pitchFamily="34" charset="0"/>
              </a:rPr>
              <a:t>We will also explore </a:t>
            </a:r>
            <a:r>
              <a:rPr lang="en-US" sz="1200" b="1" dirty="0">
                <a:latin typeface="Bahnschrift Light" panose="020B0502040204020203" pitchFamily="34" charset="0"/>
              </a:rPr>
              <a:t>Maps and Globes </a:t>
            </a:r>
            <a:r>
              <a:rPr lang="en-US" sz="1200" dirty="0">
                <a:latin typeface="Bahnschrift Light" panose="020B0502040204020203" pitchFamily="34" charset="0"/>
              </a:rPr>
              <a:t>concepts!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4505"/>
            <a:ext cx="2590800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for, where, there, who, by, my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18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60555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23-30: </a:t>
            </a:r>
            <a:r>
              <a:rPr lang="en-US" sz="12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PTO Online Silent Auction </a:t>
            </a:r>
            <a:endParaRPr lang="en-US" sz="12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29: STAR Early Literacy Computer Test</a:t>
            </a:r>
          </a:p>
          <a:p>
            <a:pPr marL="285750" indent="-285750">
              <a:buFont typeface="Arial"/>
              <a:buChar char="•"/>
            </a:pPr>
            <a:endParaRPr lang="en-US" sz="12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2: </a:t>
            </a:r>
            <a:r>
              <a:rPr lang="en-US" sz="12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First Friday/</a:t>
            </a:r>
            <a:r>
              <a:rPr lang="en-US" sz="120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Friendship Lunch</a:t>
            </a:r>
          </a:p>
          <a:p>
            <a:pPr marL="285750" indent="-285750">
              <a:buFont typeface="Arial"/>
              <a:buChar char="•"/>
            </a:pPr>
            <a:endParaRPr lang="en-US" sz="12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11: </a:t>
            </a:r>
            <a:r>
              <a:rPr lang="en-US" sz="12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Mother’s Day</a:t>
            </a:r>
          </a:p>
          <a:p>
            <a:pPr marL="285750" indent="-285750">
              <a:buFont typeface="Arial"/>
              <a:buChar char="•"/>
            </a:pPr>
            <a:endParaRPr lang="en-US" sz="12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16: Patriotic Performance and Picnic @10:30</a:t>
            </a:r>
          </a:p>
          <a:p>
            <a:pPr marL="285750" indent="-285750">
              <a:buFont typeface="Arial"/>
              <a:buChar char="•"/>
            </a:pPr>
            <a:endParaRPr lang="en-US" sz="12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21-23: Early Release Days, Dismiss at 12:20!</a:t>
            </a:r>
          </a:p>
          <a:p>
            <a:pPr marL="285750" indent="-285750">
              <a:buFont typeface="Arial"/>
              <a:buChar char="•"/>
            </a:pPr>
            <a:endParaRPr lang="en-US" sz="12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23: Last Day of School; </a:t>
            </a:r>
            <a:endParaRPr lang="en-US" sz="12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9e0da4a-82de-4426-9558-1fdbc4c26683"/>
    <ds:schemaRef ds:uri="edf0d076-2bb9-4b88-96f6-bf602d095c9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36390</TotalTime>
  <Words>384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Deason, Renee</cp:lastModifiedBy>
  <cp:revision>232</cp:revision>
  <cp:lastPrinted>2025-04-04T11:47:40Z</cp:lastPrinted>
  <dcterms:created xsi:type="dcterms:W3CDTF">2015-07-01T02:16:27Z</dcterms:created>
  <dcterms:modified xsi:type="dcterms:W3CDTF">2025-04-29T04:10:08Z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