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64" r:id="rId5"/>
  </p:sldIdLst>
  <p:sldSz cx="7772400" cy="10058400"/>
  <p:notesSz cx="7010400" cy="92964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4" d="100"/>
          <a:sy n="84" d="100"/>
        </p:scale>
        <p:origin x="2754" y="60"/>
      </p:cViewPr>
      <p:guideLst>
        <p:guide orient="horz" pos="3168"/>
        <p:guide pos="2448"/>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presProps" Target="presProps.xml"/><Relationship Id="rId5" Type="http://schemas.openxmlformats.org/officeDocument/2006/relationships/slide" Target="slides/slide1.xml"/><Relationship Id="rId4" Type="http://schemas.openxmlformats.org/officeDocument/2006/relationships/slideMaster" Target="slideMasters/slideMaster1.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8EF60EB-A2F0-433E-8ABA-8514B0939CAC}" type="datetimeFigureOut">
              <a:rPr lang="en-US" smtClean="0"/>
              <a:pPr/>
              <a:t>10/16/2025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34268B-B994-4723-A810-B15393F77EF0}" type="slidenum">
              <a:rPr lang="en-US" smtClean="0"/>
              <a:pPr/>
              <a:t>‹#›</a:t>
            </a:fld>
            <a:endParaRPr lang="en-US"/>
          </a:p>
        </p:txBody>
      </p:sp>
    </p:spTree>
    <p:extLst>
      <p:ext uri="{BB962C8B-B14F-4D97-AF65-F5344CB8AC3E}">
        <p14:creationId xmlns:p14="http://schemas.microsoft.com/office/powerpoint/2010/main" val="31282921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8EF60EB-A2F0-433E-8ABA-8514B0939CAC}" type="datetimeFigureOut">
              <a:rPr lang="en-US" smtClean="0"/>
              <a:pPr/>
              <a:t>10/16/2025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34268B-B994-4723-A810-B15393F77EF0}" type="slidenum">
              <a:rPr lang="en-US" smtClean="0"/>
              <a:pPr/>
              <a:t>‹#›</a:t>
            </a:fld>
            <a:endParaRPr lang="en-US"/>
          </a:p>
        </p:txBody>
      </p:sp>
    </p:spTree>
    <p:extLst>
      <p:ext uri="{BB962C8B-B14F-4D97-AF65-F5344CB8AC3E}">
        <p14:creationId xmlns:p14="http://schemas.microsoft.com/office/powerpoint/2010/main" val="324152340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8EF60EB-A2F0-433E-8ABA-8514B0939CAC}" type="datetimeFigureOut">
              <a:rPr lang="en-US" smtClean="0"/>
              <a:pPr/>
              <a:t>10/16/2025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34268B-B994-4723-A810-B15393F77EF0}" type="slidenum">
              <a:rPr lang="en-US" smtClean="0"/>
              <a:pPr/>
              <a:t>‹#›</a:t>
            </a:fld>
            <a:endParaRPr lang="en-US"/>
          </a:p>
        </p:txBody>
      </p:sp>
    </p:spTree>
    <p:extLst>
      <p:ext uri="{BB962C8B-B14F-4D97-AF65-F5344CB8AC3E}">
        <p14:creationId xmlns:p14="http://schemas.microsoft.com/office/powerpoint/2010/main" val="21498292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8EF60EB-A2F0-433E-8ABA-8514B0939CAC}" type="datetimeFigureOut">
              <a:rPr lang="en-US" smtClean="0"/>
              <a:pPr/>
              <a:t>10/16/2025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34268B-B994-4723-A810-B15393F77EF0}" type="slidenum">
              <a:rPr lang="en-US" smtClean="0"/>
              <a:pPr/>
              <a:t>‹#›</a:t>
            </a:fld>
            <a:endParaRPr lang="en-US"/>
          </a:p>
        </p:txBody>
      </p:sp>
    </p:spTree>
    <p:extLst>
      <p:ext uri="{BB962C8B-B14F-4D97-AF65-F5344CB8AC3E}">
        <p14:creationId xmlns:p14="http://schemas.microsoft.com/office/powerpoint/2010/main" val="208040084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8EF60EB-A2F0-433E-8ABA-8514B0939CAC}" type="datetimeFigureOut">
              <a:rPr lang="en-US" smtClean="0"/>
              <a:pPr/>
              <a:t>10/16/2025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34268B-B994-4723-A810-B15393F77EF0}" type="slidenum">
              <a:rPr lang="en-US" smtClean="0"/>
              <a:pPr/>
              <a:t>‹#›</a:t>
            </a:fld>
            <a:endParaRPr lang="en-US"/>
          </a:p>
        </p:txBody>
      </p:sp>
    </p:spTree>
    <p:extLst>
      <p:ext uri="{BB962C8B-B14F-4D97-AF65-F5344CB8AC3E}">
        <p14:creationId xmlns:p14="http://schemas.microsoft.com/office/powerpoint/2010/main" val="40787844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8EF60EB-A2F0-433E-8ABA-8514B0939CAC}" type="datetimeFigureOut">
              <a:rPr lang="en-US" smtClean="0"/>
              <a:pPr/>
              <a:t>10/16/2025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34268B-B994-4723-A810-B15393F77EF0}" type="slidenum">
              <a:rPr lang="en-US" smtClean="0"/>
              <a:pPr/>
              <a:t>‹#›</a:t>
            </a:fld>
            <a:endParaRPr lang="en-US"/>
          </a:p>
        </p:txBody>
      </p:sp>
    </p:spTree>
    <p:extLst>
      <p:ext uri="{BB962C8B-B14F-4D97-AF65-F5344CB8AC3E}">
        <p14:creationId xmlns:p14="http://schemas.microsoft.com/office/powerpoint/2010/main" val="33494501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8EF60EB-A2F0-433E-8ABA-8514B0939CAC}" type="datetimeFigureOut">
              <a:rPr lang="en-US" smtClean="0"/>
              <a:pPr/>
              <a:t>10/16/2025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534268B-B994-4723-A810-B15393F77EF0}" type="slidenum">
              <a:rPr lang="en-US" smtClean="0"/>
              <a:pPr/>
              <a:t>‹#›</a:t>
            </a:fld>
            <a:endParaRPr lang="en-US"/>
          </a:p>
        </p:txBody>
      </p:sp>
    </p:spTree>
    <p:extLst>
      <p:ext uri="{BB962C8B-B14F-4D97-AF65-F5344CB8AC3E}">
        <p14:creationId xmlns:p14="http://schemas.microsoft.com/office/powerpoint/2010/main" val="11855904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8EF60EB-A2F0-433E-8ABA-8514B0939CAC}" type="datetimeFigureOut">
              <a:rPr lang="en-US" smtClean="0"/>
              <a:pPr/>
              <a:t>10/16/2025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534268B-B994-4723-A810-B15393F77EF0}" type="slidenum">
              <a:rPr lang="en-US" smtClean="0"/>
              <a:pPr/>
              <a:t>‹#›</a:t>
            </a:fld>
            <a:endParaRPr lang="en-US"/>
          </a:p>
        </p:txBody>
      </p:sp>
    </p:spTree>
    <p:extLst>
      <p:ext uri="{BB962C8B-B14F-4D97-AF65-F5344CB8AC3E}">
        <p14:creationId xmlns:p14="http://schemas.microsoft.com/office/powerpoint/2010/main" val="38651546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8EF60EB-A2F0-433E-8ABA-8514B0939CAC}" type="datetimeFigureOut">
              <a:rPr lang="en-US" smtClean="0"/>
              <a:pPr/>
              <a:t>10/16/2025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534268B-B994-4723-A810-B15393F77EF0}" type="slidenum">
              <a:rPr lang="en-US" smtClean="0"/>
              <a:pPr/>
              <a:t>‹#›</a:t>
            </a:fld>
            <a:endParaRPr lang="en-US"/>
          </a:p>
        </p:txBody>
      </p:sp>
    </p:spTree>
    <p:extLst>
      <p:ext uri="{BB962C8B-B14F-4D97-AF65-F5344CB8AC3E}">
        <p14:creationId xmlns:p14="http://schemas.microsoft.com/office/powerpoint/2010/main" val="105846977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E8EF60EB-A2F0-433E-8ABA-8514B0939CAC}" type="datetimeFigureOut">
              <a:rPr lang="en-US" smtClean="0"/>
              <a:pPr/>
              <a:t>10/16/2025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34268B-B994-4723-A810-B15393F77EF0}" type="slidenum">
              <a:rPr lang="en-US" smtClean="0"/>
              <a:pPr/>
              <a:t>‹#›</a:t>
            </a:fld>
            <a:endParaRPr lang="en-US"/>
          </a:p>
        </p:txBody>
      </p:sp>
    </p:spTree>
    <p:extLst>
      <p:ext uri="{BB962C8B-B14F-4D97-AF65-F5344CB8AC3E}">
        <p14:creationId xmlns:p14="http://schemas.microsoft.com/office/powerpoint/2010/main" val="24267473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E8EF60EB-A2F0-433E-8ABA-8514B0939CAC}" type="datetimeFigureOut">
              <a:rPr lang="en-US" smtClean="0"/>
              <a:pPr/>
              <a:t>10/16/2025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34268B-B994-4723-A810-B15393F77EF0}" type="slidenum">
              <a:rPr lang="en-US" smtClean="0"/>
              <a:pPr/>
              <a:t>‹#›</a:t>
            </a:fld>
            <a:endParaRPr lang="en-US"/>
          </a:p>
        </p:txBody>
      </p:sp>
    </p:spTree>
    <p:extLst>
      <p:ext uri="{BB962C8B-B14F-4D97-AF65-F5344CB8AC3E}">
        <p14:creationId xmlns:p14="http://schemas.microsoft.com/office/powerpoint/2010/main" val="41908789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E8EF60EB-A2F0-433E-8ABA-8514B0939CAC}" type="datetimeFigureOut">
              <a:rPr lang="en-US" smtClean="0"/>
              <a:pPr/>
              <a:t>10/16/2025</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9534268B-B994-4723-A810-B15393F77EF0}" type="slidenum">
              <a:rPr lang="en-US" smtClean="0"/>
              <a:pPr/>
              <a:t>‹#›</a:t>
            </a:fld>
            <a:endParaRPr lang="en-US"/>
          </a:p>
        </p:txBody>
      </p:sp>
    </p:spTree>
    <p:extLst>
      <p:ext uri="{BB962C8B-B14F-4D97-AF65-F5344CB8AC3E}">
        <p14:creationId xmlns:p14="http://schemas.microsoft.com/office/powerpoint/2010/main" val="347644949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anose="020B0604020202020204"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anose="020B0604020202020204"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anose="020B0604020202020204"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anose="020B0604020202020204"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anose="020B0604020202020204"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anose="020B0604020202020204"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anose="020B0604020202020204"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anose="020B0604020202020204"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anose="020B0604020202020204"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019" y="1256"/>
            <a:ext cx="7771429" cy="10057144"/>
          </a:xfrm>
          <a:prstGeom prst="rect">
            <a:avLst/>
          </a:prstGeom>
        </p:spPr>
      </p:pic>
      <p:sp>
        <p:nvSpPr>
          <p:cNvPr id="3" name="TextBox 2"/>
          <p:cNvSpPr txBox="1"/>
          <p:nvPr/>
        </p:nvSpPr>
        <p:spPr>
          <a:xfrm>
            <a:off x="571500" y="1066800"/>
            <a:ext cx="5665749" cy="707886"/>
          </a:xfrm>
          <a:prstGeom prst="rect">
            <a:avLst/>
          </a:prstGeom>
          <a:noFill/>
        </p:spPr>
        <p:txBody>
          <a:bodyPr wrap="square" lIns="91440" tIns="45720" rIns="91440" bIns="45720" rtlCol="0" anchor="t">
            <a:spAutoFit/>
          </a:bodyPr>
          <a:lstStyle/>
          <a:p>
            <a:r>
              <a:rPr lang="en-US" sz="4000" dirty="0">
                <a:latin typeface="Curlz MT"/>
              </a:rPr>
              <a:t>    </a:t>
            </a:r>
            <a:r>
              <a:rPr lang="en-US" sz="3000" dirty="0">
                <a:latin typeface="Curlz MT"/>
              </a:rPr>
              <a:t>The Deason Digest Weekly Blast</a:t>
            </a:r>
            <a:endParaRPr lang="en-US" sz="3000" dirty="0">
              <a:latin typeface="Curlz MT" pitchFamily="82" charset="0"/>
            </a:endParaRPr>
          </a:p>
        </p:txBody>
      </p:sp>
      <p:sp>
        <p:nvSpPr>
          <p:cNvPr id="4" name="TextBox 3"/>
          <p:cNvSpPr txBox="1"/>
          <p:nvPr/>
        </p:nvSpPr>
        <p:spPr>
          <a:xfrm>
            <a:off x="1905000" y="2057400"/>
            <a:ext cx="3886200" cy="584775"/>
          </a:xfrm>
          <a:prstGeom prst="rect">
            <a:avLst/>
          </a:prstGeom>
          <a:noFill/>
        </p:spPr>
        <p:txBody>
          <a:bodyPr wrap="square" lIns="91440" tIns="45720" rIns="91440" bIns="45720" rtlCol="0" anchor="t">
            <a:spAutoFit/>
          </a:bodyPr>
          <a:lstStyle/>
          <a:p>
            <a:pPr algn="ctr"/>
            <a:r>
              <a:rPr lang="en-US" sz="3200" dirty="0">
                <a:latin typeface="Curlz MT"/>
              </a:rPr>
              <a:t>October 20</a:t>
            </a:r>
            <a:r>
              <a:rPr lang="en-US" sz="3200" baseline="30000" dirty="0">
                <a:latin typeface="Curlz MT"/>
              </a:rPr>
              <a:t>th</a:t>
            </a:r>
            <a:r>
              <a:rPr lang="en-US" sz="3200" dirty="0">
                <a:latin typeface="Curlz MT"/>
              </a:rPr>
              <a:t>, 2025</a:t>
            </a:r>
          </a:p>
        </p:txBody>
      </p:sp>
      <p:sp>
        <p:nvSpPr>
          <p:cNvPr id="5" name="TextBox 4"/>
          <p:cNvSpPr txBox="1"/>
          <p:nvPr/>
        </p:nvSpPr>
        <p:spPr>
          <a:xfrm>
            <a:off x="990600" y="2986444"/>
            <a:ext cx="2743200" cy="6186309"/>
          </a:xfrm>
          <a:prstGeom prst="rect">
            <a:avLst/>
          </a:prstGeom>
          <a:noFill/>
        </p:spPr>
        <p:txBody>
          <a:bodyPr wrap="square" lIns="91440" tIns="45720" rIns="91440" bIns="45720" rtlCol="0" anchor="t">
            <a:spAutoFit/>
          </a:bodyPr>
          <a:lstStyle/>
          <a:p>
            <a:pPr algn="ctr"/>
            <a:r>
              <a:rPr lang="en-US" sz="2400" b="1" dirty="0">
                <a:latin typeface="Curlz MT"/>
              </a:rPr>
              <a:t>We Are Learning About</a:t>
            </a:r>
            <a:r>
              <a:rPr lang="en-US" b="1" dirty="0">
                <a:latin typeface="Curlz MT"/>
              </a:rPr>
              <a:t>…</a:t>
            </a:r>
          </a:p>
          <a:p>
            <a:r>
              <a:rPr lang="en-US" sz="1200" b="1" dirty="0">
                <a:latin typeface="Bahnschrift Light" panose="020B0502040204020203" pitchFamily="34" charset="0"/>
              </a:rPr>
              <a:t>Reading</a:t>
            </a:r>
            <a:r>
              <a:rPr lang="en-US" sz="1200" dirty="0">
                <a:latin typeface="Bahnschrift Light" panose="020B0502040204020203" pitchFamily="34" charset="0"/>
              </a:rPr>
              <a:t>: We will focus on the letters </a:t>
            </a:r>
            <a:r>
              <a:rPr lang="en-US" sz="1200" b="1" dirty="0">
                <a:latin typeface="Bahnschrift Light" panose="020B0502040204020203" pitchFamily="34" charset="0"/>
              </a:rPr>
              <a:t>Bb </a:t>
            </a:r>
            <a:r>
              <a:rPr lang="en-US" sz="1200" dirty="0">
                <a:latin typeface="Bahnschrift Light" panose="020B0502040204020203" pitchFamily="34" charset="0"/>
              </a:rPr>
              <a:t>and</a:t>
            </a:r>
            <a:r>
              <a:rPr lang="en-US" sz="1200" b="1" dirty="0">
                <a:latin typeface="Bahnschrift Light" panose="020B0502040204020203" pitchFamily="34" charset="0"/>
              </a:rPr>
              <a:t> E e</a:t>
            </a:r>
            <a:r>
              <a:rPr lang="en-US" sz="1200" b="1" i="1" dirty="0">
                <a:latin typeface="Bahnschrift Light" panose="020B0502040204020203" pitchFamily="34" charset="0"/>
              </a:rPr>
              <a:t>(sounds, mouth formation, words that begin/end with sound/have sound in middle</a:t>
            </a:r>
            <a:r>
              <a:rPr lang="en-US" sz="1200" dirty="0">
                <a:latin typeface="Bahnschrift Light" panose="020B0502040204020203" pitchFamily="34" charset="0"/>
              </a:rPr>
              <a:t>), and HFW </a:t>
            </a:r>
            <a:r>
              <a:rPr lang="en-US" sz="1200" b="1" i="1" dirty="0">
                <a:latin typeface="Bahnschrift Light" panose="020B0502040204020203" pitchFamily="34" charset="0"/>
              </a:rPr>
              <a:t>of.</a:t>
            </a:r>
            <a:r>
              <a:rPr lang="en-US" sz="1200" b="1" dirty="0">
                <a:latin typeface="Bahnschrift Light" panose="020B0502040204020203" pitchFamily="34" charset="0"/>
              </a:rPr>
              <a:t> </a:t>
            </a:r>
            <a:r>
              <a:rPr lang="en-US" sz="1200" dirty="0">
                <a:latin typeface="Bahnschrift Light" panose="020B0502040204020203" pitchFamily="34" charset="0"/>
              </a:rPr>
              <a:t>We will identify characters, setting and story details when we read fiction. We will identify main topic and key details when we read nonfiction. We will look at pictures to help us solve tricky words. </a:t>
            </a:r>
            <a:r>
              <a:rPr lang="en-US" sz="1200" b="1" dirty="0">
                <a:latin typeface="Bahnschrift Light" panose="020B0502040204020203" pitchFamily="34" charset="0"/>
              </a:rPr>
              <a:t>EQ: How do we know what we need?</a:t>
            </a:r>
            <a:endParaRPr lang="en-US" sz="1200" b="1" dirty="0">
              <a:latin typeface="Bahnschrift Light" panose="020B0502040204020203" pitchFamily="34" charset="0"/>
              <a:cs typeface="Calibri"/>
            </a:endParaRPr>
          </a:p>
          <a:p>
            <a:r>
              <a:rPr lang="en-US" sz="1200" b="1" dirty="0">
                <a:latin typeface="Bahnschrift Light" panose="020B0502040204020203" pitchFamily="34" charset="0"/>
              </a:rPr>
              <a:t>Writing</a:t>
            </a:r>
            <a:r>
              <a:rPr lang="en-US" sz="1200" dirty="0">
                <a:latin typeface="Bahnschrift Light" panose="020B0502040204020203" pitchFamily="34" charset="0"/>
              </a:rPr>
              <a:t>: We will focus on printing and tracing upper and lowercase </a:t>
            </a:r>
            <a:r>
              <a:rPr lang="en-US" sz="1200" b="1" i="1" dirty="0">
                <a:latin typeface="Bahnschrift Light" panose="020B0502040204020203" pitchFamily="34" charset="0"/>
              </a:rPr>
              <a:t>Bb </a:t>
            </a:r>
            <a:r>
              <a:rPr lang="en-US" sz="1200" i="1" dirty="0">
                <a:latin typeface="Bahnschrift Light" panose="020B0502040204020203" pitchFamily="34" charset="0"/>
              </a:rPr>
              <a:t>and</a:t>
            </a:r>
            <a:r>
              <a:rPr lang="en-US" sz="1200" b="1" i="1" dirty="0">
                <a:latin typeface="Bahnschrift Light" panose="020B0502040204020203" pitchFamily="34" charset="0"/>
              </a:rPr>
              <a:t> E </a:t>
            </a:r>
            <a:r>
              <a:rPr lang="en-US" sz="1200" b="1" i="1" dirty="0" err="1">
                <a:latin typeface="Bahnschrift Light" panose="020B0502040204020203" pitchFamily="34" charset="0"/>
              </a:rPr>
              <a:t>e</a:t>
            </a:r>
            <a:r>
              <a:rPr lang="en-US" sz="1200" b="1" i="1" dirty="0">
                <a:latin typeface="Bahnschrift Light" panose="020B0502040204020203" pitchFamily="34" charset="0"/>
              </a:rPr>
              <a:t>,</a:t>
            </a:r>
            <a:r>
              <a:rPr lang="en-US" sz="1200" dirty="0">
                <a:latin typeface="Bahnschrift Light" panose="020B0502040204020203" pitchFamily="34" charset="0"/>
              </a:rPr>
              <a:t> as well as stretchy-spelling words!</a:t>
            </a:r>
            <a:endParaRPr lang="en-US" sz="1200" dirty="0">
              <a:latin typeface="Bahnschrift Light" panose="020B0502040204020203" pitchFamily="34" charset="0"/>
              <a:cs typeface="Calibri"/>
            </a:endParaRPr>
          </a:p>
          <a:p>
            <a:r>
              <a:rPr lang="en-US" sz="1200" b="1" dirty="0">
                <a:latin typeface="Bahnschrift Light" panose="020B0502040204020203" pitchFamily="34" charset="0"/>
              </a:rPr>
              <a:t>Math</a:t>
            </a:r>
            <a:r>
              <a:rPr lang="en-US" sz="1200" dirty="0">
                <a:latin typeface="Bahnschrift Light" panose="020B0502040204020203" pitchFamily="34" charset="0"/>
              </a:rPr>
              <a:t>: We will finish </a:t>
            </a:r>
            <a:r>
              <a:rPr lang="en-US" sz="1200" b="1" i="1" dirty="0">
                <a:latin typeface="Bahnschrift Light" panose="020B0502040204020203" pitchFamily="34" charset="0"/>
              </a:rPr>
              <a:t>Go Math Ch. 3: Comparing Numbers to 5!</a:t>
            </a:r>
            <a:endParaRPr lang="en-US" sz="1200" dirty="0">
              <a:latin typeface="Bahnschrift Light" panose="020B0502040204020203" pitchFamily="34" charset="0"/>
              <a:cs typeface="Calibri"/>
            </a:endParaRPr>
          </a:p>
          <a:p>
            <a:r>
              <a:rPr lang="en-US" sz="1200" b="1" dirty="0">
                <a:latin typeface="Bahnschrift Light" panose="020B0502040204020203" pitchFamily="34" charset="0"/>
              </a:rPr>
              <a:t>Science</a:t>
            </a:r>
            <a:r>
              <a:rPr lang="en-US" sz="1200" dirty="0">
                <a:latin typeface="Bahnschrift Light" panose="020B0502040204020203" pitchFamily="34" charset="0"/>
              </a:rPr>
              <a:t>: We will continue learning about Sound Energy!</a:t>
            </a:r>
            <a:endParaRPr lang="en-US" sz="1200" dirty="0">
              <a:latin typeface="Bahnschrift Light" panose="020B0502040204020203" pitchFamily="34" charset="0"/>
              <a:cs typeface="Calibri"/>
            </a:endParaRPr>
          </a:p>
          <a:p>
            <a:r>
              <a:rPr lang="en-US" sz="1200" b="1" dirty="0">
                <a:latin typeface="Bahnschrift Light" panose="020B0502040204020203" pitchFamily="34" charset="0"/>
              </a:rPr>
              <a:t>Social Studies: </a:t>
            </a:r>
            <a:r>
              <a:rPr lang="en-US" sz="1200" dirty="0">
                <a:latin typeface="Bahnschrift Light" panose="020B0502040204020203" pitchFamily="34" charset="0"/>
              </a:rPr>
              <a:t>We will practice</a:t>
            </a:r>
            <a:r>
              <a:rPr lang="en-US" sz="1200" b="1" i="1" dirty="0">
                <a:latin typeface="Bahnschrift Light" panose="020B0502040204020203" pitchFamily="34" charset="0"/>
              </a:rPr>
              <a:t> I-Care Rules</a:t>
            </a:r>
            <a:r>
              <a:rPr lang="en-US" sz="1200" dirty="0">
                <a:latin typeface="Bahnschrift Light" panose="020B0502040204020203" pitchFamily="34" charset="0"/>
              </a:rPr>
              <a:t>. We will continue learning what it means to show </a:t>
            </a:r>
            <a:r>
              <a:rPr lang="en-US" sz="1200" b="1" i="1" dirty="0">
                <a:latin typeface="Bahnschrift Light" panose="020B0502040204020203" pitchFamily="34" charset="0"/>
              </a:rPr>
              <a:t>Attentiveness! </a:t>
            </a:r>
            <a:r>
              <a:rPr lang="en-US" sz="1200" dirty="0">
                <a:latin typeface="Bahnschrift Light" panose="020B0502040204020203" pitchFamily="34" charset="0"/>
              </a:rPr>
              <a:t>We will continue to focus on standing up to bullies in honor of October being </a:t>
            </a:r>
            <a:r>
              <a:rPr lang="en-US" sz="1200" b="1" dirty="0">
                <a:latin typeface="Bahnschrift Light" panose="020B0502040204020203" pitchFamily="34" charset="0"/>
              </a:rPr>
              <a:t>Bully-Prevention Month! </a:t>
            </a:r>
            <a:r>
              <a:rPr lang="en-US" sz="1200" dirty="0">
                <a:latin typeface="Bahnschrift Light" panose="020B0502040204020203" pitchFamily="34" charset="0"/>
              </a:rPr>
              <a:t>We will focus on what it means to be FIRE SAFE in honor of October being </a:t>
            </a:r>
            <a:r>
              <a:rPr lang="en-US" sz="1200" b="1" dirty="0">
                <a:latin typeface="Bahnschrift Light" panose="020B0502040204020203" pitchFamily="34" charset="0"/>
              </a:rPr>
              <a:t>Fire Safety Month</a:t>
            </a:r>
            <a:r>
              <a:rPr lang="en-US" sz="1200" dirty="0">
                <a:latin typeface="Bahnschrift Light" panose="020B0502040204020203" pitchFamily="34" charset="0"/>
              </a:rPr>
              <a:t>!</a:t>
            </a:r>
            <a:endParaRPr lang="en-US" sz="1200" i="1" dirty="0">
              <a:latin typeface="Bahnschrift Light" panose="020B0502040204020203" pitchFamily="34" charset="0"/>
              <a:cs typeface="Calibri"/>
            </a:endParaRPr>
          </a:p>
        </p:txBody>
      </p:sp>
      <p:sp>
        <p:nvSpPr>
          <p:cNvPr id="6" name="TextBox 5"/>
          <p:cNvSpPr txBox="1"/>
          <p:nvPr/>
        </p:nvSpPr>
        <p:spPr>
          <a:xfrm>
            <a:off x="4191000" y="2840230"/>
            <a:ext cx="2590800" cy="2446824"/>
          </a:xfrm>
          <a:prstGeom prst="rect">
            <a:avLst/>
          </a:prstGeom>
          <a:noFill/>
        </p:spPr>
        <p:txBody>
          <a:bodyPr wrap="square" lIns="91440" tIns="45720" rIns="91440" bIns="45720" rtlCol="0" anchor="t">
            <a:spAutoFit/>
          </a:bodyPr>
          <a:lstStyle/>
          <a:p>
            <a:pPr algn="ctr"/>
            <a:r>
              <a:rPr lang="en-US" sz="2200" b="1" dirty="0">
                <a:latin typeface="Curlz MT"/>
              </a:rPr>
              <a:t>Homework:</a:t>
            </a:r>
            <a:endParaRPr lang="en-US" b="1" dirty="0">
              <a:latin typeface="Curlz MT"/>
            </a:endParaRPr>
          </a:p>
          <a:p>
            <a:pPr marL="285750" marR="0" lvl="0" indent="-285750" algn="ctr" defTabSz="1018824"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900" b="0" i="0" u="none" strike="noStrike" kern="1200" cap="none" spc="0" normalizeH="0" baseline="0" noProof="0" dirty="0">
                <a:ln>
                  <a:noFill/>
                </a:ln>
                <a:solidFill>
                  <a:prstClr val="black"/>
                </a:solidFill>
                <a:effectLst/>
                <a:uLnTx/>
                <a:uFillTx/>
                <a:latin typeface="Bahnschrift Light" panose="020B0502040204020203" pitchFamily="34" charset="0"/>
                <a:ea typeface="+mn-ea"/>
                <a:cs typeface="+mn-cs"/>
              </a:rPr>
              <a:t>Read to and with your kiddos each night and explore </a:t>
            </a:r>
            <a:r>
              <a:rPr kumimoji="0" lang="en-US" sz="900" b="1" i="0" u="none" strike="noStrike" kern="1200" cap="none" spc="0" normalizeH="0" baseline="0" noProof="0" dirty="0">
                <a:ln>
                  <a:noFill/>
                </a:ln>
                <a:solidFill>
                  <a:prstClr val="black"/>
                </a:solidFill>
                <a:effectLst/>
                <a:uLnTx/>
                <a:uFillTx/>
                <a:latin typeface="Bahnschrift Light" panose="020B0502040204020203" pitchFamily="34" charset="0"/>
                <a:ea typeface="+mn-ea"/>
                <a:cs typeface="+mn-cs"/>
              </a:rPr>
              <a:t>Bean stack</a:t>
            </a:r>
            <a:r>
              <a:rPr kumimoji="0" lang="en-US" sz="900" b="0" i="0" u="none" strike="noStrike" kern="1200" cap="none" spc="0" normalizeH="0" baseline="0" noProof="0" dirty="0">
                <a:ln>
                  <a:noFill/>
                </a:ln>
                <a:solidFill>
                  <a:prstClr val="black"/>
                </a:solidFill>
                <a:effectLst/>
                <a:uLnTx/>
                <a:uFillTx/>
                <a:latin typeface="Bahnschrift Light" panose="020B0502040204020203" pitchFamily="34" charset="0"/>
                <a:ea typeface="+mn-ea"/>
                <a:cs typeface="+mn-cs"/>
              </a:rPr>
              <a:t> digitally!</a:t>
            </a:r>
            <a:endParaRPr kumimoji="0" lang="en-US" sz="2000" b="1" i="0" u="none" strike="noStrike" kern="1200" cap="none" spc="0" normalizeH="0" baseline="0" noProof="0" dirty="0">
              <a:ln>
                <a:noFill/>
              </a:ln>
              <a:solidFill>
                <a:prstClr val="black"/>
              </a:solidFill>
              <a:effectLst/>
              <a:uLnTx/>
              <a:uFillTx/>
              <a:latin typeface="Curlz MT"/>
              <a:ea typeface="+mn-ea"/>
              <a:cs typeface="+mn-cs"/>
            </a:endParaRPr>
          </a:p>
          <a:p>
            <a:pPr marL="285750" marR="0" lvl="0" indent="-285750" algn="ctr" defTabSz="1018824"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000" b="0" i="0" u="none" strike="noStrike" kern="1200" cap="none" spc="0" normalizeH="0" baseline="0" noProof="0" dirty="0">
                <a:ln>
                  <a:noFill/>
                </a:ln>
                <a:solidFill>
                  <a:prstClr val="black"/>
                </a:solidFill>
                <a:effectLst/>
                <a:uLnTx/>
                <a:uFillTx/>
                <a:latin typeface="Bahnschrift Light" panose="020B0502040204020203" pitchFamily="34" charset="0"/>
                <a:ea typeface="+mn-ea"/>
                <a:cs typeface="+mn-cs"/>
              </a:rPr>
              <a:t>Practice HFW’s: </a:t>
            </a:r>
            <a:r>
              <a:rPr kumimoji="0" lang="en-US" sz="1000" b="1" i="1" u="none" strike="noStrike" kern="1200" cap="none" spc="0" normalizeH="0" baseline="0" noProof="0" dirty="0">
                <a:ln>
                  <a:noFill/>
                </a:ln>
                <a:solidFill>
                  <a:prstClr val="black"/>
                </a:solidFill>
                <a:effectLst/>
                <a:uLnTx/>
                <a:uFillTx/>
                <a:latin typeface="Bahnschrift Light" panose="020B0502040204020203" pitchFamily="34" charset="0"/>
                <a:ea typeface="+mn-ea"/>
                <a:cs typeface="+mn-cs"/>
              </a:rPr>
              <a:t>the, I, and, a, is, as, said, to, do, of</a:t>
            </a:r>
          </a:p>
          <a:p>
            <a:pPr marL="285750" marR="0" lvl="0" indent="-285750" algn="ctr" defTabSz="1018824"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000" i="1" u="none" strike="noStrike" kern="1200" cap="none" spc="0" normalizeH="0" baseline="0" noProof="0" dirty="0">
                <a:ln>
                  <a:noFill/>
                </a:ln>
                <a:solidFill>
                  <a:prstClr val="black"/>
                </a:solidFill>
                <a:effectLst/>
                <a:uLnTx/>
                <a:uFillTx/>
                <a:latin typeface="Bahnschrift Light" panose="020B0502040204020203" pitchFamily="34" charset="0"/>
                <a:ea typeface="+mn-ea"/>
                <a:cs typeface="+mn-cs"/>
              </a:rPr>
              <a:t>Go Math Home Practice for </a:t>
            </a:r>
            <a:r>
              <a:rPr kumimoji="0" lang="en-US" sz="1000" b="1" i="1" u="none" strike="noStrike" kern="1200" cap="none" spc="0" normalizeH="0" baseline="0" noProof="0" dirty="0">
                <a:ln>
                  <a:noFill/>
                </a:ln>
                <a:solidFill>
                  <a:prstClr val="black"/>
                </a:solidFill>
                <a:effectLst/>
                <a:uLnTx/>
                <a:uFillTx/>
                <a:latin typeface="Bahnschrift Light" panose="020B0502040204020203" pitchFamily="34" charset="0"/>
                <a:ea typeface="+mn-ea"/>
                <a:cs typeface="+mn-cs"/>
              </a:rPr>
              <a:t>Chapter 2 and 3</a:t>
            </a:r>
          </a:p>
          <a:p>
            <a:pPr marL="285750" marR="0" lvl="0" indent="-285750" algn="ctr" defTabSz="1018824"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000" b="0" i="0" u="none" strike="noStrike" kern="1200" cap="none" spc="0" normalizeH="0" baseline="0" noProof="0" dirty="0">
                <a:ln>
                  <a:noFill/>
                </a:ln>
                <a:solidFill>
                  <a:prstClr val="black"/>
                </a:solidFill>
                <a:effectLst/>
                <a:uLnTx/>
                <a:uFillTx/>
                <a:latin typeface="Bahnschrift Light" panose="020B0502040204020203" pitchFamily="34" charset="0"/>
                <a:ea typeface="+mn-ea"/>
                <a:cs typeface="Calibri"/>
              </a:rPr>
              <a:t>Talk with your kiddos about what they are learning by going over their </a:t>
            </a:r>
            <a:r>
              <a:rPr kumimoji="0" lang="en-US" sz="1000" b="1" i="0" u="none" strike="noStrike" kern="1200" cap="none" spc="0" normalizeH="0" baseline="0" noProof="0" dirty="0">
                <a:ln>
                  <a:noFill/>
                </a:ln>
                <a:solidFill>
                  <a:prstClr val="black"/>
                </a:solidFill>
                <a:effectLst/>
                <a:uLnTx/>
                <a:uFillTx/>
                <a:latin typeface="Bahnschrift Light" panose="020B0502040204020203" pitchFamily="34" charset="0"/>
                <a:ea typeface="+mn-ea"/>
                <a:cs typeface="Calibri"/>
              </a:rPr>
              <a:t>weekly papers </a:t>
            </a:r>
            <a:r>
              <a:rPr kumimoji="0" lang="en-US" sz="1000" b="0" i="0" u="none" strike="noStrike" kern="1200" cap="none" spc="0" normalizeH="0" baseline="0" noProof="0" dirty="0">
                <a:ln>
                  <a:noFill/>
                </a:ln>
                <a:solidFill>
                  <a:prstClr val="black"/>
                </a:solidFill>
                <a:effectLst/>
                <a:uLnTx/>
                <a:uFillTx/>
                <a:latin typeface="Bahnschrift Light" panose="020B0502040204020203" pitchFamily="34" charset="0"/>
                <a:ea typeface="+mn-ea"/>
                <a:cs typeface="Calibri"/>
              </a:rPr>
              <a:t>and </a:t>
            </a:r>
            <a:r>
              <a:rPr kumimoji="0" lang="en-US" sz="1000" b="1" i="0" u="none" strike="noStrike" kern="1200" cap="none" spc="0" normalizeH="0" baseline="0" noProof="0" dirty="0">
                <a:ln>
                  <a:noFill/>
                </a:ln>
                <a:solidFill>
                  <a:prstClr val="black"/>
                </a:solidFill>
                <a:effectLst/>
                <a:uLnTx/>
                <a:uFillTx/>
                <a:latin typeface="Bahnschrift Light" panose="020B0502040204020203" pitchFamily="34" charset="0"/>
                <a:ea typeface="+mn-ea"/>
                <a:cs typeface="Calibri"/>
              </a:rPr>
              <a:t>behavior grades </a:t>
            </a:r>
            <a:r>
              <a:rPr kumimoji="0" lang="en-US" sz="1000" b="0" i="0" u="none" strike="noStrike" kern="1200" cap="none" spc="0" normalizeH="0" baseline="0" noProof="0" dirty="0">
                <a:ln>
                  <a:noFill/>
                </a:ln>
                <a:solidFill>
                  <a:prstClr val="black"/>
                </a:solidFill>
                <a:effectLst/>
                <a:uLnTx/>
                <a:uFillTx/>
                <a:latin typeface="Bahnschrift Light" panose="020B0502040204020203" pitchFamily="34" charset="0"/>
                <a:ea typeface="+mn-ea"/>
                <a:cs typeface="Calibri"/>
              </a:rPr>
              <a:t>with them!</a:t>
            </a:r>
          </a:p>
          <a:p>
            <a:pPr marL="285750" indent="-285750" algn="ctr">
              <a:buFont typeface="Arial" panose="020B0604020202020204" pitchFamily="34" charset="0"/>
              <a:buChar char="•"/>
            </a:pPr>
            <a:endParaRPr lang="en-US" sz="1300" dirty="0">
              <a:latin typeface="Calibri"/>
              <a:cs typeface="Calibri"/>
            </a:endParaRPr>
          </a:p>
          <a:p>
            <a:endParaRPr lang="en-US" dirty="0">
              <a:latin typeface="AR DARLING" pitchFamily="2" charset="0"/>
            </a:endParaRPr>
          </a:p>
        </p:txBody>
      </p:sp>
      <p:sp>
        <p:nvSpPr>
          <p:cNvPr id="7" name="TextBox 6"/>
          <p:cNvSpPr txBox="1"/>
          <p:nvPr/>
        </p:nvSpPr>
        <p:spPr>
          <a:xfrm>
            <a:off x="4204716" y="5230112"/>
            <a:ext cx="2819400" cy="6001643"/>
          </a:xfrm>
          <a:prstGeom prst="rect">
            <a:avLst/>
          </a:prstGeom>
          <a:noFill/>
        </p:spPr>
        <p:txBody>
          <a:bodyPr wrap="square" lIns="91440" tIns="45720" rIns="91440" bIns="45720" rtlCol="0" anchor="t">
            <a:spAutoFit/>
          </a:bodyPr>
          <a:lstStyle/>
          <a:p>
            <a:pPr algn="ctr"/>
            <a:r>
              <a:rPr lang="en-US" sz="2400" b="1" dirty="0">
                <a:latin typeface="Curlz MT"/>
              </a:rPr>
              <a:t>Important Dates:</a:t>
            </a:r>
            <a:endParaRPr lang="en-US" dirty="0"/>
          </a:p>
          <a:p>
            <a:pPr algn="ctr"/>
            <a:endParaRPr kumimoji="0" lang="en-US" sz="1800" b="0" i="0" u="none" strike="noStrike" kern="1200" cap="none" spc="0" normalizeH="0" baseline="0" noProof="0" dirty="0">
              <a:ln>
                <a:noFill/>
              </a:ln>
              <a:solidFill>
                <a:prstClr val="black"/>
              </a:solidFill>
              <a:effectLst/>
              <a:uLnTx/>
              <a:uFillTx/>
              <a:latin typeface="Calibri"/>
              <a:ea typeface="+mn-ea"/>
              <a:cs typeface="Calibri"/>
            </a:endParaRPr>
          </a:p>
          <a:p>
            <a:pPr marL="285750" marR="0" lvl="0" indent="-285750" algn="l" defTabSz="1018824" rtl="0" eaLnBrk="1" fontAlgn="auto" latinLnBrk="0" hangingPunct="1">
              <a:lnSpc>
                <a:spcPct val="100000"/>
              </a:lnSpc>
              <a:spcBef>
                <a:spcPts val="0"/>
              </a:spcBef>
              <a:spcAft>
                <a:spcPts val="0"/>
              </a:spcAft>
              <a:buClrTx/>
              <a:buSzTx/>
              <a:buFont typeface="Arial"/>
              <a:buChar char="•"/>
              <a:tabLst/>
              <a:defRPr/>
            </a:pPr>
            <a:r>
              <a:rPr lang="en-US" sz="1400" b="1" dirty="0">
                <a:solidFill>
                  <a:prstClr val="black"/>
                </a:solidFill>
                <a:latin typeface="Bahnschrift Light" panose="020B0502040204020203" pitchFamily="34" charset="0"/>
                <a:cs typeface="Calibri"/>
                <a:sym typeface="Wingdings" panose="05000000000000000000" pitchFamily="2" charset="2"/>
              </a:rPr>
              <a:t>October 22: </a:t>
            </a:r>
            <a:r>
              <a:rPr lang="en-US" sz="1400" dirty="0">
                <a:solidFill>
                  <a:prstClr val="black"/>
                </a:solidFill>
                <a:latin typeface="Bahnschrift Light" panose="020B0502040204020203" pitchFamily="34" charset="0"/>
                <a:cs typeface="Calibri"/>
                <a:sym typeface="Wingdings" panose="05000000000000000000" pitchFamily="2" charset="2"/>
              </a:rPr>
              <a:t>Report Cards published in FOCUS/Fire Safety Truck Rotations</a:t>
            </a:r>
          </a:p>
          <a:p>
            <a:pPr marL="285750" marR="0" lvl="0" indent="-285750" algn="l" defTabSz="1018824" rtl="0" eaLnBrk="1" fontAlgn="auto" latinLnBrk="0" hangingPunct="1">
              <a:lnSpc>
                <a:spcPct val="100000"/>
              </a:lnSpc>
              <a:spcBef>
                <a:spcPts val="0"/>
              </a:spcBef>
              <a:spcAft>
                <a:spcPts val="0"/>
              </a:spcAft>
              <a:buClrTx/>
              <a:buSzTx/>
              <a:buFont typeface="Arial"/>
              <a:buChar char="•"/>
              <a:tabLst/>
              <a:defRPr/>
            </a:pPr>
            <a:r>
              <a:rPr lang="en-US" sz="1400" b="1" dirty="0">
                <a:solidFill>
                  <a:prstClr val="black"/>
                </a:solidFill>
                <a:latin typeface="Bahnschrift Light" panose="020B0502040204020203" pitchFamily="34" charset="0"/>
                <a:cs typeface="Calibri"/>
                <a:sym typeface="Wingdings" panose="05000000000000000000" pitchFamily="2" charset="2"/>
              </a:rPr>
              <a:t>October 24: </a:t>
            </a:r>
            <a:r>
              <a:rPr lang="en-US" sz="1400" dirty="0">
                <a:solidFill>
                  <a:prstClr val="black"/>
                </a:solidFill>
                <a:latin typeface="Bahnschrift Light" panose="020B0502040204020203" pitchFamily="34" charset="0"/>
                <a:cs typeface="Calibri"/>
                <a:sym typeface="Wingdings" panose="05000000000000000000" pitchFamily="2" charset="2"/>
              </a:rPr>
              <a:t>PTO Minecraft Movie Night</a:t>
            </a:r>
          </a:p>
          <a:p>
            <a:pPr marL="285750" marR="0" lvl="0" indent="-285750" algn="l" defTabSz="1018824" rtl="0" eaLnBrk="1" fontAlgn="auto" latinLnBrk="0" hangingPunct="1">
              <a:lnSpc>
                <a:spcPct val="100000"/>
              </a:lnSpc>
              <a:spcBef>
                <a:spcPts val="0"/>
              </a:spcBef>
              <a:spcAft>
                <a:spcPts val="0"/>
              </a:spcAft>
              <a:buClrTx/>
              <a:buSzTx/>
              <a:buFont typeface="Arial"/>
              <a:buChar char="•"/>
              <a:tabLst/>
              <a:defRPr/>
            </a:pPr>
            <a:r>
              <a:rPr lang="en-US" sz="1400" b="1" dirty="0">
                <a:solidFill>
                  <a:prstClr val="black"/>
                </a:solidFill>
                <a:latin typeface="Bahnschrift Light" panose="020B0502040204020203" pitchFamily="34" charset="0"/>
                <a:cs typeface="Calibri"/>
                <a:sym typeface="Wingdings" panose="05000000000000000000" pitchFamily="2" charset="2"/>
              </a:rPr>
              <a:t>October 27-31: </a:t>
            </a:r>
            <a:r>
              <a:rPr lang="en-US" sz="1400" dirty="0">
                <a:solidFill>
                  <a:prstClr val="black"/>
                </a:solidFill>
                <a:latin typeface="Bahnschrift Light" panose="020B0502040204020203" pitchFamily="34" charset="0"/>
                <a:cs typeface="Calibri"/>
                <a:sym typeface="Wingdings" panose="05000000000000000000" pitchFamily="2" charset="2"/>
              </a:rPr>
              <a:t>Red Ribbon Week</a:t>
            </a:r>
          </a:p>
          <a:p>
            <a:pPr marL="285750" marR="0" lvl="0" indent="-285750" algn="l" defTabSz="1018824" rtl="0" eaLnBrk="1" fontAlgn="auto" latinLnBrk="0" hangingPunct="1">
              <a:lnSpc>
                <a:spcPct val="100000"/>
              </a:lnSpc>
              <a:spcBef>
                <a:spcPts val="0"/>
              </a:spcBef>
              <a:spcAft>
                <a:spcPts val="0"/>
              </a:spcAft>
              <a:buClrTx/>
              <a:buSzTx/>
              <a:buFont typeface="Arial"/>
              <a:buChar char="•"/>
              <a:tabLst/>
              <a:defRPr/>
            </a:pPr>
            <a:r>
              <a:rPr kumimoji="0" lang="en-US" sz="1400" b="1" i="0" u="none" strike="noStrike" kern="1200" cap="none" spc="0" normalizeH="0" baseline="0" noProof="0" dirty="0">
                <a:ln>
                  <a:noFill/>
                </a:ln>
                <a:solidFill>
                  <a:prstClr val="black"/>
                </a:solidFill>
                <a:effectLst/>
                <a:uLnTx/>
                <a:uFillTx/>
                <a:latin typeface="Bahnschrift Light" panose="020B0502040204020203" pitchFamily="34" charset="0"/>
                <a:ea typeface="+mn-ea"/>
                <a:cs typeface="Calibri"/>
                <a:sym typeface="Wingdings" panose="05000000000000000000" pitchFamily="2" charset="2"/>
              </a:rPr>
              <a:t>October 27: </a:t>
            </a:r>
            <a:r>
              <a:rPr lang="en-US" sz="1400" dirty="0">
                <a:solidFill>
                  <a:prstClr val="black"/>
                </a:solidFill>
                <a:latin typeface="Bahnschrift Light" panose="020B0502040204020203" pitchFamily="34" charset="0"/>
                <a:cs typeface="Calibri"/>
                <a:sym typeface="Wingdings" panose="05000000000000000000" pitchFamily="2" charset="2"/>
              </a:rPr>
              <a:t>Fall Craft Celebration sign-up to volunteer for rotation stations supply wish list items due to Mrs. Deason</a:t>
            </a:r>
          </a:p>
          <a:p>
            <a:pPr marL="285750" marR="0" lvl="0" indent="-285750" algn="l" defTabSz="1018824" rtl="0" eaLnBrk="1" fontAlgn="auto" latinLnBrk="0" hangingPunct="1">
              <a:lnSpc>
                <a:spcPct val="100000"/>
              </a:lnSpc>
              <a:spcBef>
                <a:spcPts val="0"/>
              </a:spcBef>
              <a:spcAft>
                <a:spcPts val="0"/>
              </a:spcAft>
              <a:buClrTx/>
              <a:buSzTx/>
              <a:buFont typeface="Arial"/>
              <a:buChar char="•"/>
              <a:tabLst/>
              <a:defRPr/>
            </a:pPr>
            <a:r>
              <a:rPr kumimoji="0" lang="en-US" sz="1400" b="1" i="0" u="none" strike="noStrike" kern="1200" cap="none" spc="0" normalizeH="0" baseline="0" noProof="0" dirty="0">
                <a:ln>
                  <a:noFill/>
                </a:ln>
                <a:solidFill>
                  <a:prstClr val="black"/>
                </a:solidFill>
                <a:effectLst/>
                <a:uLnTx/>
                <a:uFillTx/>
                <a:latin typeface="Bahnschrift Light" panose="020B0502040204020203" pitchFamily="34" charset="0"/>
                <a:ea typeface="+mn-ea"/>
                <a:cs typeface="Calibri"/>
                <a:sym typeface="Wingdings" panose="05000000000000000000" pitchFamily="2" charset="2"/>
              </a:rPr>
              <a:t>October 31: </a:t>
            </a:r>
            <a:r>
              <a:rPr kumimoji="0" lang="en-US" sz="1400" i="0" u="none" strike="noStrike" kern="1200" cap="none" spc="0" normalizeH="0" baseline="0" noProof="0" dirty="0">
                <a:ln>
                  <a:noFill/>
                </a:ln>
                <a:solidFill>
                  <a:prstClr val="black"/>
                </a:solidFill>
                <a:effectLst/>
                <a:uLnTx/>
                <a:uFillTx/>
                <a:latin typeface="Bahnschrift Light" panose="020B0502040204020203" pitchFamily="34" charset="0"/>
                <a:ea typeface="+mn-ea"/>
                <a:cs typeface="Calibri"/>
                <a:sym typeface="Wingdings" panose="05000000000000000000" pitchFamily="2" charset="2"/>
              </a:rPr>
              <a:t>Fall Craft Celebration</a:t>
            </a:r>
            <a:r>
              <a:rPr kumimoji="0" lang="en-US" sz="1400" i="0" u="none" strike="noStrike" kern="1200" cap="none" spc="0" normalizeH="0" baseline="0" noProof="0">
                <a:ln>
                  <a:noFill/>
                </a:ln>
                <a:solidFill>
                  <a:prstClr val="black"/>
                </a:solidFill>
                <a:effectLst/>
                <a:uLnTx/>
                <a:uFillTx/>
                <a:latin typeface="Bahnschrift Light" panose="020B0502040204020203" pitchFamily="34" charset="0"/>
                <a:ea typeface="+mn-ea"/>
                <a:cs typeface="Calibri"/>
                <a:sym typeface="Wingdings" panose="05000000000000000000" pitchFamily="2" charset="2"/>
              </a:rPr>
              <a:t>, 8:20-10:20</a:t>
            </a:r>
            <a:endParaRPr kumimoji="0" lang="en-US" sz="1400" i="0" u="none" strike="noStrike" kern="1200" cap="none" spc="0" normalizeH="0" baseline="0" noProof="0" dirty="0">
              <a:ln>
                <a:noFill/>
              </a:ln>
              <a:solidFill>
                <a:prstClr val="black"/>
              </a:solidFill>
              <a:effectLst/>
              <a:uLnTx/>
              <a:uFillTx/>
              <a:latin typeface="Calibri"/>
              <a:ea typeface="+mn-ea"/>
              <a:cs typeface="Calibri"/>
            </a:endParaRPr>
          </a:p>
          <a:p>
            <a:pPr marL="285750" indent="-285750">
              <a:buFont typeface="Arial" panose="020B0604020202020204" pitchFamily="34" charset="0"/>
              <a:buChar char="•"/>
            </a:pPr>
            <a:endParaRPr lang="en-US" sz="1800" dirty="0">
              <a:cs typeface="Calibri"/>
            </a:endParaRPr>
          </a:p>
          <a:p>
            <a:endParaRPr lang="en-US" b="1" dirty="0"/>
          </a:p>
          <a:p>
            <a:pPr marL="342900" indent="-342900">
              <a:buFont typeface="Arial" panose="020B0604020202020204" pitchFamily="34" charset="0"/>
              <a:buChar char="•"/>
            </a:pPr>
            <a:endParaRPr lang="en-US" b="1" dirty="0">
              <a:latin typeface="Calibri"/>
              <a:cs typeface="Calibri"/>
            </a:endParaRPr>
          </a:p>
          <a:p>
            <a:pPr marL="342900" indent="-342900">
              <a:buFont typeface="Arial" panose="020B0604020202020204" pitchFamily="34" charset="0"/>
              <a:buChar char="•"/>
            </a:pPr>
            <a:endParaRPr lang="en-US" dirty="0">
              <a:latin typeface="Cambria" panose="02040503050406030204" pitchFamily="18" charset="0"/>
              <a:ea typeface="Cambria" panose="02040503050406030204" pitchFamily="18" charset="0"/>
            </a:endParaRPr>
          </a:p>
          <a:p>
            <a:pPr marL="342900" indent="-342900">
              <a:buFont typeface="Arial" panose="020B0604020202020204" pitchFamily="34" charset="0"/>
              <a:buChar char="•"/>
            </a:pPr>
            <a:endParaRPr lang="en-US" dirty="0">
              <a:latin typeface="Calibri" panose="020F0502020204030204" pitchFamily="34" charset="0"/>
              <a:cs typeface="Calibri" panose="020F0502020204030204" pitchFamily="34" charset="0"/>
            </a:endParaRPr>
          </a:p>
          <a:p>
            <a:pPr algn="ctr">
              <a:buFont typeface="Arial" pitchFamily="34" charset="0"/>
              <a:buChar char="•"/>
            </a:pPr>
            <a:endParaRPr lang="en-US" sz="2400" b="1" dirty="0">
              <a:latin typeface="Calibri"/>
              <a:cs typeface="Calibri"/>
            </a:endParaRPr>
          </a:p>
          <a:p>
            <a:pPr algn="ctr"/>
            <a:endParaRPr lang="en-US" sz="2400" dirty="0">
              <a:latin typeface="AR DARLING" pitchFamily="2" charset="0"/>
            </a:endParaRPr>
          </a:p>
        </p:txBody>
      </p:sp>
    </p:spTree>
    <p:extLst>
      <p:ext uri="{BB962C8B-B14F-4D97-AF65-F5344CB8AC3E}">
        <p14:creationId xmlns:p14="http://schemas.microsoft.com/office/powerpoint/2010/main" val="303706456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BB18A3865EE2494CB1B52755F41097F9" ma:contentTypeVersion="12" ma:contentTypeDescription="Create a new document." ma:contentTypeScope="" ma:versionID="7e21881e3a8567d06cbffed7558c01e1">
  <xsd:schema xmlns:xsd="http://www.w3.org/2001/XMLSchema" xmlns:xs="http://www.w3.org/2001/XMLSchema" xmlns:p="http://schemas.microsoft.com/office/2006/metadata/properties" xmlns:ns3="edf0d076-2bb9-4b88-96f6-bf602d095c95" xmlns:ns4="39e0da4a-82de-4426-9558-1fdbc4c26683" targetNamespace="http://schemas.microsoft.com/office/2006/metadata/properties" ma:root="true" ma:fieldsID="c1de3f32a91c6c169c9baf5b64ff22ca" ns3:_="" ns4:_="">
    <xsd:import namespace="edf0d076-2bb9-4b88-96f6-bf602d095c95"/>
    <xsd:import namespace="39e0da4a-82de-4426-9558-1fdbc4c26683"/>
    <xsd:element name="properties">
      <xsd:complexType>
        <xsd:sequence>
          <xsd:element name="documentManagement">
            <xsd:complexType>
              <xsd:all>
                <xsd:element ref="ns3:MediaServiceMetadata" minOccurs="0"/>
                <xsd:element ref="ns3:MediaServiceFastMetadata" minOccurs="0"/>
                <xsd:element ref="ns3:MediaServiceAutoTags" minOccurs="0"/>
                <xsd:element ref="ns3:MediaServiceOCR" minOccurs="0"/>
                <xsd:element ref="ns3:MediaServiceDateTaken" minOccurs="0"/>
                <xsd:element ref="ns3:MediaServiceEventHashCode" minOccurs="0"/>
                <xsd:element ref="ns3:MediaServiceGenerationTime" minOccurs="0"/>
                <xsd:element ref="ns4:SharedWithUsers" minOccurs="0"/>
                <xsd:element ref="ns4:SharedWithDetails" minOccurs="0"/>
                <xsd:element ref="ns4:SharingHintHash" minOccurs="0"/>
                <xsd:element ref="ns3:MediaServiceAutoKeyPoints" minOccurs="0"/>
                <xsd:element ref="ns3: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df0d076-2bb9-4b88-96f6-bf602d095c95" elementFormDefault="qualified">
    <xsd:import namespace="http://schemas.microsoft.com/office/2006/documentManagement/types"/>
    <xsd:import namespace="http://schemas.microsoft.com/office/infopath/2007/PartnerControls"/>
    <xsd:element name="MediaServiceMetadata" ma:index="8" nillable="true" ma:displayName="MediaServiceMetadata" ma:description="" ma:hidden="true" ma:internalName="MediaServiceMetadata" ma:readOnly="true">
      <xsd:simpleType>
        <xsd:restriction base="dms:Note"/>
      </xsd:simpleType>
    </xsd:element>
    <xsd:element name="MediaServiceFastMetadata" ma:index="9" nillable="true" ma:displayName="MediaServiceFastMetadata" ma:description="" ma:hidden="true" ma:internalName="MediaServiceFastMetadata" ma:readOnly="true">
      <xsd:simpleType>
        <xsd:restriction base="dms:Note"/>
      </xsd:simpleType>
    </xsd:element>
    <xsd:element name="MediaServiceAutoTags" ma:index="10" nillable="true" ma:displayName="MediaServiceAutoTags" ma:internalName="MediaServiceAutoTags" ma:readOnly="true">
      <xsd:simpleType>
        <xsd:restriction base="dms:Text"/>
      </xsd:simpleType>
    </xsd:element>
    <xsd:element name="MediaServiceOCR" ma:index="11" nillable="true" ma:displayName="MediaServiceOCR" ma:internalName="MediaServiceOCR"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AutoKeyPoints" ma:index="18" nillable="true" ma:displayName="MediaServiceAutoKeyPoints" ma:hidden="true" ma:internalName="MediaServiceAutoKeyPoints" ma:readOnly="true">
      <xsd:simpleType>
        <xsd:restriction base="dms:Note"/>
      </xsd:simpleType>
    </xsd:element>
    <xsd:element name="MediaServiceKeyPoints" ma:index="19" nillable="true" ma:displayName="KeyPoints" ma:internalName="MediaServiceKeyPoint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39e0da4a-82de-4426-9558-1fdbc4c26683" elementFormDefault="qualified">
    <xsd:import namespace="http://schemas.microsoft.com/office/2006/documentManagement/types"/>
    <xsd:import namespace="http://schemas.microsoft.com/office/infopath/2007/PartnerControls"/>
    <xsd:element name="SharedWithUsers" ma:index="15"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6" nillable="true" ma:displayName="Shared With Details" ma:internalName="SharedWithDetails" ma:readOnly="true">
      <xsd:simpleType>
        <xsd:restriction base="dms:Note">
          <xsd:maxLength value="255"/>
        </xsd:restriction>
      </xsd:simpleType>
    </xsd:element>
    <xsd:element name="SharingHintHash" ma:index="17"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96B41A67-29F9-4134-8AAC-A10A07BD347F}">
  <ds:schemaRefs>
    <ds:schemaRef ds:uri="http://schemas.microsoft.com/office/2006/documentManagement/types"/>
    <ds:schemaRef ds:uri="http://purl.org/dc/elements/1.1/"/>
    <ds:schemaRef ds:uri="edf0d076-2bb9-4b88-96f6-bf602d095c95"/>
    <ds:schemaRef ds:uri="http://www.w3.org/XML/1998/namespace"/>
    <ds:schemaRef ds:uri="http://purl.org/dc/dcmitype/"/>
    <ds:schemaRef ds:uri="http://schemas.microsoft.com/office/2006/metadata/properties"/>
    <ds:schemaRef ds:uri="http://schemas.microsoft.com/office/infopath/2007/PartnerControls"/>
    <ds:schemaRef ds:uri="http://schemas.openxmlformats.org/package/2006/metadata/core-properties"/>
    <ds:schemaRef ds:uri="39e0da4a-82de-4426-9558-1fdbc4c26683"/>
    <ds:schemaRef ds:uri="http://purl.org/dc/terms/"/>
  </ds:schemaRefs>
</ds:datastoreItem>
</file>

<file path=customXml/itemProps2.xml><?xml version="1.0" encoding="utf-8"?>
<ds:datastoreItem xmlns:ds="http://schemas.openxmlformats.org/officeDocument/2006/customXml" ds:itemID="{56CDE11C-40CF-4B6B-B4B2-399444E0735B}">
  <ds:schemaRefs>
    <ds:schemaRef ds:uri="http://schemas.microsoft.com/sharepoint/v3/contenttype/forms"/>
  </ds:schemaRefs>
</ds:datastoreItem>
</file>

<file path=customXml/itemProps3.xml><?xml version="1.0" encoding="utf-8"?>
<ds:datastoreItem xmlns:ds="http://schemas.openxmlformats.org/officeDocument/2006/customXml" ds:itemID="{8E2C1312-B875-4B3C-9645-D31F8803B2A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edf0d076-2bb9-4b88-96f6-bf602d095c95"/>
    <ds:schemaRef ds:uri="39e0da4a-82de-4426-9558-1fdbc4c26683"/>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1496</TotalTime>
  <Words>335</Words>
  <Application>Microsoft Office PowerPoint</Application>
  <PresentationFormat>Custom</PresentationFormat>
  <Paragraphs>25</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AR DARLING</vt:lpstr>
      <vt:lpstr>Arial</vt:lpstr>
      <vt:lpstr>Bahnschrift Light</vt:lpstr>
      <vt:lpstr>Calibri</vt:lpstr>
      <vt:lpstr>Cambria</vt:lpstr>
      <vt:lpstr>Curlz MT</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Brandon</dc:creator>
  <cp:lastModifiedBy>Deason, Renee</cp:lastModifiedBy>
  <cp:revision>178</cp:revision>
  <cp:lastPrinted>2024-08-23T12:11:23Z</cp:lastPrinted>
  <dcterms:created xsi:type="dcterms:W3CDTF">2015-07-01T02:16:27Z</dcterms:created>
  <dcterms:modified xsi:type="dcterms:W3CDTF">2025-10-16T18:59:32Z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0x010100BB18A3865EE2494CB1B52755F41097F9</vt:lpwstr>
  </property>
</Properties>
</file>