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Lst>
  <p:notesMasterIdLst>
    <p:notesMasterId r:id="rId20"/>
  </p:notesMasterIdLst>
  <p:sldIdLst>
    <p:sldId id="256" r:id="rId5"/>
    <p:sldId id="257" r:id="rId6"/>
    <p:sldId id="262" r:id="rId7"/>
    <p:sldId id="259" r:id="rId8"/>
    <p:sldId id="261" r:id="rId9"/>
    <p:sldId id="295" r:id="rId10"/>
    <p:sldId id="296" r:id="rId11"/>
    <p:sldId id="297" r:id="rId12"/>
    <p:sldId id="298" r:id="rId13"/>
    <p:sldId id="299" r:id="rId14"/>
    <p:sldId id="300" r:id="rId15"/>
    <p:sldId id="301" r:id="rId16"/>
    <p:sldId id="260" r:id="rId17"/>
    <p:sldId id="302" r:id="rId18"/>
    <p:sldId id="303" r:id="rId19"/>
  </p:sldIdLst>
  <p:sldSz cx="9144000" cy="5143500" type="screen16x9"/>
  <p:notesSz cx="7010400" cy="9296400"/>
  <p:embeddedFontLst>
    <p:embeddedFont>
      <p:font typeface="Baloo 2" panose="020B0604020202020204" charset="0"/>
      <p:regular r:id="rId21"/>
      <p:bold r:id="rId22"/>
    </p:embeddedFont>
    <p:embeddedFont>
      <p:font typeface="Calibri" panose="020F0502020204030204" pitchFamily="34" charset="0"/>
      <p:regular r:id="rId23"/>
      <p:bold r:id="rId24"/>
      <p:italic r:id="rId25"/>
      <p:boldItalic r:id="rId26"/>
    </p:embeddedFont>
    <p:embeddedFont>
      <p:font typeface="Pangolin" panose="020B0604020202020204" charset="0"/>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F933BD-44D0-6DC5-75E5-43D956319AC2}" v="391" dt="2022-05-06T14:10:28.544"/>
  </p1510:revLst>
</p1510:revInfo>
</file>

<file path=ppt/tableStyles.xml><?xml version="1.0" encoding="utf-8"?>
<a:tblStyleLst xmlns:a="http://schemas.openxmlformats.org/drawingml/2006/main" def="{88144B34-0E09-4E35-BBE9-86EE63E03F91}">
  <a:tblStyle styleId="{88144B34-0E09-4E35-BBE9-86EE63E03F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255" autoAdjust="0"/>
  </p:normalViewPr>
  <p:slideViewPr>
    <p:cSldViewPr snapToGrid="0">
      <p:cViewPr varScale="1">
        <p:scale>
          <a:sx n="110" d="100"/>
          <a:sy n="110" d="100"/>
        </p:scale>
        <p:origin x="16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1c7d10726_8_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1c7d10726_8_4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Welcome to Video #3 of the Secondary B.E.S.T. Vignettes. Hopefully, you have learned more about how your standards are organized in the first two videos. All remaining videos will dive into the components of this B.E.S.T Document, how they can be used, instructional implications, etc. </a:t>
            </a:r>
          </a:p>
          <a:p>
            <a:pPr marL="0" indent="0">
              <a:buNone/>
            </a:pPr>
            <a:r>
              <a:rPr lang="en-US" dirty="0"/>
              <a:t>Today’s video will focus on the ELA Expectations, aka EE and the Spiraled Standards in a Vertical Progression.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c30da526c_2_2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8c30da526c_2_2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The fifth EE, ELA.K12.EE.5.1, reads “use the acceptable rules governing a specific format to create quality work.” Take a moment to read the benchmark clarification. </a:t>
            </a:r>
          </a:p>
          <a:p>
            <a:pPr marL="0" indent="0">
              <a:buNone/>
            </a:pPr>
            <a:endParaRPr lang="en-US" dirty="0"/>
          </a:p>
          <a:p>
            <a:pPr marL="0" indent="0">
              <a:buNone/>
            </a:pPr>
            <a:r>
              <a:rPr lang="en-US" dirty="0"/>
              <a:t>When creating a benchmark stack, this EE could easily be placed in many stacks. Let’s look at a benchmark quickly. </a:t>
            </a:r>
          </a:p>
        </p:txBody>
      </p:sp>
    </p:spTree>
    <p:extLst>
      <p:ext uri="{BB962C8B-B14F-4D97-AF65-F5344CB8AC3E}">
        <p14:creationId xmlns:p14="http://schemas.microsoft.com/office/powerpoint/2010/main" val="3722091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c30da526c_2_2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8c30da526c_2_2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Let’s take a look at the Multimedia Benchmark for 8</a:t>
            </a:r>
            <a:r>
              <a:rPr lang="en-US" baseline="30000" dirty="0"/>
              <a:t>th</a:t>
            </a:r>
            <a:r>
              <a:rPr lang="en-US" dirty="0"/>
              <a:t> grade: ELA.8.C.5.1: Integrate diverse digital media to emphasize the relevance of a topic or idea in oral or written tasks. </a:t>
            </a:r>
          </a:p>
          <a:p>
            <a:pPr marL="0" indent="0">
              <a:buNone/>
            </a:pPr>
            <a:r>
              <a:rPr lang="en-US" dirty="0"/>
              <a:t>If you were delivering instruction on this benchmark with EE.5.1 as an accompanying benchmark, students will need instruction on digital media. What is it. What is and is not appropriate for an academic setting. And then the implications on oral or written tasks, depending on the expected outcome. If I am presenting information on a modernist writer, like Zora Neale Hurston, should I show a short video about her years in Eatonville, FL during my oral presentation? Do I include her image as I orally present about her literary impact?</a:t>
            </a:r>
          </a:p>
          <a:p>
            <a:pPr marL="0" indent="0">
              <a:buNone/>
            </a:pPr>
            <a:endParaRPr lang="en-US" dirty="0"/>
          </a:p>
          <a:p>
            <a:pPr marL="0" indent="0">
              <a:buNone/>
            </a:pPr>
            <a:r>
              <a:rPr lang="en-US" dirty="0"/>
              <a:t>These are things students must consider, but they may not know to make those moves without  initial instruction. </a:t>
            </a:r>
          </a:p>
          <a:p>
            <a:pPr marL="0" indent="0">
              <a:buNone/>
            </a:pPr>
            <a:endParaRPr lang="en-US" dirty="0"/>
          </a:p>
        </p:txBody>
      </p:sp>
    </p:spTree>
    <p:extLst>
      <p:ext uri="{BB962C8B-B14F-4D97-AF65-F5344CB8AC3E}">
        <p14:creationId xmlns:p14="http://schemas.microsoft.com/office/powerpoint/2010/main" val="1519713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c30da526c_2_2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8c30da526c_2_2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And for the final EE, ELA.K12.EE.6.1: Use appropriate voice and tone when speaking and writing. Take a minute to read the clarification. Stop the video now. </a:t>
            </a:r>
          </a:p>
          <a:p>
            <a:pPr marL="0" indent="0">
              <a:buNone/>
            </a:pPr>
            <a:r>
              <a:rPr lang="en-US" dirty="0"/>
              <a:t>When you start creating benchmark stacks, keep in mind that you can use more than one EE in your stack. </a:t>
            </a:r>
          </a:p>
          <a:p>
            <a:pPr marL="0" indent="0">
              <a:buNone/>
            </a:pPr>
            <a:r>
              <a:rPr lang="en-US" dirty="0"/>
              <a:t>Think about how seamlessly EE.4.1 would pair with a stack that has C.2.1 as the spotlight benchmark? This benchmark is all about Communicating Orally.</a:t>
            </a:r>
          </a:p>
          <a:p>
            <a:pPr marL="0" indent="0">
              <a:buNone/>
            </a:pPr>
            <a:endParaRPr lang="en-US" dirty="0"/>
          </a:p>
          <a:p>
            <a:pPr marL="0" indent="0">
              <a:buNone/>
            </a:pPr>
            <a:r>
              <a:rPr lang="en-US" dirty="0"/>
              <a:t>So, when you think about the EEs, consider how they can be interwoven into the other strands. Think about how they provide support for instruction on particular benchmarks.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27357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c30da526c_2_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c30da526c_2_7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Our last topic for today is the Spiraled Standards in a Vertical Progression, which starts on page 13 of your B.E.S.T. Document.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buNone/>
            </a:pPr>
            <a:r>
              <a:rPr lang="en-US" dirty="0">
                <a:latin typeface="Calibri"/>
                <a:ea typeface="Calibri"/>
                <a:cs typeface="Calibri"/>
              </a:rPr>
              <a:t>You will find a vertical progression for each standard within the three main strands: Reading, Communication, and Vocabulary. According to the B.E.S.T. document, "</a:t>
            </a:r>
            <a:r>
              <a:rPr lang="en-US" dirty="0"/>
              <a:t>the benchmarks are listed starting from grade 12 and ending at kindergarten to assist with vertical planning. Since all content in kindergarten is new, the entire benchmark is bolded. Moving up from kindergarten, the bolded language shows the new concept added at that grade level. This chart can help with vertical planning within a district or school system. It also helps to provide a framework for teachers to enable scaffolds for students who may need remediation."</a:t>
            </a:r>
          </a:p>
          <a:p>
            <a:pPr>
              <a:buNone/>
            </a:pPr>
            <a:endParaRPr lang="en-US" dirty="0">
              <a:ea typeface="Calibri"/>
            </a:endParaRPr>
          </a:p>
          <a:p>
            <a:pPr>
              <a:buNone/>
            </a:pPr>
            <a:r>
              <a:rPr lang="en-US" dirty="0">
                <a:ea typeface="Calibri"/>
              </a:rPr>
              <a:t>In addition to looking at the bolded new concepts, it is essential to look at how the verbs change as the benchmark progresses. Take a minute to look at the bolded changes from Kindergarten through 12th grade for the Reading Prose and Poetry Standard. You can pause the video now. </a:t>
            </a:r>
          </a:p>
          <a:p>
            <a:pPr>
              <a:buNone/>
            </a:pPr>
            <a:endParaRPr lang="en-US" dirty="0">
              <a:ea typeface="Calibri"/>
            </a:endParaRPr>
          </a:p>
          <a:p>
            <a:pPr>
              <a:buNone/>
            </a:pPr>
            <a:r>
              <a:rPr lang="en-US" dirty="0">
                <a:ea typeface="Calibri"/>
              </a:rPr>
              <a:t>Now, let's look at how the verbs change. In Kindergarten, students are asked to describe the concept. </a:t>
            </a:r>
          </a:p>
          <a:p>
            <a:pPr>
              <a:buNone/>
            </a:pPr>
            <a:r>
              <a:rPr lang="en-US" dirty="0">
                <a:ea typeface="Calibri"/>
              </a:rPr>
              <a:t>1st grade, students are asked to identify the concept</a:t>
            </a:r>
          </a:p>
          <a:p>
            <a:pPr>
              <a:buNone/>
            </a:pPr>
            <a:r>
              <a:rPr lang="en-US" dirty="0">
                <a:ea typeface="Calibri"/>
              </a:rPr>
              <a:t>By 3rd grade, students are asked to explain the concept</a:t>
            </a:r>
          </a:p>
          <a:p>
            <a:pPr>
              <a:buNone/>
            </a:pPr>
            <a:r>
              <a:rPr lang="en-US" dirty="0">
                <a:ea typeface="Calibri"/>
              </a:rPr>
              <a:t>5th grade, students are asked to analyze</a:t>
            </a:r>
          </a:p>
          <a:p>
            <a:pPr>
              <a:buNone/>
            </a:pPr>
            <a:r>
              <a:rPr lang="en-US" dirty="0">
                <a:ea typeface="Calibri"/>
              </a:rPr>
              <a:t>In 9th grade, students are asked to explain, but we see that things shifts from 8th to 9th grade as most of that benchmark is bold and students are grappling with a more complex concept.</a:t>
            </a:r>
          </a:p>
          <a:p>
            <a:pPr>
              <a:buNone/>
            </a:pPr>
            <a:r>
              <a:rPr lang="en-US" dirty="0">
                <a:ea typeface="Calibri"/>
              </a:rPr>
              <a:t>10th grade, students are grappling with the same concept but they are asked to analyze</a:t>
            </a:r>
          </a:p>
          <a:p>
            <a:pPr>
              <a:buNone/>
            </a:pPr>
            <a:r>
              <a:rPr lang="en-US" dirty="0">
                <a:ea typeface="Calibri"/>
              </a:rPr>
              <a:t>And in 11th and 12th grade, students are evaluating</a:t>
            </a:r>
          </a:p>
          <a:p>
            <a:pPr>
              <a:buNone/>
            </a:pPr>
            <a:endParaRPr lang="en-US" dirty="0">
              <a:ea typeface="Calibri"/>
            </a:endParaRPr>
          </a:p>
          <a:p>
            <a:pPr>
              <a:buNone/>
            </a:pPr>
            <a:r>
              <a:rPr lang="en-US" dirty="0">
                <a:ea typeface="Calibri"/>
              </a:rPr>
              <a:t>Paying attention to these vertical progressions allows for teachers to see where remediation is needed and provide that support based on the gap from a previous year. </a:t>
            </a:r>
          </a:p>
          <a:p>
            <a:pPr>
              <a:buNone/>
            </a:pPr>
            <a:endParaRPr lang="en-US" dirty="0">
              <a:ea typeface="Calibri"/>
            </a:endParaRPr>
          </a:p>
          <a:p>
            <a:pPr>
              <a:buNone/>
            </a:pPr>
            <a:r>
              <a:rPr lang="en-US" dirty="0">
                <a:ea typeface="Calibri"/>
              </a:rPr>
              <a:t>Will there be gaps, absolutely. This gives us the power to attempt to identify where that gap may be and provide support for a particular standard.</a:t>
            </a:r>
          </a:p>
        </p:txBody>
      </p:sp>
    </p:spTree>
    <p:extLst>
      <p:ext uri="{BB962C8B-B14F-4D97-AF65-F5344CB8AC3E}">
        <p14:creationId xmlns:p14="http://schemas.microsoft.com/office/powerpoint/2010/main" val="675481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c30da526c_2_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c30da526c_2_7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And that is the end of Video #3, thank you for joining us. Of course, if you have any questions, feel free to reach out to me, </a:t>
            </a:r>
            <a:r>
              <a:rPr lang="en-US" dirty="0" err="1"/>
              <a:t>SheKishma</a:t>
            </a:r>
            <a:r>
              <a:rPr lang="en-US" dirty="0"/>
              <a:t> O'Reilly or Sherri Winsett.</a:t>
            </a:r>
          </a:p>
          <a:p>
            <a:pPr marL="0" indent="0">
              <a:buNone/>
            </a:pPr>
            <a:endParaRPr lang="en-US" dirty="0"/>
          </a:p>
          <a:p>
            <a:pPr marL="0" indent="0">
              <a:buNone/>
            </a:pPr>
            <a:r>
              <a:rPr lang="en-US" dirty="0"/>
              <a:t>The next video will be posted in the same location next Friday, May 13th. That video will cover the Sample Titles of Complex Texts by Grade Band and the Civic Literacy Reading List. </a:t>
            </a:r>
          </a:p>
          <a:p>
            <a:pPr marL="0" indent="0">
              <a:buNone/>
            </a:pPr>
            <a:endParaRPr lang="en-US" dirty="0"/>
          </a:p>
          <a:p>
            <a:pPr marL="0" indent="0">
              <a:buNone/>
            </a:pPr>
            <a:r>
              <a:rPr lang="en-US" dirty="0"/>
              <a:t>See you next time! </a:t>
            </a:r>
          </a:p>
        </p:txBody>
      </p:sp>
    </p:spTree>
    <p:extLst>
      <p:ext uri="{BB962C8B-B14F-4D97-AF65-F5344CB8AC3E}">
        <p14:creationId xmlns:p14="http://schemas.microsoft.com/office/powerpoint/2010/main" val="205587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It is me again, SheKishma O’Reilly, your Secondary Reading Instructional Developer. Sherri Winsett will host our next video, she is the Secondary ELA Instructional Developer. Thank you so much for coming back and learning more about your new standards!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695295fbd_1_2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695295fbd_1_2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The ELA Expectations can be found in two locations within your B.E.S.T. document. They are initially listed on page 8. And because we know the benchmark clarifications are just as important as the benchmark, you will need to look at Appendix A on page 147. We know from the last video that each of the 5 appendices focuses on a strand. Appendix A focuses solely on the ELA Expectations.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c30da526c_0_88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8c30da526c_0_88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From page 8, we know that the ELA Expectations are those overarching skills that run through every component of language arts. These are skills that students should be using throughout the strands. For purposes of instruction, the ELA Expectations are interconnected and should be developed over time. </a:t>
            </a:r>
          </a:p>
          <a:p>
            <a:pPr marL="0" indent="0">
              <a:buNone/>
            </a:pPr>
            <a:r>
              <a:rPr lang="en-US" dirty="0"/>
              <a:t>In our previous standards, we saw these expectations within each grade-level's benchmarks, now they are combined and overarching for all grade-levels. But, even with this benchmark, there is a progression that we can find within the Benchmark Clarifications. Kindergartners are obviously not expected to cite evidence in the way an 11</a:t>
            </a:r>
            <a:r>
              <a:rPr lang="en-US" baseline="30000" dirty="0"/>
              <a:t>th</a:t>
            </a:r>
            <a:r>
              <a:rPr lang="en-US" dirty="0"/>
              <a:t> grader might be expected. So, let’s get into the clarifications.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c30da526c_2_2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8c30da526c_2_2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Let’s just take a look at what you can find in Appendix A, the benchmark clarifications for the EE Expectations. Then, we will look at each benchmark. If you have not already done so, now would be a good time to tab page 147. </a:t>
            </a:r>
          </a:p>
          <a:p>
            <a:pPr marL="0" indent="0">
              <a:buNone/>
            </a:pPr>
            <a:endParaRPr lang="en-US" dirty="0"/>
          </a:p>
          <a:p>
            <a:pPr marL="0" indent="0">
              <a:buNone/>
            </a:pPr>
            <a:r>
              <a:rPr lang="en-US" dirty="0"/>
              <a:t>So, there are 6 EEs. These EEs should be included in your Benchmark Stacks, if you do not know what that is, no worries. We will talk about Benchmark Stacks in our last video, video 10. </a:t>
            </a:r>
          </a:p>
          <a:p>
            <a:pPr marL="0" indent="0">
              <a:buNone/>
            </a:pPr>
            <a:r>
              <a:rPr lang="en-US" dirty="0"/>
              <a:t>As you can see, each benchmark has a clarification. Again, the benchmark clarification is just as important as the benchmark, I know we keep saying this, but it’s because we do not want you to forget that detail.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c30da526c_2_2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8c30da526c_2_2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Let’s Zoom in on ELA.K12.EE.1.1., the first ELA Expectation: Cite evidence to explain and justify reasoning. For middle school, the clarification reads that “students continue with previous skills and use a style guide to create a proper citation.” In high school, “students continue with previous skills and should be aware of existing style guides and the ways in which they differ.” So, what are the “previous skills” these clarifications refer to? Well, we need to look at the clarifications for other grade-levels. In K-1</a:t>
            </a:r>
            <a:r>
              <a:rPr lang="en-US" baseline="30000" dirty="0"/>
              <a:t>st</a:t>
            </a:r>
            <a:r>
              <a:rPr lang="en-US" dirty="0"/>
              <a:t> grade “Students include textual evidence in their oral communication with guidance and support from adults. The evidence can consist of details from the text without naming the text. During 1st grade, “students learn how to incorporate the evidence in their writing.” So, students are moving from orally communicating textual evidence to incorporating it in their writing.</a:t>
            </a:r>
          </a:p>
          <a:p>
            <a:pPr marL="0" indent="0">
              <a:buNone/>
            </a:pPr>
            <a:endParaRPr lang="en-US" dirty="0"/>
          </a:p>
          <a:p>
            <a:pPr marL="0" indent="0">
              <a:buNone/>
            </a:pPr>
            <a:r>
              <a:rPr lang="en-US" dirty="0"/>
              <a:t>In 2</a:t>
            </a:r>
            <a:r>
              <a:rPr lang="en-US" baseline="30000" dirty="0"/>
              <a:t>nd</a:t>
            </a:r>
            <a:r>
              <a:rPr lang="en-US" dirty="0"/>
              <a:t>-3</a:t>
            </a:r>
            <a:r>
              <a:rPr lang="en-US" baseline="30000" dirty="0"/>
              <a:t>rd</a:t>
            </a:r>
            <a:r>
              <a:rPr lang="en-US" dirty="0"/>
              <a:t> grade, “Students include relevant textual evidence in their written and oral communication. Students should name the text when they refer to it.” In 3rd grade, “students should use a combination of direct and indirect citations.” By third grade, students are learning how to include direct and indirect citations which definitely has implications on the expectations in middle and high school. </a:t>
            </a:r>
          </a:p>
          <a:p>
            <a:pPr marL="0" indent="0">
              <a:buNone/>
            </a:pPr>
            <a:endParaRPr lang="en-US" dirty="0"/>
          </a:p>
          <a:p>
            <a:pPr marL="0" indent="0">
              <a:buNone/>
            </a:pPr>
            <a:r>
              <a:rPr lang="en-US" dirty="0"/>
              <a:t>Then in 4</a:t>
            </a:r>
            <a:r>
              <a:rPr lang="en-US" baseline="30000" dirty="0"/>
              <a:t>th</a:t>
            </a:r>
            <a:r>
              <a:rPr lang="en-US" dirty="0"/>
              <a:t>-5</a:t>
            </a:r>
            <a:r>
              <a:rPr lang="en-US" baseline="30000" dirty="0"/>
              <a:t>th</a:t>
            </a:r>
            <a:r>
              <a:rPr lang="en-US" dirty="0"/>
              <a:t> grade, “Students continue with previous skills and reference comments made by speakers and peers. Students cite texts that they’ve directly quoted, paraphrased, or used for information. When writing, students will use the form of citation dictated by the instructor or the style guide referenced by the instructor.” Here we see that students are called to reference comments made by speakers and peers which has direct implications on the Communication Strand. As a matter of fact, when building stacks, this EE would be great to include when working with a Communication benchmark depending on the desired outcome of the lesson and stack.</a:t>
            </a:r>
          </a:p>
          <a:p>
            <a:pPr marL="0" indent="0">
              <a:buNone/>
            </a:pPr>
            <a:endParaRPr lang="en-US" dirty="0"/>
          </a:p>
          <a:p>
            <a:pPr marL="0" indent="0">
              <a:buNone/>
            </a:pPr>
            <a:r>
              <a:rPr lang="en-US" dirty="0"/>
              <a:t>And this all leads up to the expectations for middle and high school. </a:t>
            </a:r>
          </a:p>
          <a:p>
            <a:pPr marL="0" indent="0">
              <a:buNone/>
            </a:pPr>
            <a:endParaRPr lang="en-US" dirty="0"/>
          </a:p>
          <a:p>
            <a:pPr marL="0" indent="0">
              <a:buNone/>
            </a:pPr>
            <a:r>
              <a:rPr lang="en-US" dirty="0"/>
              <a:t>Will there be some gaps next year? Of course. K-2</a:t>
            </a:r>
            <a:r>
              <a:rPr lang="en-US" baseline="30000" dirty="0"/>
              <a:t>nd</a:t>
            </a:r>
            <a:r>
              <a:rPr lang="en-US" dirty="0"/>
              <a:t> fully implemented B.E.S.T. this year so the gaps will start to close as years go by. I know I always had to teach my expectations for citing evidence each year anyway, and that should continue as good instructional practice. </a:t>
            </a:r>
          </a:p>
          <a:p>
            <a:pPr marL="0" indent="0">
              <a:buNone/>
            </a:pPr>
            <a:endParaRPr lang="en-US" dirty="0"/>
          </a:p>
          <a:p>
            <a:pPr marL="0" indent="0">
              <a:buNone/>
            </a:pPr>
            <a:r>
              <a:rPr lang="en-US" dirty="0"/>
              <a:t>Note the inclusion of “style guide” within these clarifications. As stated in Video 2, Just Read, Florida! Does not support a specific style-guide but stresses that students should be exposed to guides that are specific to the college/career in which they are interested. </a:t>
            </a:r>
            <a:endParaRPr dirty="0"/>
          </a:p>
        </p:txBody>
      </p:sp>
    </p:spTree>
    <p:extLst>
      <p:ext uri="{BB962C8B-B14F-4D97-AF65-F5344CB8AC3E}">
        <p14:creationId xmlns:p14="http://schemas.microsoft.com/office/powerpoint/2010/main" val="2748260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c30da526c_2_2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8c30da526c_2_2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Now, let’s look at the second EE, ELA.K12.EE.2.1: Read and comprehend grade-level complex texts proficiently. The clarification reads, “See Text Complexity for grade-level complexity bands and a text complexity rubric.” The hyperlink will take you to page 148 with the Quantitative Measures, but you also want to focus on the Text Complexity Rubric when making decisions on texts in your class. These were used when making decisions on the Sample Text List for each grade-level. The rubric includes quantitative, qualitative, and many aspects of the student-centered measure. </a:t>
            </a:r>
            <a:endParaRPr dirty="0"/>
          </a:p>
        </p:txBody>
      </p:sp>
    </p:spTree>
    <p:extLst>
      <p:ext uri="{BB962C8B-B14F-4D97-AF65-F5344CB8AC3E}">
        <p14:creationId xmlns:p14="http://schemas.microsoft.com/office/powerpoint/2010/main" val="1514018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c30da526c_2_2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8c30da526c_2_2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Now for ELA.K12.EE.3.1: Make inferences to support comprehension. Take a minute to read the clarification. You can pause the video now. </a:t>
            </a:r>
          </a:p>
          <a:p>
            <a:pPr marL="0" indent="0">
              <a:buNone/>
            </a:pPr>
            <a:endParaRPr lang="en-US" dirty="0"/>
          </a:p>
          <a:p>
            <a:pPr marL="0" indent="0">
              <a:buNone/>
            </a:pPr>
            <a:r>
              <a:rPr lang="en-US" dirty="0"/>
              <a:t>So, in Kindergarten, students start grappling with inferences before they know what the term means. This is a skill that students practice all the time, we see this in life frequently. If a toddler is getting high praise and someone is smiling at and with them, they infer this is a good thing. They smile back, they are happy. They don’t know what the word “inference” is, but as they get older and move through the grade-levels, 2</a:t>
            </a:r>
            <a:r>
              <a:rPr lang="en-US" baseline="30000" dirty="0"/>
              <a:t>nd</a:t>
            </a:r>
            <a:r>
              <a:rPr lang="en-US" dirty="0"/>
              <a:t> grade and up, they will learn this term and connect their experiences with the learned word. This is what is happening in this benchmark.  By second grade and beyond, students are able to grapple with terms “infer” and/or “inference”. </a:t>
            </a:r>
          </a:p>
          <a:p>
            <a:pPr marL="0" indent="0">
              <a:buNone/>
            </a:pPr>
            <a:endParaRPr lang="en-US" dirty="0"/>
          </a:p>
          <a:p>
            <a:pPr marL="0" indent="0">
              <a:buNone/>
            </a:pPr>
            <a:r>
              <a:rPr lang="en-US" dirty="0"/>
              <a:t>Side Note: </a:t>
            </a:r>
            <a:r>
              <a:rPr lang="en-US" dirty="0">
                <a:solidFill>
                  <a:srgbClr val="7030A0"/>
                </a:solidFill>
              </a:rPr>
              <a:t>The B.E.S.T. document has a glossary. Infer can be found in that resource.</a:t>
            </a:r>
            <a:endParaRPr lang="en-US" dirty="0"/>
          </a:p>
        </p:txBody>
      </p:sp>
    </p:spTree>
    <p:extLst>
      <p:ext uri="{BB962C8B-B14F-4D97-AF65-F5344CB8AC3E}">
        <p14:creationId xmlns:p14="http://schemas.microsoft.com/office/powerpoint/2010/main" val="2065542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c30da526c_2_2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8c30da526c_2_2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For ELA.K12.EE.4.1, the benchmark reads, “Use appropriate collaborative techniques and active listening skills when engaging in discussion in a variety of situations.” Just for a moment, stop and think about where this benchmark could fit within learning opportunities in your classroom? If you are watching this video during a department meeting, pause and discuss.</a:t>
            </a:r>
          </a:p>
          <a:p>
            <a:pPr marL="0" indent="0">
              <a:buNone/>
            </a:pPr>
            <a:endParaRPr lang="en-US" dirty="0"/>
          </a:p>
          <a:p>
            <a:pPr marL="0" indent="0">
              <a:buNone/>
            </a:pPr>
            <a:r>
              <a:rPr lang="en-US" dirty="0"/>
              <a:t>My first thoughts when I saw this benchmark went straight to Socratic Seminar. Look how seamlessly this aligns to the benchmark clarification. In grades 3-12, students engage in academic conversations discussing claims and justifying their reasoning, refining and applying skills. Students build on ideas, propel the conversation, and support claims and counterclaims with evidence.</a:t>
            </a:r>
          </a:p>
          <a:p>
            <a:pPr marL="0" indent="0">
              <a:buNone/>
            </a:pPr>
            <a:endParaRPr lang="en-US" dirty="0"/>
          </a:p>
          <a:p>
            <a:pPr marL="0" indent="0">
              <a:buNone/>
            </a:pPr>
            <a:r>
              <a:rPr lang="en-US" dirty="0"/>
              <a:t>Look how this builds from Kindergarten. In kindergarten, students learn to listen to one another respectfully.  In grades 1-2, the collaborative conversations are becoming academic conversations.</a:t>
            </a:r>
          </a:p>
        </p:txBody>
      </p:sp>
    </p:spTree>
    <p:extLst>
      <p:ext uri="{BB962C8B-B14F-4D97-AF65-F5344CB8AC3E}">
        <p14:creationId xmlns:p14="http://schemas.microsoft.com/office/powerpoint/2010/main" val="53341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419293" y="10313"/>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47056"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11" y="166696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sp>
        <p:nvSpPr>
          <p:cNvPr id="70" name="Google Shape;70;p11"/>
          <p:cNvSpPr/>
          <p:nvPr/>
        </p:nvSpPr>
        <p:spPr>
          <a:xfrm rot="5400000">
            <a:off x="3040209" y="-2879854"/>
            <a:ext cx="3066412" cy="9225819"/>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rot="5400000">
            <a:off x="3040216" y="-3040221"/>
            <a:ext cx="3066412" cy="914685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title" hasCustomPrompt="1"/>
          </p:nvPr>
        </p:nvSpPr>
        <p:spPr>
          <a:xfrm>
            <a:off x="713100" y="1063088"/>
            <a:ext cx="7717500" cy="12345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3" name="Google Shape;73;p11"/>
          <p:cNvSpPr txBox="1">
            <a:spLocks noGrp="1"/>
          </p:cNvSpPr>
          <p:nvPr>
            <p:ph type="subTitle" idx="1"/>
          </p:nvPr>
        </p:nvSpPr>
        <p:spPr>
          <a:xfrm>
            <a:off x="1608925" y="3442800"/>
            <a:ext cx="5925300" cy="116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5"/>
        <p:cNvGrpSpPr/>
        <p:nvPr/>
      </p:nvGrpSpPr>
      <p:grpSpPr>
        <a:xfrm>
          <a:off x="0" y="0"/>
          <a:ext cx="0" cy="0"/>
          <a:chOff x="0" y="0"/>
          <a:chExt cx="0" cy="0"/>
        </a:xfrm>
      </p:grpSpPr>
      <p:sp>
        <p:nvSpPr>
          <p:cNvPr id="76" name="Google Shape;76;p13"/>
          <p:cNvSpPr/>
          <p:nvPr/>
        </p:nvSpPr>
        <p:spPr>
          <a:xfrm>
            <a:off x="-83050" y="1228675"/>
            <a:ext cx="9309944" cy="3209964"/>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13"/>
          <p:cNvGrpSpPr/>
          <p:nvPr/>
        </p:nvGrpSpPr>
        <p:grpSpPr>
          <a:xfrm>
            <a:off x="-25" y="1390650"/>
            <a:ext cx="9144000" cy="37527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13"/>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220324"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713100" y="3043200"/>
            <a:ext cx="1819800" cy="448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1800" b="1">
                <a:latin typeface="Pangolin"/>
                <a:ea typeface="Pangolin"/>
                <a:cs typeface="Pangolin"/>
                <a:sym typeface="Pangolin"/>
              </a:defRPr>
            </a:lvl1pPr>
            <a:lvl2pPr lvl="1" algn="ctr">
              <a:spcBef>
                <a:spcPts val="0"/>
              </a:spcBef>
              <a:spcAft>
                <a:spcPts val="0"/>
              </a:spcAft>
              <a:buSzPts val="1800"/>
              <a:buNone/>
              <a:defRPr sz="1800" b="1"/>
            </a:lvl2pPr>
            <a:lvl3pPr lvl="2" algn="ctr">
              <a:spcBef>
                <a:spcPts val="0"/>
              </a:spcBef>
              <a:spcAft>
                <a:spcPts val="0"/>
              </a:spcAft>
              <a:buSzPts val="1800"/>
              <a:buNone/>
              <a:defRPr sz="1800" b="1"/>
            </a:lvl3pPr>
            <a:lvl4pPr lvl="3" algn="ctr">
              <a:spcBef>
                <a:spcPts val="0"/>
              </a:spcBef>
              <a:spcAft>
                <a:spcPts val="0"/>
              </a:spcAft>
              <a:buSzPts val="1800"/>
              <a:buNone/>
              <a:defRPr sz="1800" b="1"/>
            </a:lvl4pPr>
            <a:lvl5pPr lvl="4" algn="ctr">
              <a:spcBef>
                <a:spcPts val="0"/>
              </a:spcBef>
              <a:spcAft>
                <a:spcPts val="0"/>
              </a:spcAft>
              <a:buSzPts val="1800"/>
              <a:buNone/>
              <a:defRPr sz="1800" b="1"/>
            </a:lvl5pPr>
            <a:lvl6pPr lvl="5" algn="ctr">
              <a:spcBef>
                <a:spcPts val="0"/>
              </a:spcBef>
              <a:spcAft>
                <a:spcPts val="0"/>
              </a:spcAft>
              <a:buSzPts val="1800"/>
              <a:buNone/>
              <a:defRPr sz="1800" b="1"/>
            </a:lvl6pPr>
            <a:lvl7pPr lvl="6" algn="ctr">
              <a:spcBef>
                <a:spcPts val="0"/>
              </a:spcBef>
              <a:spcAft>
                <a:spcPts val="0"/>
              </a:spcAft>
              <a:buSzPts val="1800"/>
              <a:buNone/>
              <a:defRPr sz="1800" b="1"/>
            </a:lvl7pPr>
            <a:lvl8pPr lvl="7" algn="ctr">
              <a:spcBef>
                <a:spcPts val="0"/>
              </a:spcBef>
              <a:spcAft>
                <a:spcPts val="0"/>
              </a:spcAft>
              <a:buSzPts val="1800"/>
              <a:buNone/>
              <a:defRPr sz="1800" b="1"/>
            </a:lvl8pPr>
            <a:lvl9pPr lvl="8" algn="ctr">
              <a:spcBef>
                <a:spcPts val="0"/>
              </a:spcBef>
              <a:spcAft>
                <a:spcPts val="0"/>
              </a:spcAft>
              <a:buSzPts val="1800"/>
              <a:buNone/>
              <a:defRPr sz="1800" b="1"/>
            </a:lvl9pPr>
          </a:lstStyle>
          <a:p>
            <a:endParaRPr/>
          </a:p>
        </p:txBody>
      </p:sp>
      <p:sp>
        <p:nvSpPr>
          <p:cNvPr id="83" name="Google Shape;83;p13"/>
          <p:cNvSpPr txBox="1">
            <a:spLocks noGrp="1"/>
          </p:cNvSpPr>
          <p:nvPr>
            <p:ph type="subTitle" idx="3"/>
          </p:nvPr>
        </p:nvSpPr>
        <p:spPr>
          <a:xfrm>
            <a:off x="713100"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4" name="Google Shape;84;p13"/>
          <p:cNvSpPr txBox="1">
            <a:spLocks noGrp="1"/>
          </p:cNvSpPr>
          <p:nvPr>
            <p:ph type="title" idx="4" hasCustomPrompt="1"/>
          </p:nvPr>
        </p:nvSpPr>
        <p:spPr>
          <a:xfrm>
            <a:off x="3185736"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2678513"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6" name="Google Shape;86;p13"/>
          <p:cNvSpPr txBox="1">
            <a:spLocks noGrp="1"/>
          </p:cNvSpPr>
          <p:nvPr>
            <p:ph type="subTitle" idx="6"/>
          </p:nvPr>
        </p:nvSpPr>
        <p:spPr>
          <a:xfrm>
            <a:off x="2678513"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7" name="Google Shape;87;p13"/>
          <p:cNvSpPr txBox="1">
            <a:spLocks noGrp="1"/>
          </p:cNvSpPr>
          <p:nvPr>
            <p:ph type="title" idx="7" hasCustomPrompt="1"/>
          </p:nvPr>
        </p:nvSpPr>
        <p:spPr>
          <a:xfrm>
            <a:off x="51511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46439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9" name="Google Shape;89;p13"/>
          <p:cNvSpPr txBox="1">
            <a:spLocks noGrp="1"/>
          </p:cNvSpPr>
          <p:nvPr>
            <p:ph type="subTitle" idx="9"/>
          </p:nvPr>
        </p:nvSpPr>
        <p:spPr>
          <a:xfrm>
            <a:off x="46439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0" name="Google Shape;90;p13"/>
          <p:cNvSpPr txBox="1">
            <a:spLocks noGrp="1"/>
          </p:cNvSpPr>
          <p:nvPr>
            <p:ph type="title" idx="13" hasCustomPrompt="1"/>
          </p:nvPr>
        </p:nvSpPr>
        <p:spPr>
          <a:xfrm>
            <a:off x="71165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66093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92" name="Google Shape;92;p13"/>
          <p:cNvSpPr txBox="1">
            <a:spLocks noGrp="1"/>
          </p:cNvSpPr>
          <p:nvPr>
            <p:ph type="subTitle" idx="15"/>
          </p:nvPr>
        </p:nvSpPr>
        <p:spPr>
          <a:xfrm>
            <a:off x="66093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3"/>
        <p:cNvGrpSpPr/>
        <p:nvPr/>
      </p:nvGrpSpPr>
      <p:grpSpPr>
        <a:xfrm>
          <a:off x="0" y="0"/>
          <a:ext cx="0" cy="0"/>
          <a:chOff x="0" y="0"/>
          <a:chExt cx="0" cy="0"/>
        </a:xfrm>
      </p:grpSpPr>
      <p:sp>
        <p:nvSpPr>
          <p:cNvPr id="94" name="Google Shape;94;p14"/>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txBox="1">
            <a:spLocks noGrp="1"/>
          </p:cNvSpPr>
          <p:nvPr>
            <p:ph type="title"/>
          </p:nvPr>
        </p:nvSpPr>
        <p:spPr>
          <a:xfrm>
            <a:off x="3428550" y="3810350"/>
            <a:ext cx="22860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8" name="Google Shape;98;p14"/>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99"/>
        <p:cNvGrpSpPr/>
        <p:nvPr/>
      </p:nvGrpSpPr>
      <p:grpSpPr>
        <a:xfrm>
          <a:off x="0" y="0"/>
          <a:ext cx="0" cy="0"/>
          <a:chOff x="0" y="0"/>
          <a:chExt cx="0" cy="0"/>
        </a:xfrm>
      </p:grpSpPr>
      <p:sp>
        <p:nvSpPr>
          <p:cNvPr id="100" name="Google Shape;100;p15"/>
          <p:cNvSpPr/>
          <p:nvPr/>
        </p:nvSpPr>
        <p:spPr>
          <a:xfrm rot="-5400000">
            <a:off x="1738995" y="1962780"/>
            <a:ext cx="5239300" cy="1217889"/>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15"/>
          <p:cNvGrpSpPr/>
          <p:nvPr/>
        </p:nvGrpSpPr>
        <p:grpSpPr>
          <a:xfrm rot="-5400000">
            <a:off x="3960910" y="-36012"/>
            <a:ext cx="5156302" cy="5215522"/>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15"/>
          <p:cNvSpPr/>
          <p:nvPr/>
        </p:nvSpPr>
        <p:spPr>
          <a:xfrm rot="10800000" flipH="1">
            <a:off x="-5682"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rot="10800000" flipH="1">
            <a:off x="-65525" y="3156502"/>
            <a:ext cx="3394032" cy="205252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txBox="1">
            <a:spLocks noGrp="1"/>
          </p:cNvSpPr>
          <p:nvPr>
            <p:ph type="title"/>
          </p:nvPr>
        </p:nvSpPr>
        <p:spPr>
          <a:xfrm>
            <a:off x="713100" y="445025"/>
            <a:ext cx="2907900" cy="103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4804686" y="78731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6007925" y="539375"/>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09" name="Google Shape;109;p15"/>
          <p:cNvSpPr txBox="1">
            <a:spLocks noGrp="1"/>
          </p:cNvSpPr>
          <p:nvPr>
            <p:ph type="subTitle" idx="3"/>
          </p:nvPr>
        </p:nvSpPr>
        <p:spPr>
          <a:xfrm>
            <a:off x="6007925" y="893699"/>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0" name="Google Shape;110;p15"/>
          <p:cNvSpPr txBox="1">
            <a:spLocks noGrp="1"/>
          </p:cNvSpPr>
          <p:nvPr>
            <p:ph type="title" idx="4" hasCustomPrompt="1"/>
          </p:nvPr>
        </p:nvSpPr>
        <p:spPr>
          <a:xfrm>
            <a:off x="4804686" y="22859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6007925" y="203803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2" name="Google Shape;112;p15"/>
          <p:cNvSpPr txBox="1">
            <a:spLocks noGrp="1"/>
          </p:cNvSpPr>
          <p:nvPr>
            <p:ph type="subTitle" idx="6"/>
          </p:nvPr>
        </p:nvSpPr>
        <p:spPr>
          <a:xfrm>
            <a:off x="6007925" y="2392361"/>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3" name="Google Shape;113;p15"/>
          <p:cNvSpPr txBox="1">
            <a:spLocks noGrp="1"/>
          </p:cNvSpPr>
          <p:nvPr>
            <p:ph type="title" idx="7" hasCustomPrompt="1"/>
          </p:nvPr>
        </p:nvSpPr>
        <p:spPr>
          <a:xfrm>
            <a:off x="4804686" y="3782350"/>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6007925" y="353441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5" name="Google Shape;115;p15"/>
          <p:cNvSpPr txBox="1">
            <a:spLocks noGrp="1"/>
          </p:cNvSpPr>
          <p:nvPr>
            <p:ph type="subTitle" idx="9"/>
          </p:nvPr>
        </p:nvSpPr>
        <p:spPr>
          <a:xfrm>
            <a:off x="6007925" y="3888736"/>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2">
  <p:cSld name="CUSTOM_2_1">
    <p:spTree>
      <p:nvGrpSpPr>
        <p:cNvPr id="1" name="Shape 116"/>
        <p:cNvGrpSpPr/>
        <p:nvPr/>
      </p:nvGrpSpPr>
      <p:grpSpPr>
        <a:xfrm>
          <a:off x="0" y="0"/>
          <a:ext cx="0" cy="0"/>
          <a:chOff x="0" y="0"/>
          <a:chExt cx="0" cy="0"/>
        </a:xfrm>
      </p:grpSpPr>
      <p:grpSp>
        <p:nvGrpSpPr>
          <p:cNvPr id="117" name="Google Shape;117;p16"/>
          <p:cNvGrpSpPr/>
          <p:nvPr/>
        </p:nvGrpSpPr>
        <p:grpSpPr>
          <a:xfrm>
            <a:off x="3908852" y="-6500"/>
            <a:ext cx="5238124" cy="51564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6"/>
          <p:cNvSpPr/>
          <p:nvPr/>
        </p:nvSpPr>
        <p:spPr>
          <a:xfrm rot="10800000">
            <a:off x="-28247" y="-38940"/>
            <a:ext cx="2734828" cy="1457120"/>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txBox="1">
            <a:spLocks noGrp="1"/>
          </p:cNvSpPr>
          <p:nvPr>
            <p:ph type="title"/>
          </p:nvPr>
        </p:nvSpPr>
        <p:spPr>
          <a:xfrm>
            <a:off x="713100" y="1298229"/>
            <a:ext cx="28071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713100" y="3218572"/>
            <a:ext cx="2807100" cy="685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3">
    <p:spTree>
      <p:nvGrpSpPr>
        <p:cNvPr id="1" name="Shape 123"/>
        <p:cNvGrpSpPr/>
        <p:nvPr/>
      </p:nvGrpSpPr>
      <p:grpSpPr>
        <a:xfrm>
          <a:off x="0" y="0"/>
          <a:ext cx="0" cy="0"/>
          <a:chOff x="0" y="0"/>
          <a:chExt cx="0" cy="0"/>
        </a:xfrm>
      </p:grpSpPr>
      <p:sp>
        <p:nvSpPr>
          <p:cNvPr id="124" name="Google Shape;124;p17"/>
          <p:cNvSpPr/>
          <p:nvPr/>
        </p:nvSpPr>
        <p:spPr>
          <a:xfrm flipH="1">
            <a:off x="-32"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rot="10800000" flipH="1">
            <a:off x="821606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172297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28" name="Google Shape;128;p17"/>
          <p:cNvSpPr txBox="1">
            <a:spLocks noGrp="1"/>
          </p:cNvSpPr>
          <p:nvPr>
            <p:ph type="subTitle" idx="2"/>
          </p:nvPr>
        </p:nvSpPr>
        <p:spPr>
          <a:xfrm>
            <a:off x="172297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29" name="Google Shape;129;p17"/>
          <p:cNvSpPr txBox="1">
            <a:spLocks noGrp="1"/>
          </p:cNvSpPr>
          <p:nvPr>
            <p:ph type="subTitle" idx="3"/>
          </p:nvPr>
        </p:nvSpPr>
        <p:spPr>
          <a:xfrm>
            <a:off x="513502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0" name="Google Shape;130;p17"/>
          <p:cNvSpPr txBox="1">
            <a:spLocks noGrp="1"/>
          </p:cNvSpPr>
          <p:nvPr>
            <p:ph type="subTitle" idx="4"/>
          </p:nvPr>
        </p:nvSpPr>
        <p:spPr>
          <a:xfrm>
            <a:off x="513502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1" name="Google Shape;131;p17"/>
          <p:cNvSpPr txBox="1">
            <a:spLocks noGrp="1"/>
          </p:cNvSpPr>
          <p:nvPr>
            <p:ph type="subTitle" idx="5"/>
          </p:nvPr>
        </p:nvSpPr>
        <p:spPr>
          <a:xfrm>
            <a:off x="172297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2" name="Google Shape;132;p17"/>
          <p:cNvSpPr txBox="1">
            <a:spLocks noGrp="1"/>
          </p:cNvSpPr>
          <p:nvPr>
            <p:ph type="subTitle" idx="6"/>
          </p:nvPr>
        </p:nvSpPr>
        <p:spPr>
          <a:xfrm>
            <a:off x="172297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3" name="Google Shape;133;p17"/>
          <p:cNvSpPr txBox="1">
            <a:spLocks noGrp="1"/>
          </p:cNvSpPr>
          <p:nvPr>
            <p:ph type="subTitle" idx="7"/>
          </p:nvPr>
        </p:nvSpPr>
        <p:spPr>
          <a:xfrm>
            <a:off x="513502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4" name="Google Shape;134;p17"/>
          <p:cNvSpPr txBox="1">
            <a:spLocks noGrp="1"/>
          </p:cNvSpPr>
          <p:nvPr>
            <p:ph type="subTitle" idx="8"/>
          </p:nvPr>
        </p:nvSpPr>
        <p:spPr>
          <a:xfrm>
            <a:off x="513502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135"/>
        <p:cNvGrpSpPr/>
        <p:nvPr/>
      </p:nvGrpSpPr>
      <p:grpSpPr>
        <a:xfrm>
          <a:off x="0" y="0"/>
          <a:ext cx="0" cy="0"/>
          <a:chOff x="0" y="0"/>
          <a:chExt cx="0" cy="0"/>
        </a:xfrm>
      </p:grpSpPr>
      <p:sp>
        <p:nvSpPr>
          <p:cNvPr id="136" name="Google Shape;136;p18"/>
          <p:cNvSpPr/>
          <p:nvPr/>
        </p:nvSpPr>
        <p:spPr>
          <a:xfrm rot="-5400000">
            <a:off x="3374330" y="-774600"/>
            <a:ext cx="2398120" cy="9251780"/>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rot="-5400000">
            <a:off x="3374368" y="-628988"/>
            <a:ext cx="2398120" cy="914685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rot="-5400000">
            <a:off x="4141099" y="-4140994"/>
            <a:ext cx="858319" cy="9140317"/>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0" name="Google Shape;140;p18"/>
          <p:cNvSpPr txBox="1">
            <a:spLocks noGrp="1"/>
          </p:cNvSpPr>
          <p:nvPr>
            <p:ph type="subTitle" idx="1"/>
          </p:nvPr>
        </p:nvSpPr>
        <p:spPr>
          <a:xfrm>
            <a:off x="7131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1" name="Google Shape;141;p18"/>
          <p:cNvSpPr txBox="1">
            <a:spLocks noGrp="1"/>
          </p:cNvSpPr>
          <p:nvPr>
            <p:ph type="subTitle" idx="2"/>
          </p:nvPr>
        </p:nvSpPr>
        <p:spPr>
          <a:xfrm>
            <a:off x="7131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2" name="Google Shape;142;p18"/>
          <p:cNvSpPr txBox="1">
            <a:spLocks noGrp="1"/>
          </p:cNvSpPr>
          <p:nvPr>
            <p:ph type="subTitle" idx="3"/>
          </p:nvPr>
        </p:nvSpPr>
        <p:spPr>
          <a:xfrm>
            <a:off x="33558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3" name="Google Shape;143;p18"/>
          <p:cNvSpPr txBox="1">
            <a:spLocks noGrp="1"/>
          </p:cNvSpPr>
          <p:nvPr>
            <p:ph type="subTitle" idx="4"/>
          </p:nvPr>
        </p:nvSpPr>
        <p:spPr>
          <a:xfrm>
            <a:off x="33558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4" name="Google Shape;144;p18"/>
          <p:cNvSpPr txBox="1">
            <a:spLocks noGrp="1"/>
          </p:cNvSpPr>
          <p:nvPr>
            <p:ph type="subTitle" idx="5"/>
          </p:nvPr>
        </p:nvSpPr>
        <p:spPr>
          <a:xfrm>
            <a:off x="59985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5" name="Google Shape;145;p18"/>
          <p:cNvSpPr txBox="1">
            <a:spLocks noGrp="1"/>
          </p:cNvSpPr>
          <p:nvPr>
            <p:ph type="subTitle" idx="6"/>
          </p:nvPr>
        </p:nvSpPr>
        <p:spPr>
          <a:xfrm>
            <a:off x="59985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6" name="Google Shape;146;p18"/>
          <p:cNvSpPr txBox="1">
            <a:spLocks noGrp="1"/>
          </p:cNvSpPr>
          <p:nvPr>
            <p:ph type="subTitle" idx="7"/>
          </p:nvPr>
        </p:nvSpPr>
        <p:spPr>
          <a:xfrm>
            <a:off x="7131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7" name="Google Shape;147;p18"/>
          <p:cNvSpPr txBox="1">
            <a:spLocks noGrp="1"/>
          </p:cNvSpPr>
          <p:nvPr>
            <p:ph type="subTitle" idx="8"/>
          </p:nvPr>
        </p:nvSpPr>
        <p:spPr>
          <a:xfrm>
            <a:off x="7131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8" name="Google Shape;148;p18"/>
          <p:cNvSpPr txBox="1">
            <a:spLocks noGrp="1"/>
          </p:cNvSpPr>
          <p:nvPr>
            <p:ph type="subTitle" idx="9"/>
          </p:nvPr>
        </p:nvSpPr>
        <p:spPr>
          <a:xfrm>
            <a:off x="33558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9" name="Google Shape;149;p18"/>
          <p:cNvSpPr txBox="1">
            <a:spLocks noGrp="1"/>
          </p:cNvSpPr>
          <p:nvPr>
            <p:ph type="subTitle" idx="13"/>
          </p:nvPr>
        </p:nvSpPr>
        <p:spPr>
          <a:xfrm>
            <a:off x="33558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0" name="Google Shape;150;p18"/>
          <p:cNvSpPr txBox="1">
            <a:spLocks noGrp="1"/>
          </p:cNvSpPr>
          <p:nvPr>
            <p:ph type="subTitle" idx="14"/>
          </p:nvPr>
        </p:nvSpPr>
        <p:spPr>
          <a:xfrm>
            <a:off x="59985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1" name="Google Shape;151;p18"/>
          <p:cNvSpPr txBox="1">
            <a:spLocks noGrp="1"/>
          </p:cNvSpPr>
          <p:nvPr>
            <p:ph type="subTitle" idx="15"/>
          </p:nvPr>
        </p:nvSpPr>
        <p:spPr>
          <a:xfrm>
            <a:off x="59985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2">
  <p:cSld name="CUSTOM_5">
    <p:spTree>
      <p:nvGrpSpPr>
        <p:cNvPr id="1" name="Shape 152"/>
        <p:cNvGrpSpPr/>
        <p:nvPr/>
      </p:nvGrpSpPr>
      <p:grpSpPr>
        <a:xfrm>
          <a:off x="0" y="0"/>
          <a:ext cx="0" cy="0"/>
          <a:chOff x="0" y="0"/>
          <a:chExt cx="0" cy="0"/>
        </a:xfrm>
      </p:grpSpPr>
      <p:sp>
        <p:nvSpPr>
          <p:cNvPr id="153" name="Google Shape;153;p19"/>
          <p:cNvSpPr/>
          <p:nvPr/>
        </p:nvSpPr>
        <p:spPr>
          <a:xfrm flipH="1">
            <a:off x="6295635" y="1"/>
            <a:ext cx="2848365" cy="234584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9"/>
          <p:cNvSpPr txBox="1">
            <a:spLocks noGrp="1"/>
          </p:cNvSpPr>
          <p:nvPr>
            <p:ph type="title"/>
          </p:nvPr>
        </p:nvSpPr>
        <p:spPr>
          <a:xfrm>
            <a:off x="3840625" y="445025"/>
            <a:ext cx="45903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5" name="Google Shape;155;p19"/>
          <p:cNvSpPr txBox="1">
            <a:spLocks noGrp="1"/>
          </p:cNvSpPr>
          <p:nvPr>
            <p:ph type="subTitle" idx="1"/>
          </p:nvPr>
        </p:nvSpPr>
        <p:spPr>
          <a:xfrm>
            <a:off x="3266013" y="1403968"/>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6" name="Google Shape;156;p19"/>
          <p:cNvSpPr txBox="1">
            <a:spLocks noGrp="1"/>
          </p:cNvSpPr>
          <p:nvPr>
            <p:ph type="subTitle" idx="2"/>
          </p:nvPr>
        </p:nvSpPr>
        <p:spPr>
          <a:xfrm>
            <a:off x="3266013" y="1766592"/>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7" name="Google Shape;157;p19"/>
          <p:cNvSpPr txBox="1">
            <a:spLocks noGrp="1"/>
          </p:cNvSpPr>
          <p:nvPr>
            <p:ph type="subTitle" idx="3"/>
          </p:nvPr>
        </p:nvSpPr>
        <p:spPr>
          <a:xfrm>
            <a:off x="5720888" y="1403968"/>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8" name="Google Shape;158;p19"/>
          <p:cNvSpPr txBox="1">
            <a:spLocks noGrp="1"/>
          </p:cNvSpPr>
          <p:nvPr>
            <p:ph type="subTitle" idx="4"/>
          </p:nvPr>
        </p:nvSpPr>
        <p:spPr>
          <a:xfrm>
            <a:off x="5720888" y="1766592"/>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9" name="Google Shape;159;p19"/>
          <p:cNvSpPr txBox="1">
            <a:spLocks noGrp="1"/>
          </p:cNvSpPr>
          <p:nvPr>
            <p:ph type="subTitle" idx="5"/>
          </p:nvPr>
        </p:nvSpPr>
        <p:spPr>
          <a:xfrm>
            <a:off x="3980275" y="3221243"/>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60" name="Google Shape;160;p19"/>
          <p:cNvSpPr txBox="1">
            <a:spLocks noGrp="1"/>
          </p:cNvSpPr>
          <p:nvPr>
            <p:ph type="subTitle" idx="6"/>
          </p:nvPr>
        </p:nvSpPr>
        <p:spPr>
          <a:xfrm>
            <a:off x="3980275" y="3579667"/>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61" name="Google Shape;161;p19"/>
          <p:cNvSpPr txBox="1">
            <a:spLocks noGrp="1"/>
          </p:cNvSpPr>
          <p:nvPr>
            <p:ph type="subTitle" idx="7"/>
          </p:nvPr>
        </p:nvSpPr>
        <p:spPr>
          <a:xfrm>
            <a:off x="6435150" y="3221243"/>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62" name="Google Shape;162;p19"/>
          <p:cNvSpPr txBox="1">
            <a:spLocks noGrp="1"/>
          </p:cNvSpPr>
          <p:nvPr>
            <p:ph type="subTitle" idx="8"/>
          </p:nvPr>
        </p:nvSpPr>
        <p:spPr>
          <a:xfrm>
            <a:off x="6435150" y="3579667"/>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CUSTOM_6">
    <p:spTree>
      <p:nvGrpSpPr>
        <p:cNvPr id="1" name="Shape 163"/>
        <p:cNvGrpSpPr/>
        <p:nvPr/>
      </p:nvGrpSpPr>
      <p:grpSpPr>
        <a:xfrm>
          <a:off x="0" y="0"/>
          <a:ext cx="0" cy="0"/>
          <a:chOff x="0" y="0"/>
          <a:chExt cx="0" cy="0"/>
        </a:xfrm>
      </p:grpSpPr>
      <p:grpSp>
        <p:nvGrpSpPr>
          <p:cNvPr id="164" name="Google Shape;164;p20"/>
          <p:cNvGrpSpPr/>
          <p:nvPr/>
        </p:nvGrpSpPr>
        <p:grpSpPr>
          <a:xfrm>
            <a:off x="-197" y="-6500"/>
            <a:ext cx="5192916" cy="5156400"/>
            <a:chOff x="-202" y="-6500"/>
            <a:chExt cx="5558677" cy="5156400"/>
          </a:xfrm>
        </p:grpSpPr>
        <p:sp>
          <p:nvSpPr>
            <p:cNvPr id="165" name="Google Shape;165;p20"/>
            <p:cNvSpPr/>
            <p:nvPr/>
          </p:nvSpPr>
          <p:spPr>
            <a:xfrm rot="5400000" flipH="1">
              <a:off x="-235852" y="229150"/>
              <a:ext cx="5156400" cy="4685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p:nvPr/>
          </p:nvSpPr>
          <p:spPr>
            <a:xfrm flipH="1">
              <a:off x="462841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20"/>
          <p:cNvSpPr txBox="1">
            <a:spLocks noGrp="1"/>
          </p:cNvSpPr>
          <p:nvPr>
            <p:ph type="title" hasCustomPrompt="1"/>
          </p:nvPr>
        </p:nvSpPr>
        <p:spPr>
          <a:xfrm>
            <a:off x="812436" y="14575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68" name="Google Shape;168;p20"/>
          <p:cNvSpPr txBox="1">
            <a:spLocks noGrp="1"/>
          </p:cNvSpPr>
          <p:nvPr>
            <p:ph type="subTitle" idx="1"/>
          </p:nvPr>
        </p:nvSpPr>
        <p:spPr>
          <a:xfrm>
            <a:off x="2015675" y="1224516"/>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69" name="Google Shape;169;p20"/>
          <p:cNvSpPr txBox="1">
            <a:spLocks noGrp="1"/>
          </p:cNvSpPr>
          <p:nvPr>
            <p:ph type="subTitle" idx="2"/>
          </p:nvPr>
        </p:nvSpPr>
        <p:spPr>
          <a:xfrm>
            <a:off x="2015675" y="1578840"/>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0" name="Google Shape;170;p20"/>
          <p:cNvSpPr txBox="1">
            <a:spLocks noGrp="1"/>
          </p:cNvSpPr>
          <p:nvPr>
            <p:ph type="title" idx="3" hasCustomPrompt="1"/>
          </p:nvPr>
        </p:nvSpPr>
        <p:spPr>
          <a:xfrm>
            <a:off x="812436" y="262176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1" name="Google Shape;171;p20"/>
          <p:cNvSpPr txBox="1">
            <a:spLocks noGrp="1"/>
          </p:cNvSpPr>
          <p:nvPr>
            <p:ph type="subTitle" idx="4"/>
          </p:nvPr>
        </p:nvSpPr>
        <p:spPr>
          <a:xfrm>
            <a:off x="2015675" y="239092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72" name="Google Shape;172;p20"/>
          <p:cNvSpPr txBox="1">
            <a:spLocks noGrp="1"/>
          </p:cNvSpPr>
          <p:nvPr>
            <p:ph type="subTitle" idx="5"/>
          </p:nvPr>
        </p:nvSpPr>
        <p:spPr>
          <a:xfrm>
            <a:off x="2015675" y="2745252"/>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3" name="Google Shape;173;p20"/>
          <p:cNvSpPr txBox="1">
            <a:spLocks noGrp="1"/>
          </p:cNvSpPr>
          <p:nvPr>
            <p:ph type="title" idx="6" hasCustomPrompt="1"/>
          </p:nvPr>
        </p:nvSpPr>
        <p:spPr>
          <a:xfrm>
            <a:off x="812436" y="378593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4" name="Google Shape;174;p20"/>
          <p:cNvSpPr txBox="1">
            <a:spLocks noGrp="1"/>
          </p:cNvSpPr>
          <p:nvPr>
            <p:ph type="subTitle" idx="7"/>
          </p:nvPr>
        </p:nvSpPr>
        <p:spPr>
          <a:xfrm>
            <a:off x="2015675" y="355510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75" name="Google Shape;175;p20"/>
          <p:cNvSpPr txBox="1">
            <a:spLocks noGrp="1"/>
          </p:cNvSpPr>
          <p:nvPr>
            <p:ph type="subTitle" idx="8"/>
          </p:nvPr>
        </p:nvSpPr>
        <p:spPr>
          <a:xfrm>
            <a:off x="2015675" y="3909427"/>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6" name="Google Shape;176;p20"/>
          <p:cNvSpPr txBox="1">
            <a:spLocks noGrp="1"/>
          </p:cNvSpPr>
          <p:nvPr>
            <p:ph type="title" idx="9"/>
          </p:nvPr>
        </p:nvSpPr>
        <p:spPr>
          <a:xfrm>
            <a:off x="713100" y="4450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25" y="2473468"/>
            <a:ext cx="9144000" cy="266967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txBox="1">
            <a:spLocks noGrp="1"/>
          </p:cNvSpPr>
          <p:nvPr>
            <p:ph type="title"/>
          </p:nvPr>
        </p:nvSpPr>
        <p:spPr>
          <a:xfrm>
            <a:off x="1885200" y="3258300"/>
            <a:ext cx="5376600" cy="6126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23" name="Google Shape;23;p3"/>
          <p:cNvSpPr txBox="1">
            <a:spLocks noGrp="1"/>
          </p:cNvSpPr>
          <p:nvPr>
            <p:ph type="subTitle" idx="1"/>
          </p:nvPr>
        </p:nvSpPr>
        <p:spPr>
          <a:xfrm>
            <a:off x="1885200" y="3836918"/>
            <a:ext cx="5376600" cy="7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24" name="Google Shape;24;p3"/>
          <p:cNvSpPr txBox="1">
            <a:spLocks noGrp="1"/>
          </p:cNvSpPr>
          <p:nvPr>
            <p:ph type="title" idx="2" hasCustomPrompt="1"/>
          </p:nvPr>
        </p:nvSpPr>
        <p:spPr>
          <a:xfrm>
            <a:off x="1824819" y="5333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vice mockup">
  <p:cSld name="CUSTOM_7">
    <p:spTree>
      <p:nvGrpSpPr>
        <p:cNvPr id="1" name="Shape 177"/>
        <p:cNvGrpSpPr/>
        <p:nvPr/>
      </p:nvGrpSpPr>
      <p:grpSpPr>
        <a:xfrm>
          <a:off x="0" y="0"/>
          <a:ext cx="0" cy="0"/>
          <a:chOff x="0" y="0"/>
          <a:chExt cx="0" cy="0"/>
        </a:xfrm>
      </p:grpSpPr>
      <p:sp>
        <p:nvSpPr>
          <p:cNvPr id="178" name="Google Shape;178;p21"/>
          <p:cNvSpPr/>
          <p:nvPr/>
        </p:nvSpPr>
        <p:spPr>
          <a:xfrm rot="10800000">
            <a:off x="7" y="-23"/>
            <a:ext cx="5896493" cy="310448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1"/>
          <p:cNvSpPr txBox="1">
            <a:spLocks noGrp="1"/>
          </p:cNvSpPr>
          <p:nvPr>
            <p:ph type="title"/>
          </p:nvPr>
        </p:nvSpPr>
        <p:spPr>
          <a:xfrm>
            <a:off x="5623700" y="1337225"/>
            <a:ext cx="2807100" cy="1005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21"/>
          <p:cNvSpPr txBox="1">
            <a:spLocks noGrp="1"/>
          </p:cNvSpPr>
          <p:nvPr>
            <p:ph type="subTitle" idx="1"/>
          </p:nvPr>
        </p:nvSpPr>
        <p:spPr>
          <a:xfrm>
            <a:off x="5623700" y="2379745"/>
            <a:ext cx="2807100" cy="1216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81" name="Google Shape;181;p21"/>
          <p:cNvSpPr/>
          <p:nvPr/>
        </p:nvSpPr>
        <p:spPr>
          <a:xfrm rot="10800000">
            <a:off x="6576606" y="3556043"/>
            <a:ext cx="2580534"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rot="10800000">
            <a:off x="6646432" y="3613517"/>
            <a:ext cx="2525518" cy="157190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 you">
  <p:cSld name="CUSTOM_8">
    <p:spTree>
      <p:nvGrpSpPr>
        <p:cNvPr id="1" name="Shape 183"/>
        <p:cNvGrpSpPr/>
        <p:nvPr/>
      </p:nvGrpSpPr>
      <p:grpSpPr>
        <a:xfrm>
          <a:off x="0" y="0"/>
          <a:ext cx="0" cy="0"/>
          <a:chOff x="0" y="0"/>
          <a:chExt cx="0" cy="0"/>
        </a:xfrm>
      </p:grpSpPr>
      <p:sp>
        <p:nvSpPr>
          <p:cNvPr id="184" name="Google Shape;184;p22"/>
          <p:cNvSpPr/>
          <p:nvPr/>
        </p:nvSpPr>
        <p:spPr>
          <a:xfrm rot="10800000">
            <a:off x="3704250" y="-8"/>
            <a:ext cx="5439749" cy="514348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2"/>
          <p:cNvSpPr/>
          <p:nvPr/>
        </p:nvSpPr>
        <p:spPr>
          <a:xfrm rot="10800000">
            <a:off x="3908869" y="-28223"/>
            <a:ext cx="5291581" cy="5199948"/>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2"/>
          <p:cNvSpPr txBox="1">
            <a:spLocks noGrp="1"/>
          </p:cNvSpPr>
          <p:nvPr>
            <p:ph type="title"/>
          </p:nvPr>
        </p:nvSpPr>
        <p:spPr>
          <a:xfrm>
            <a:off x="5431875" y="445025"/>
            <a:ext cx="2999100" cy="1106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7" name="Google Shape;187;p22"/>
          <p:cNvSpPr txBox="1"/>
          <p:nvPr/>
        </p:nvSpPr>
        <p:spPr>
          <a:xfrm>
            <a:off x="5431275" y="3605850"/>
            <a:ext cx="3093000" cy="6705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100">
                <a:solidFill>
                  <a:schemeClr val="dk1"/>
                </a:solidFill>
                <a:latin typeface="Baloo 2"/>
                <a:ea typeface="Baloo 2"/>
                <a:cs typeface="Baloo 2"/>
                <a:sym typeface="Baloo 2"/>
              </a:rPr>
              <a:t>CREDITS: This presentation template was created by </a:t>
            </a:r>
            <a:r>
              <a:rPr lang="en" sz="1100">
                <a:solidFill>
                  <a:schemeClr val="dk1"/>
                </a:solidFill>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lang="en" sz="1100">
                <a:solidFill>
                  <a:schemeClr val="dk1"/>
                </a:solidFill>
                <a:latin typeface="Baloo 2"/>
                <a:ea typeface="Baloo 2"/>
                <a:cs typeface="Baloo 2"/>
                <a:sym typeface="Baloo 2"/>
              </a:rPr>
              <a:t>, including icons by </a:t>
            </a:r>
            <a:r>
              <a:rPr lang="en" sz="1100">
                <a:solidFill>
                  <a:schemeClr val="dk1"/>
                </a:solidFill>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lang="en" sz="1100">
                <a:solidFill>
                  <a:schemeClr val="dk1"/>
                </a:solidFill>
                <a:latin typeface="Baloo 2"/>
                <a:ea typeface="Baloo 2"/>
                <a:cs typeface="Baloo 2"/>
                <a:sym typeface="Baloo 2"/>
              </a:rPr>
              <a:t>, and infographics &amp; images by </a:t>
            </a:r>
            <a:r>
              <a:rPr lang="en" sz="1100">
                <a:solidFill>
                  <a:schemeClr val="dk1"/>
                </a:solidFill>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lang="en" sz="1100">
                <a:solidFill>
                  <a:schemeClr val="dk1"/>
                </a:solidFill>
                <a:latin typeface="Baloo 2"/>
                <a:ea typeface="Baloo 2"/>
                <a:cs typeface="Baloo 2"/>
                <a:sym typeface="Baloo 2"/>
              </a:rPr>
              <a:t>.</a:t>
            </a:r>
            <a:endParaRPr sz="1100">
              <a:solidFill>
                <a:schemeClr val="dk1"/>
              </a:solidFill>
              <a:latin typeface="Baloo 2"/>
              <a:ea typeface="Baloo 2"/>
              <a:cs typeface="Baloo 2"/>
              <a:sym typeface="Baloo 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rot="10800000">
            <a:off x="7543794" y="4385848"/>
            <a:ext cx="1600206" cy="776702"/>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0800000">
            <a:off x="7" y="5"/>
            <a:ext cx="2478918" cy="800095"/>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10800000">
            <a:off x="-19040" y="-38088"/>
            <a:ext cx="2421765" cy="73656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713100" y="1017725"/>
            <a:ext cx="77178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grpSp>
        <p:nvGrpSpPr>
          <p:cNvPr id="32" name="Google Shape;32;p5"/>
          <p:cNvGrpSpPr/>
          <p:nvPr/>
        </p:nvGrpSpPr>
        <p:grpSpPr>
          <a:xfrm>
            <a:off x="-25" y="1390650"/>
            <a:ext cx="9144000" cy="37527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5"/>
          <p:cNvSpPr/>
          <p:nvPr/>
        </p:nvSpPr>
        <p:spPr>
          <a:xfrm rot="-688733">
            <a:off x="5453358" y="4569571"/>
            <a:ext cx="3692609" cy="351392"/>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049732"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38" name="Google Shape;38;p5"/>
          <p:cNvSpPr txBox="1">
            <a:spLocks noGrp="1"/>
          </p:cNvSpPr>
          <p:nvPr>
            <p:ph type="subTitle" idx="2"/>
          </p:nvPr>
        </p:nvSpPr>
        <p:spPr>
          <a:xfrm>
            <a:off x="1050613"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39" name="Google Shape;39;p5"/>
          <p:cNvSpPr txBox="1">
            <a:spLocks noGrp="1"/>
          </p:cNvSpPr>
          <p:nvPr>
            <p:ph type="subTitle" idx="3"/>
          </p:nvPr>
        </p:nvSpPr>
        <p:spPr>
          <a:xfrm>
            <a:off x="5286225"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40" name="Google Shape;40;p5"/>
          <p:cNvSpPr txBox="1">
            <a:spLocks noGrp="1"/>
          </p:cNvSpPr>
          <p:nvPr>
            <p:ph type="subTitle" idx="4"/>
          </p:nvPr>
        </p:nvSpPr>
        <p:spPr>
          <a:xfrm>
            <a:off x="5287125"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flipH="1">
            <a:off x="-41" y="4264970"/>
            <a:ext cx="1668641" cy="87852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flipH="1">
            <a:off x="7226297" y="4"/>
            <a:ext cx="1917691" cy="119437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p:nvPr/>
        </p:nvSpPr>
        <p:spPr>
          <a:xfrm>
            <a:off x="6981825" y="3445550"/>
            <a:ext cx="2162216" cy="169797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flipH="1">
            <a:off x="-44" y="0"/>
            <a:ext cx="1762171" cy="514353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txBox="1">
            <a:spLocks noGrp="1"/>
          </p:cNvSpPr>
          <p:nvPr>
            <p:ph type="title"/>
          </p:nvPr>
        </p:nvSpPr>
        <p:spPr>
          <a:xfrm>
            <a:off x="4952288" y="1422475"/>
            <a:ext cx="3026700" cy="5577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4952288" y="1980125"/>
            <a:ext cx="3026700" cy="1737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
        <p:cNvGrpSpPr/>
        <p:nvPr/>
      </p:nvGrpSpPr>
      <p:grpSpPr>
        <a:xfrm>
          <a:off x="0" y="0"/>
          <a:ext cx="0" cy="0"/>
          <a:chOff x="0" y="0"/>
          <a:chExt cx="0" cy="0"/>
        </a:xfrm>
      </p:grpSpPr>
      <p:grpSp>
        <p:nvGrpSpPr>
          <p:cNvPr id="64" name="Google Shape;64;p10"/>
          <p:cNvGrpSpPr/>
          <p:nvPr/>
        </p:nvGrpSpPr>
        <p:grpSpPr>
          <a:xfrm flipH="1">
            <a:off x="2222281" y="-105"/>
            <a:ext cx="6921666" cy="3144780"/>
            <a:chOff x="1367050" y="3059225"/>
            <a:chExt cx="1407100" cy="848450"/>
          </a:xfrm>
        </p:grpSpPr>
        <p:sp>
          <p:nvSpPr>
            <p:cNvPr id="65" name="Google Shape;65;p1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10"/>
          <p:cNvSpPr/>
          <p:nvPr/>
        </p:nvSpPr>
        <p:spPr>
          <a:xfrm flipH="1">
            <a:off x="37" y="4099275"/>
            <a:ext cx="2044566" cy="104428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0"/>
          <p:cNvSpPr txBox="1">
            <a:spLocks noGrp="1"/>
          </p:cNvSpPr>
          <p:nvPr>
            <p:ph type="title"/>
          </p:nvPr>
        </p:nvSpPr>
        <p:spPr>
          <a:xfrm>
            <a:off x="5814700" y="448056"/>
            <a:ext cx="2560200" cy="192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1.m4a"/><Relationship Id="rId7" Type="http://schemas.openxmlformats.org/officeDocument/2006/relationships/image" Target="../media/image9.pn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m4a"/><Relationship Id="rId7" Type="http://schemas.openxmlformats.org/officeDocument/2006/relationships/image" Target="../media/image10.pn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png"/><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14.xml"/><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winsetts@leonschools.net" TargetMode="External"/><Relationship Id="rId5" Type="http://schemas.openxmlformats.org/officeDocument/2006/relationships/hyperlink" Target="mailto:oreillys@leonschools.net"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tscpl.org/job-career/adult-education-resources" TargetMode="External"/><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p:nvPr/>
        </p:nvSpPr>
        <p:spPr>
          <a:xfrm>
            <a:off x="4863600" y="444145"/>
            <a:ext cx="3168688" cy="3168688"/>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txBox="1">
            <a:spLocks noGrp="1"/>
          </p:cNvSpPr>
          <p:nvPr>
            <p:ph type="subTitle" idx="1"/>
          </p:nvPr>
        </p:nvSpPr>
        <p:spPr>
          <a:xfrm>
            <a:off x="1071829" y="3975148"/>
            <a:ext cx="1504017" cy="5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3</a:t>
            </a:r>
            <a:endParaRPr dirty="0"/>
          </a:p>
        </p:txBody>
      </p:sp>
      <p:sp>
        <p:nvSpPr>
          <p:cNvPr id="204" name="Google Shape;204;p28"/>
          <p:cNvSpPr txBox="1">
            <a:spLocks noGrp="1"/>
          </p:cNvSpPr>
          <p:nvPr>
            <p:ph type="ctrTitle"/>
          </p:nvPr>
        </p:nvSpPr>
        <p:spPr>
          <a:xfrm>
            <a:off x="14777" y="2616318"/>
            <a:ext cx="4977265" cy="142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ELA Expectations (EE)</a:t>
            </a:r>
            <a:br>
              <a:rPr lang="en-US" sz="3600" dirty="0"/>
            </a:br>
            <a:r>
              <a:rPr lang="en-US" sz="3600" dirty="0"/>
              <a:t>Spiraled Standards</a:t>
            </a:r>
            <a:br>
              <a:rPr lang="en-US" dirty="0"/>
            </a:br>
            <a:endParaRPr dirty="0"/>
          </a:p>
        </p:txBody>
      </p:sp>
      <p:sp>
        <p:nvSpPr>
          <p:cNvPr id="205" name="Google Shape;205;p28"/>
          <p:cNvSpPr/>
          <p:nvPr/>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8"/>
          <p:cNvSpPr/>
          <p:nvPr/>
        </p:nvSpPr>
        <p:spPr>
          <a:xfrm>
            <a:off x="2219250" y="4140975"/>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28"/>
          <p:cNvGrpSpPr/>
          <p:nvPr/>
        </p:nvGrpSpPr>
        <p:grpSpPr>
          <a:xfrm rot="870046">
            <a:off x="3799330" y="1222586"/>
            <a:ext cx="501149" cy="1012800"/>
            <a:chOff x="656025" y="2751350"/>
            <a:chExt cx="311375" cy="629275"/>
          </a:xfrm>
        </p:grpSpPr>
        <p:sp>
          <p:nvSpPr>
            <p:cNvPr id="208" name="Google Shape;208;p2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8"/>
          <p:cNvGrpSpPr/>
          <p:nvPr/>
        </p:nvGrpSpPr>
        <p:grpSpPr>
          <a:xfrm rot="-668250">
            <a:off x="4957115" y="4019944"/>
            <a:ext cx="849903" cy="571578"/>
            <a:chOff x="6429375" y="2405775"/>
            <a:chExt cx="528050" cy="355125"/>
          </a:xfrm>
        </p:grpSpPr>
        <p:sp>
          <p:nvSpPr>
            <p:cNvPr id="219" name="Google Shape;219;p28"/>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8"/>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8"/>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28"/>
          <p:cNvSpPr/>
          <p:nvPr/>
        </p:nvSpPr>
        <p:spPr>
          <a:xfrm rot="1722646">
            <a:off x="6676143" y="828501"/>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28"/>
          <p:cNvGrpSpPr/>
          <p:nvPr/>
        </p:nvGrpSpPr>
        <p:grpSpPr>
          <a:xfrm>
            <a:off x="5466890" y="1361140"/>
            <a:ext cx="2219111" cy="1592274"/>
            <a:chOff x="4582100" y="3095150"/>
            <a:chExt cx="581650" cy="417350"/>
          </a:xfrm>
        </p:grpSpPr>
        <p:sp>
          <p:nvSpPr>
            <p:cNvPr id="228" name="Google Shape;228;p28"/>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8"/>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8"/>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8"/>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8"/>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8"/>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8"/>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8"/>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8"/>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8"/>
          <p:cNvGrpSpPr/>
          <p:nvPr/>
        </p:nvGrpSpPr>
        <p:grpSpPr>
          <a:xfrm>
            <a:off x="5504053" y="702645"/>
            <a:ext cx="514295" cy="474382"/>
            <a:chOff x="712875" y="2205450"/>
            <a:chExt cx="233675" cy="215550"/>
          </a:xfrm>
        </p:grpSpPr>
        <p:sp>
          <p:nvSpPr>
            <p:cNvPr id="253" name="Google Shape;253;p2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28"/>
          <p:cNvGrpSpPr/>
          <p:nvPr/>
        </p:nvGrpSpPr>
        <p:grpSpPr>
          <a:xfrm>
            <a:off x="4727552" y="999211"/>
            <a:ext cx="739324" cy="681878"/>
            <a:chOff x="751275" y="1814050"/>
            <a:chExt cx="233675" cy="215525"/>
          </a:xfrm>
        </p:grpSpPr>
        <p:sp>
          <p:nvSpPr>
            <p:cNvPr id="259" name="Google Shape;259;p28"/>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8"/>
          <p:cNvGrpSpPr/>
          <p:nvPr/>
        </p:nvGrpSpPr>
        <p:grpSpPr>
          <a:xfrm>
            <a:off x="7383624" y="181394"/>
            <a:ext cx="1577997" cy="1327923"/>
            <a:chOff x="6075750" y="3009125"/>
            <a:chExt cx="550400" cy="463175"/>
          </a:xfrm>
        </p:grpSpPr>
        <p:sp>
          <p:nvSpPr>
            <p:cNvPr id="265" name="Google Shape;265;p28"/>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28"/>
          <p:cNvGrpSpPr/>
          <p:nvPr/>
        </p:nvGrpSpPr>
        <p:grpSpPr>
          <a:xfrm rot="1093143">
            <a:off x="7684861" y="3602545"/>
            <a:ext cx="975516" cy="936649"/>
            <a:chOff x="3885600" y="2960625"/>
            <a:chExt cx="470600" cy="451850"/>
          </a:xfrm>
        </p:grpSpPr>
        <p:sp>
          <p:nvSpPr>
            <p:cNvPr id="274" name="Google Shape;274;p28"/>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8"/>
          <p:cNvSpPr/>
          <p:nvPr/>
        </p:nvSpPr>
        <p:spPr>
          <a:xfrm rot="-1177723">
            <a:off x="3327008" y="583119"/>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rot="-1140824">
            <a:off x="6115190" y="3276706"/>
            <a:ext cx="431893" cy="41520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udio 2">
            <a:hlinkClick r:id="" action="ppaction://media"/>
            <a:extLst>
              <a:ext uri="{FF2B5EF4-FFF2-40B4-BE49-F238E27FC236}">
                <a16:creationId xmlns:a16="http://schemas.microsoft.com/office/drawing/2014/main" id="{F9FA4741-1576-4F90-91B0-45A035A14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174"/>
    </mc:Choice>
    <mc:Fallback xmlns="">
      <p:transition spd="slow" advTm="26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33"/>
          <p:cNvSpPr/>
          <p:nvPr/>
        </p:nvSpPr>
        <p:spPr>
          <a:xfrm>
            <a:off x="272214" y="178528"/>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txBox="1">
            <a:spLocks noGrp="1"/>
          </p:cNvSpPr>
          <p:nvPr>
            <p:ph type="title" idx="2"/>
          </p:nvPr>
        </p:nvSpPr>
        <p:spPr>
          <a:xfrm>
            <a:off x="468103" y="488078"/>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Pg. </a:t>
            </a:r>
            <a:r>
              <a:rPr lang="en" dirty="0"/>
              <a:t>147</a:t>
            </a:r>
            <a:endParaRPr dirty="0"/>
          </a:p>
        </p:txBody>
      </p:sp>
      <p:sp>
        <p:nvSpPr>
          <p:cNvPr id="389" name="Google Shape;389;p33"/>
          <p:cNvSpPr/>
          <p:nvPr/>
        </p:nvSpPr>
        <p:spPr>
          <a:xfrm rot="2006702">
            <a:off x="248351" y="3973933"/>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250298" y="328394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3"/>
          <p:cNvGrpSpPr/>
          <p:nvPr/>
        </p:nvGrpSpPr>
        <p:grpSpPr>
          <a:xfrm>
            <a:off x="8077209" y="3875662"/>
            <a:ext cx="843483" cy="1025071"/>
            <a:chOff x="2537500" y="2379600"/>
            <a:chExt cx="272100" cy="330700"/>
          </a:xfrm>
        </p:grpSpPr>
        <p:sp>
          <p:nvSpPr>
            <p:cNvPr id="392" name="Google Shape;392;p33"/>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3"/>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A093D6E0-1DC5-4EB6-9C38-AB9C803648B3}"/>
              </a:ext>
            </a:extLst>
          </p:cNvPr>
          <p:cNvPicPr>
            <a:picLocks noChangeAspect="1"/>
          </p:cNvPicPr>
          <p:nvPr/>
        </p:nvPicPr>
        <p:blipFill rotWithShape="1">
          <a:blip r:embed="rId5"/>
          <a:srcRect l="16557" t="78821" r="67175" b="13533"/>
          <a:stretch/>
        </p:blipFill>
        <p:spPr>
          <a:xfrm>
            <a:off x="590489" y="1486225"/>
            <a:ext cx="8210647" cy="1085525"/>
          </a:xfrm>
          <a:prstGeom prst="rect">
            <a:avLst/>
          </a:prstGeom>
          <a:ln w="57150">
            <a:solidFill>
              <a:srgbClr val="0070C0"/>
            </a:solidFill>
          </a:ln>
        </p:spPr>
      </p:pic>
      <p:pic>
        <p:nvPicPr>
          <p:cNvPr id="2" name="Audio 1">
            <a:hlinkClick r:id="" action="ppaction://media"/>
            <a:extLst>
              <a:ext uri="{FF2B5EF4-FFF2-40B4-BE49-F238E27FC236}">
                <a16:creationId xmlns:a16="http://schemas.microsoft.com/office/drawing/2014/main" id="{4E1496E6-0627-4BCA-89F2-2C2CA0A174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761945038"/>
      </p:ext>
    </p:extLst>
  </p:cSld>
  <p:clrMapOvr>
    <a:masterClrMapping/>
  </p:clrMapOvr>
  <mc:AlternateContent xmlns:mc="http://schemas.openxmlformats.org/markup-compatibility/2006" xmlns:p14="http://schemas.microsoft.com/office/powerpoint/2010/main">
    <mc:Choice Requires="p14">
      <p:transition spd="slow" p14:dur="2000" advTm="26577"/>
    </mc:Choice>
    <mc:Fallback xmlns="">
      <p:transition spd="slow" advTm="2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33"/>
          <p:cNvSpPr/>
          <p:nvPr/>
        </p:nvSpPr>
        <p:spPr>
          <a:xfrm>
            <a:off x="272214" y="178528"/>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txBox="1">
            <a:spLocks noGrp="1"/>
          </p:cNvSpPr>
          <p:nvPr>
            <p:ph type="title" idx="2"/>
          </p:nvPr>
        </p:nvSpPr>
        <p:spPr>
          <a:xfrm>
            <a:off x="468103" y="488078"/>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Pg. </a:t>
            </a:r>
            <a:r>
              <a:rPr lang="en" dirty="0"/>
              <a:t>147</a:t>
            </a:r>
            <a:endParaRPr dirty="0"/>
          </a:p>
        </p:txBody>
      </p:sp>
      <p:sp>
        <p:nvSpPr>
          <p:cNvPr id="389" name="Google Shape;389;p33"/>
          <p:cNvSpPr/>
          <p:nvPr/>
        </p:nvSpPr>
        <p:spPr>
          <a:xfrm rot="2006702">
            <a:off x="248351" y="3973933"/>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250298" y="328394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3"/>
          <p:cNvGrpSpPr/>
          <p:nvPr/>
        </p:nvGrpSpPr>
        <p:grpSpPr>
          <a:xfrm>
            <a:off x="8077209" y="3875662"/>
            <a:ext cx="843483" cy="1025071"/>
            <a:chOff x="2537500" y="2379600"/>
            <a:chExt cx="272100" cy="330700"/>
          </a:xfrm>
        </p:grpSpPr>
        <p:sp>
          <p:nvSpPr>
            <p:cNvPr id="392" name="Google Shape;392;p33"/>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3"/>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A093D6E0-1DC5-4EB6-9C38-AB9C803648B3}"/>
              </a:ext>
            </a:extLst>
          </p:cNvPr>
          <p:cNvPicPr>
            <a:picLocks noChangeAspect="1"/>
          </p:cNvPicPr>
          <p:nvPr/>
        </p:nvPicPr>
        <p:blipFill rotWithShape="1">
          <a:blip r:embed="rId6"/>
          <a:srcRect l="16557" t="78821" r="67175" b="13533"/>
          <a:stretch/>
        </p:blipFill>
        <p:spPr>
          <a:xfrm>
            <a:off x="2069027" y="242767"/>
            <a:ext cx="6564691" cy="867914"/>
          </a:xfrm>
          <a:prstGeom prst="rect">
            <a:avLst/>
          </a:prstGeom>
          <a:ln w="57150">
            <a:solidFill>
              <a:srgbClr val="0070C0"/>
            </a:solidFill>
          </a:ln>
        </p:spPr>
      </p:pic>
      <p:pic>
        <p:nvPicPr>
          <p:cNvPr id="2" name="Picture 1">
            <a:extLst>
              <a:ext uri="{FF2B5EF4-FFF2-40B4-BE49-F238E27FC236}">
                <a16:creationId xmlns:a16="http://schemas.microsoft.com/office/drawing/2014/main" id="{5A72EE8C-F548-4C42-8D9C-E89C40A176DA}"/>
              </a:ext>
            </a:extLst>
          </p:cNvPr>
          <p:cNvPicPr>
            <a:picLocks noChangeAspect="1"/>
          </p:cNvPicPr>
          <p:nvPr/>
        </p:nvPicPr>
        <p:blipFill rotWithShape="1">
          <a:blip r:embed="rId7"/>
          <a:srcRect l="59833" t="35119" r="10474" b="32176"/>
          <a:stretch/>
        </p:blipFill>
        <p:spPr>
          <a:xfrm>
            <a:off x="2093659" y="1555588"/>
            <a:ext cx="4956677" cy="1703122"/>
          </a:xfrm>
          <a:prstGeom prst="rect">
            <a:avLst/>
          </a:prstGeom>
          <a:ln w="28575">
            <a:solidFill>
              <a:srgbClr val="7030A0"/>
            </a:solidFill>
          </a:ln>
        </p:spPr>
      </p:pic>
      <p:sp>
        <p:nvSpPr>
          <p:cNvPr id="3" name="Arrow: Left 2">
            <a:extLst>
              <a:ext uri="{FF2B5EF4-FFF2-40B4-BE49-F238E27FC236}">
                <a16:creationId xmlns:a16="http://schemas.microsoft.com/office/drawing/2014/main" id="{C7311A07-3A70-43E1-8AF2-028FADBD3527}"/>
              </a:ext>
            </a:extLst>
          </p:cNvPr>
          <p:cNvSpPr/>
          <p:nvPr/>
        </p:nvSpPr>
        <p:spPr>
          <a:xfrm>
            <a:off x="6851560" y="1753254"/>
            <a:ext cx="1867948" cy="5562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Google Shape;303;p30">
            <a:extLst>
              <a:ext uri="{FF2B5EF4-FFF2-40B4-BE49-F238E27FC236}">
                <a16:creationId xmlns:a16="http://schemas.microsoft.com/office/drawing/2014/main" id="{880A2DF9-13FD-4FA9-A5E0-ABBBA27A1266}"/>
              </a:ext>
            </a:extLst>
          </p:cNvPr>
          <p:cNvSpPr txBox="1">
            <a:spLocks/>
          </p:cNvSpPr>
          <p:nvPr/>
        </p:nvSpPr>
        <p:spPr>
          <a:xfrm>
            <a:off x="2075078" y="3508347"/>
            <a:ext cx="4993841" cy="6653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t>What is multimedia?</a:t>
            </a:r>
          </a:p>
          <a:p>
            <a:pPr algn="ctr"/>
            <a:r>
              <a:rPr lang="en-US" sz="1600" dirty="0"/>
              <a:t>What is and is not important for an academic setting?</a:t>
            </a:r>
          </a:p>
          <a:p>
            <a:pPr algn="ctr"/>
            <a:r>
              <a:rPr lang="en-US" sz="1600" dirty="0"/>
              <a:t>Implications on oral or written tasks, depending on the expected outcome…</a:t>
            </a:r>
          </a:p>
        </p:txBody>
      </p:sp>
      <p:pic>
        <p:nvPicPr>
          <p:cNvPr id="5" name="Audio 4">
            <a:hlinkClick r:id="" action="ppaction://media"/>
            <a:extLst>
              <a:ext uri="{FF2B5EF4-FFF2-40B4-BE49-F238E27FC236}">
                <a16:creationId xmlns:a16="http://schemas.microsoft.com/office/drawing/2014/main" id="{38764829-B7AA-4057-A482-E638FA09565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828416955"/>
      </p:ext>
    </p:extLst>
  </p:cSld>
  <p:clrMapOvr>
    <a:masterClrMapping/>
  </p:clrMapOvr>
  <mc:AlternateContent xmlns:mc="http://schemas.openxmlformats.org/markup-compatibility/2006" xmlns:p14="http://schemas.microsoft.com/office/powerpoint/2010/main">
    <mc:Choice Requires="p14">
      <p:transition spd="slow" p14:dur="2000" advTm="58085"/>
    </mc:Choice>
    <mc:Fallback xmlns="">
      <p:transition spd="slow" advTm="5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33"/>
          <p:cNvSpPr/>
          <p:nvPr/>
        </p:nvSpPr>
        <p:spPr>
          <a:xfrm>
            <a:off x="272214" y="178528"/>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txBox="1">
            <a:spLocks noGrp="1"/>
          </p:cNvSpPr>
          <p:nvPr>
            <p:ph type="title" idx="2"/>
          </p:nvPr>
        </p:nvSpPr>
        <p:spPr>
          <a:xfrm>
            <a:off x="468103" y="488078"/>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Pg. </a:t>
            </a:r>
            <a:r>
              <a:rPr lang="en" dirty="0"/>
              <a:t>147</a:t>
            </a:r>
            <a:endParaRPr dirty="0"/>
          </a:p>
        </p:txBody>
      </p:sp>
      <p:sp>
        <p:nvSpPr>
          <p:cNvPr id="389" name="Google Shape;389;p33"/>
          <p:cNvSpPr/>
          <p:nvPr/>
        </p:nvSpPr>
        <p:spPr>
          <a:xfrm rot="2006702">
            <a:off x="194290" y="4460480"/>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157622" y="4002185"/>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3"/>
          <p:cNvGrpSpPr/>
          <p:nvPr/>
        </p:nvGrpSpPr>
        <p:grpSpPr>
          <a:xfrm>
            <a:off x="8077209" y="3875662"/>
            <a:ext cx="843483" cy="1025071"/>
            <a:chOff x="2537500" y="2379600"/>
            <a:chExt cx="272100" cy="330700"/>
          </a:xfrm>
        </p:grpSpPr>
        <p:sp>
          <p:nvSpPr>
            <p:cNvPr id="392" name="Google Shape;392;p33"/>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3"/>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A093D6E0-1DC5-4EB6-9C38-AB9C803648B3}"/>
              </a:ext>
            </a:extLst>
          </p:cNvPr>
          <p:cNvPicPr>
            <a:picLocks noChangeAspect="1"/>
          </p:cNvPicPr>
          <p:nvPr/>
        </p:nvPicPr>
        <p:blipFill rotWithShape="1">
          <a:blip r:embed="rId6"/>
          <a:srcRect l="16656" t="86915" r="67131" b="6650"/>
          <a:stretch/>
        </p:blipFill>
        <p:spPr>
          <a:xfrm>
            <a:off x="1750280" y="213386"/>
            <a:ext cx="7047533" cy="797809"/>
          </a:xfrm>
          <a:prstGeom prst="rect">
            <a:avLst/>
          </a:prstGeom>
          <a:ln w="57150">
            <a:solidFill>
              <a:srgbClr val="0070C0"/>
            </a:solidFill>
          </a:ln>
        </p:spPr>
      </p:pic>
      <p:pic>
        <p:nvPicPr>
          <p:cNvPr id="2" name="Picture 1" descr="Text&#10;&#10;Description automatically generated">
            <a:extLst>
              <a:ext uri="{FF2B5EF4-FFF2-40B4-BE49-F238E27FC236}">
                <a16:creationId xmlns:a16="http://schemas.microsoft.com/office/drawing/2014/main" id="{4263CA65-3394-D385-95F7-35C11592348D}"/>
              </a:ext>
            </a:extLst>
          </p:cNvPr>
          <p:cNvPicPr>
            <a:picLocks noChangeAspect="1"/>
          </p:cNvPicPr>
          <p:nvPr/>
        </p:nvPicPr>
        <p:blipFill rotWithShape="1">
          <a:blip r:embed="rId6"/>
          <a:srcRect l="16720" t="64291" r="67358" b="20861"/>
          <a:stretch/>
        </p:blipFill>
        <p:spPr>
          <a:xfrm>
            <a:off x="113418" y="1840787"/>
            <a:ext cx="5595902" cy="1457701"/>
          </a:xfrm>
          <a:prstGeom prst="rect">
            <a:avLst/>
          </a:prstGeom>
          <a:ln w="57150">
            <a:solidFill>
              <a:srgbClr val="0070C0"/>
            </a:solidFill>
          </a:ln>
        </p:spPr>
      </p:pic>
      <p:pic>
        <p:nvPicPr>
          <p:cNvPr id="3" name="Picture 4" descr="Graphical user interface&#10;&#10;Description automatically generated">
            <a:extLst>
              <a:ext uri="{FF2B5EF4-FFF2-40B4-BE49-F238E27FC236}">
                <a16:creationId xmlns:a16="http://schemas.microsoft.com/office/drawing/2014/main" id="{FEAC18D3-F3D0-97B6-B6E5-3C6B9CC419E0}"/>
              </a:ext>
            </a:extLst>
          </p:cNvPr>
          <p:cNvPicPr>
            <a:picLocks noChangeAspect="1"/>
          </p:cNvPicPr>
          <p:nvPr/>
        </p:nvPicPr>
        <p:blipFill rotWithShape="1">
          <a:blip r:embed="rId7"/>
          <a:srcRect l="7468" t="48252" r="58831" b="17350"/>
          <a:stretch/>
        </p:blipFill>
        <p:spPr>
          <a:xfrm>
            <a:off x="2814252" y="3483447"/>
            <a:ext cx="5228604" cy="1487403"/>
          </a:xfrm>
          <a:prstGeom prst="rect">
            <a:avLst/>
          </a:prstGeom>
          <a:ln w="28575">
            <a:solidFill>
              <a:srgbClr val="7030A0"/>
            </a:solidFill>
          </a:ln>
        </p:spPr>
      </p:pic>
      <p:sp>
        <p:nvSpPr>
          <p:cNvPr id="5" name="TextBox 4">
            <a:extLst>
              <a:ext uri="{FF2B5EF4-FFF2-40B4-BE49-F238E27FC236}">
                <a16:creationId xmlns:a16="http://schemas.microsoft.com/office/drawing/2014/main" id="{DF0C9D12-07C7-9C4B-E713-EE189FFADE34}"/>
              </a:ext>
            </a:extLst>
          </p:cNvPr>
          <p:cNvSpPr txBox="1"/>
          <p:nvPr/>
        </p:nvSpPr>
        <p:spPr>
          <a:xfrm>
            <a:off x="6714353" y="3177232"/>
            <a:ext cx="2001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Pangolin"/>
              </a:rPr>
              <a:t>Spotlight Benchmark!</a:t>
            </a:r>
          </a:p>
        </p:txBody>
      </p:sp>
      <p:sp>
        <p:nvSpPr>
          <p:cNvPr id="18" name="TextBox 17">
            <a:extLst>
              <a:ext uri="{FF2B5EF4-FFF2-40B4-BE49-F238E27FC236}">
                <a16:creationId xmlns:a16="http://schemas.microsoft.com/office/drawing/2014/main" id="{22131C2A-377C-0D29-778A-E513427B100F}"/>
              </a:ext>
            </a:extLst>
          </p:cNvPr>
          <p:cNvSpPr txBox="1"/>
          <p:nvPr/>
        </p:nvSpPr>
        <p:spPr>
          <a:xfrm>
            <a:off x="4428353" y="1509069"/>
            <a:ext cx="24033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Pangolin"/>
              </a:rPr>
              <a:t>Accompanying Benchmark!</a:t>
            </a:r>
          </a:p>
        </p:txBody>
      </p:sp>
      <p:sp>
        <p:nvSpPr>
          <p:cNvPr id="19" name="TextBox 18">
            <a:extLst>
              <a:ext uri="{FF2B5EF4-FFF2-40B4-BE49-F238E27FC236}">
                <a16:creationId xmlns:a16="http://schemas.microsoft.com/office/drawing/2014/main" id="{7549BD20-7900-02D7-59CB-1B7D5B777132}"/>
              </a:ext>
            </a:extLst>
          </p:cNvPr>
          <p:cNvSpPr txBox="1"/>
          <p:nvPr/>
        </p:nvSpPr>
        <p:spPr>
          <a:xfrm>
            <a:off x="6868812" y="1068859"/>
            <a:ext cx="24033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Pangolin"/>
              </a:rPr>
              <a:t>Accompanying Benchmark!</a:t>
            </a:r>
          </a:p>
        </p:txBody>
      </p:sp>
      <p:sp>
        <p:nvSpPr>
          <p:cNvPr id="7" name="Star: 5 Points 6">
            <a:extLst>
              <a:ext uri="{FF2B5EF4-FFF2-40B4-BE49-F238E27FC236}">
                <a16:creationId xmlns:a16="http://schemas.microsoft.com/office/drawing/2014/main" id="{CB435BAB-0C67-6739-DA45-39708DF427C4}"/>
              </a:ext>
            </a:extLst>
          </p:cNvPr>
          <p:cNvSpPr/>
          <p:nvPr/>
        </p:nvSpPr>
        <p:spPr>
          <a:xfrm>
            <a:off x="6717442" y="1434928"/>
            <a:ext cx="2355505" cy="1583208"/>
          </a:xfrm>
          <a:prstGeom prst="star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a:latin typeface="Pangolin"/>
                <a:cs typeface="Arial"/>
              </a:rPr>
              <a:t>The start of a great STACK!</a:t>
            </a:r>
            <a:endParaRPr lang="en-US" sz="1200">
              <a:latin typeface="Pangolin"/>
              <a:cs typeface="Arial"/>
            </a:endParaRPr>
          </a:p>
        </p:txBody>
      </p:sp>
      <p:pic>
        <p:nvPicPr>
          <p:cNvPr id="6" name="Audio 5">
            <a:hlinkClick r:id="" action="ppaction://media"/>
            <a:extLst>
              <a:ext uri="{FF2B5EF4-FFF2-40B4-BE49-F238E27FC236}">
                <a16:creationId xmlns:a16="http://schemas.microsoft.com/office/drawing/2014/main" id="{C91ACCCB-B9D9-4BCF-BE67-F7AA99D8A9F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317611379"/>
      </p:ext>
    </p:extLst>
  </p:cSld>
  <p:clrMapOvr>
    <a:masterClrMapping/>
  </p:clrMapOvr>
  <mc:AlternateContent xmlns:mc="http://schemas.openxmlformats.org/markup-compatibility/2006" xmlns:p14="http://schemas.microsoft.com/office/powerpoint/2010/main">
    <mc:Choice Requires="p14">
      <p:transition spd="slow" p14:dur="2000" advTm="54852"/>
    </mc:Choice>
    <mc:Fallback xmlns="">
      <p:transition spd="slow" advTm="5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90"/>
                                          </p:val>
                                        </p:tav>
                                        <p:tav tm="100000">
                                          <p:val>
                                            <p:fltVal val="0"/>
                                          </p:val>
                                        </p:tav>
                                      </p:tavLst>
                                    </p:anim>
                                    <p:animEffect transition="in" filter="fade">
                                      <p:cBhvr>
                                        <p:cTn id="4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5" grpId="0"/>
      <p:bldP spid="18" grpId="0"/>
      <p:bldP spid="19"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2"/>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2"/>
          <p:cNvSpPr/>
          <p:nvPr/>
        </p:nvSpPr>
        <p:spPr>
          <a:xfrm>
            <a:off x="3310650" y="3751400"/>
            <a:ext cx="2522700" cy="56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2"/>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txBox="1">
            <a:spLocks noGrp="1"/>
          </p:cNvSpPr>
          <p:nvPr>
            <p:ph type="title"/>
          </p:nvPr>
        </p:nvSpPr>
        <p:spPr>
          <a:xfrm>
            <a:off x="3310650" y="3810350"/>
            <a:ext cx="2522700" cy="448200"/>
          </a:xfrm>
          <a:prstGeom prst="rect">
            <a:avLst/>
          </a:prstGeom>
        </p:spPr>
        <p:txBody>
          <a:bodyPr spcFirstLastPara="1" wrap="square" lIns="91425" tIns="91425" rIns="91425" bIns="91425" anchor="ctr" anchorCtr="0">
            <a:noAutofit/>
          </a:bodyPr>
          <a:lstStyle/>
          <a:p>
            <a:r>
              <a:rPr lang="en" dirty="0"/>
              <a:t>Page 13</a:t>
            </a:r>
            <a:endParaRPr dirty="0"/>
          </a:p>
        </p:txBody>
      </p:sp>
      <p:sp>
        <p:nvSpPr>
          <p:cNvPr id="367" name="Google Shape;367;p32"/>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p>
            <a:pPr marL="0" indent="0"/>
            <a:r>
              <a:rPr lang="en" dirty="0"/>
              <a:t>Spiraled Standards </a:t>
            </a:r>
            <a:endParaRPr lang="en-US" dirty="0"/>
          </a:p>
          <a:p>
            <a:pPr marL="0" indent="0"/>
            <a:r>
              <a:rPr lang="en" dirty="0"/>
              <a:t>in a </a:t>
            </a:r>
            <a:endParaRPr lang="en-US" dirty="0"/>
          </a:p>
          <a:p>
            <a:pPr marL="0" indent="0"/>
            <a:r>
              <a:rPr lang="en" dirty="0"/>
              <a:t>Vertical Progression</a:t>
            </a:r>
          </a:p>
        </p:txBody>
      </p:sp>
      <p:grpSp>
        <p:nvGrpSpPr>
          <p:cNvPr id="368" name="Google Shape;368;p32"/>
          <p:cNvGrpSpPr/>
          <p:nvPr/>
        </p:nvGrpSpPr>
        <p:grpSpPr>
          <a:xfrm>
            <a:off x="930765" y="489363"/>
            <a:ext cx="1663844" cy="1216701"/>
            <a:chOff x="3348925" y="3556225"/>
            <a:chExt cx="776300" cy="567650"/>
          </a:xfrm>
        </p:grpSpPr>
        <p:sp>
          <p:nvSpPr>
            <p:cNvPr id="369" name="Google Shape;369;p32"/>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2"/>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2"/>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Audio 1">
            <a:hlinkClick r:id="" action="ppaction://media"/>
            <a:extLst>
              <a:ext uri="{FF2B5EF4-FFF2-40B4-BE49-F238E27FC236}">
                <a16:creationId xmlns:a16="http://schemas.microsoft.com/office/drawing/2014/main" id="{597B5E44-CB9C-4937-BD3F-9324D6FDC9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39"/>
    </mc:Choice>
    <mc:Fallback xmlns="">
      <p:transition spd="slow" advTm="8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7E7D-879C-729F-7960-9D667C322E85}"/>
              </a:ext>
            </a:extLst>
          </p:cNvPr>
          <p:cNvSpPr>
            <a:spLocks noGrp="1"/>
          </p:cNvSpPr>
          <p:nvPr>
            <p:ph type="title"/>
          </p:nvPr>
        </p:nvSpPr>
        <p:spPr>
          <a:xfrm>
            <a:off x="41201" y="27984"/>
            <a:ext cx="7717800" cy="572700"/>
          </a:xfrm>
        </p:spPr>
        <p:txBody>
          <a:bodyPr/>
          <a:lstStyle/>
          <a:p>
            <a:r>
              <a:rPr lang="en-US" dirty="0"/>
              <a:t>Vertical Progressions</a:t>
            </a:r>
            <a:br>
              <a:rPr lang="en-US" dirty="0"/>
            </a:br>
            <a:r>
              <a:rPr lang="en-US" dirty="0"/>
              <a:t>Page 13</a:t>
            </a:r>
          </a:p>
        </p:txBody>
      </p:sp>
      <p:pic>
        <p:nvPicPr>
          <p:cNvPr id="3" name="Picture 3" descr="Graphical user interface, application, Word&#10;&#10;Description automatically generated">
            <a:extLst>
              <a:ext uri="{FF2B5EF4-FFF2-40B4-BE49-F238E27FC236}">
                <a16:creationId xmlns:a16="http://schemas.microsoft.com/office/drawing/2014/main" id="{C2E22C03-6DAF-BEDB-0CCE-67EAF48F52AD}"/>
              </a:ext>
            </a:extLst>
          </p:cNvPr>
          <p:cNvPicPr>
            <a:picLocks noChangeAspect="1"/>
          </p:cNvPicPr>
          <p:nvPr/>
        </p:nvPicPr>
        <p:blipFill rotWithShape="1">
          <a:blip r:embed="rId6"/>
          <a:srcRect l="4874" t="15432" r="61184" b="4938"/>
          <a:stretch/>
        </p:blipFill>
        <p:spPr>
          <a:xfrm>
            <a:off x="2142352" y="602780"/>
            <a:ext cx="6472379" cy="4291788"/>
          </a:xfrm>
          <a:prstGeom prst="rect">
            <a:avLst/>
          </a:prstGeom>
        </p:spPr>
      </p:pic>
      <p:sp>
        <p:nvSpPr>
          <p:cNvPr id="4" name="Rectangle: Rounded Corners 3">
            <a:extLst>
              <a:ext uri="{FF2B5EF4-FFF2-40B4-BE49-F238E27FC236}">
                <a16:creationId xmlns:a16="http://schemas.microsoft.com/office/drawing/2014/main" id="{80C25B23-AF50-5F8F-D574-F59D70774BFE}"/>
              </a:ext>
            </a:extLst>
          </p:cNvPr>
          <p:cNvSpPr/>
          <p:nvPr/>
        </p:nvSpPr>
        <p:spPr>
          <a:xfrm>
            <a:off x="3114675" y="4495800"/>
            <a:ext cx="657225" cy="219075"/>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9383EB-8D5B-2054-BEE8-96552E40BC82}"/>
              </a:ext>
            </a:extLst>
          </p:cNvPr>
          <p:cNvSpPr/>
          <p:nvPr/>
        </p:nvSpPr>
        <p:spPr>
          <a:xfrm>
            <a:off x="3114675" y="4324349"/>
            <a:ext cx="590550" cy="171450"/>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8BD5F98-CCB7-6FEB-877E-70072CB059B8}"/>
              </a:ext>
            </a:extLst>
          </p:cNvPr>
          <p:cNvSpPr/>
          <p:nvPr/>
        </p:nvSpPr>
        <p:spPr>
          <a:xfrm>
            <a:off x="3143250" y="3943349"/>
            <a:ext cx="561975" cy="228600"/>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3DD9FBC-1F80-6506-24F6-A8B57CEFD97F}"/>
              </a:ext>
            </a:extLst>
          </p:cNvPr>
          <p:cNvSpPr/>
          <p:nvPr/>
        </p:nvSpPr>
        <p:spPr>
          <a:xfrm>
            <a:off x="3133725" y="3276599"/>
            <a:ext cx="561975" cy="219075"/>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2DD688B-DE1B-34AF-68CE-6549B9F89082}"/>
              </a:ext>
            </a:extLst>
          </p:cNvPr>
          <p:cNvSpPr/>
          <p:nvPr/>
        </p:nvSpPr>
        <p:spPr>
          <a:xfrm>
            <a:off x="3133725" y="2057399"/>
            <a:ext cx="533400" cy="209550"/>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0A98FE7-8910-A6D8-0727-AF04AC86C168}"/>
              </a:ext>
            </a:extLst>
          </p:cNvPr>
          <p:cNvSpPr/>
          <p:nvPr/>
        </p:nvSpPr>
        <p:spPr>
          <a:xfrm>
            <a:off x="3143250" y="1866899"/>
            <a:ext cx="561975" cy="190500"/>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4868104-25DF-5575-3630-E1B04DB49CF1}"/>
              </a:ext>
            </a:extLst>
          </p:cNvPr>
          <p:cNvSpPr/>
          <p:nvPr/>
        </p:nvSpPr>
        <p:spPr>
          <a:xfrm>
            <a:off x="3143250" y="1495424"/>
            <a:ext cx="609600" cy="200025"/>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D2B61D7-6467-46E4-44C2-082C9D39814A}"/>
              </a:ext>
            </a:extLst>
          </p:cNvPr>
          <p:cNvCxnSpPr/>
          <p:nvPr/>
        </p:nvCxnSpPr>
        <p:spPr>
          <a:xfrm>
            <a:off x="3619500" y="2247900"/>
            <a:ext cx="4829175" cy="28575"/>
          </a:xfrm>
          <a:prstGeom prst="straightConnector1">
            <a:avLst/>
          </a:prstGeom>
          <a:ln w="28575"/>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46FDD190-E86E-4BDC-869B-C1E6823D904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438603328"/>
      </p:ext>
    </p:extLst>
  </p:cSld>
  <p:clrMapOvr>
    <a:masterClrMapping/>
  </p:clrMapOvr>
  <mc:AlternateContent xmlns:mc="http://schemas.openxmlformats.org/markup-compatibility/2006" xmlns:p14="http://schemas.microsoft.com/office/powerpoint/2010/main">
    <mc:Choice Requires="p14">
      <p:transition spd="slow" p14:dur="2000" advTm="124763"/>
    </mc:Choice>
    <mc:Fallback xmlns="">
      <p:transition spd="slow" advTm="124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2"/>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2"/>
          <p:cNvSpPr/>
          <p:nvPr/>
        </p:nvSpPr>
        <p:spPr>
          <a:xfrm>
            <a:off x="3310650" y="3751400"/>
            <a:ext cx="2522700" cy="56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2"/>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txBox="1">
            <a:spLocks noGrp="1"/>
          </p:cNvSpPr>
          <p:nvPr>
            <p:ph type="title"/>
          </p:nvPr>
        </p:nvSpPr>
        <p:spPr>
          <a:xfrm>
            <a:off x="3310650" y="3810350"/>
            <a:ext cx="2522700" cy="448200"/>
          </a:xfrm>
          <a:prstGeom prst="rect">
            <a:avLst/>
          </a:prstGeom>
        </p:spPr>
        <p:txBody>
          <a:bodyPr spcFirstLastPara="1" wrap="square" lIns="91425" tIns="91425" rIns="91425" bIns="91425" anchor="ctr" anchorCtr="0">
            <a:noAutofit/>
          </a:bodyPr>
          <a:lstStyle/>
          <a:p>
            <a:r>
              <a:rPr lang="en" dirty="0"/>
              <a:t>Next Video: May 13, 2022</a:t>
            </a:r>
          </a:p>
        </p:txBody>
      </p:sp>
      <p:sp>
        <p:nvSpPr>
          <p:cNvPr id="367" name="Google Shape;367;p32"/>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p>
            <a:pPr marL="0" indent="0"/>
            <a:r>
              <a:rPr lang="en" dirty="0" err="1"/>
              <a:t>SheKishma</a:t>
            </a:r>
            <a:r>
              <a:rPr lang="en" dirty="0"/>
              <a:t> O'Reilly</a:t>
            </a:r>
          </a:p>
          <a:p>
            <a:pPr marL="0" indent="0"/>
            <a:r>
              <a:rPr lang="en" dirty="0">
                <a:hlinkClick r:id="rId5"/>
              </a:rPr>
              <a:t>oreillys@leonschools.net</a:t>
            </a:r>
            <a:endParaRPr lang="en" dirty="0"/>
          </a:p>
          <a:p>
            <a:pPr marL="0" indent="0"/>
            <a:endParaRPr lang="en" dirty="0"/>
          </a:p>
          <a:p>
            <a:pPr marL="0" indent="0"/>
            <a:r>
              <a:rPr lang="en" dirty="0"/>
              <a:t>Sherri Winsett</a:t>
            </a:r>
          </a:p>
          <a:p>
            <a:pPr marL="0" indent="0"/>
            <a:r>
              <a:rPr lang="en" dirty="0">
                <a:hlinkClick r:id="rId6"/>
              </a:rPr>
              <a:t>winsetts@leonschools.net</a:t>
            </a:r>
            <a:endParaRPr lang="en"/>
          </a:p>
          <a:p>
            <a:pPr marL="0" indent="0"/>
            <a:endParaRPr lang="en" dirty="0"/>
          </a:p>
        </p:txBody>
      </p:sp>
      <p:grpSp>
        <p:nvGrpSpPr>
          <p:cNvPr id="368" name="Google Shape;368;p32"/>
          <p:cNvGrpSpPr/>
          <p:nvPr/>
        </p:nvGrpSpPr>
        <p:grpSpPr>
          <a:xfrm>
            <a:off x="930765" y="489363"/>
            <a:ext cx="1663844" cy="1216701"/>
            <a:chOff x="3348925" y="3556225"/>
            <a:chExt cx="776300" cy="567650"/>
          </a:xfrm>
        </p:grpSpPr>
        <p:sp>
          <p:nvSpPr>
            <p:cNvPr id="369" name="Google Shape;369;p32"/>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2"/>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2"/>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468;p51">
            <a:extLst>
              <a:ext uri="{FF2B5EF4-FFF2-40B4-BE49-F238E27FC236}">
                <a16:creationId xmlns:a16="http://schemas.microsoft.com/office/drawing/2014/main" id="{87F87675-159A-33D8-2909-2858217FBDD5}"/>
              </a:ext>
            </a:extLst>
          </p:cNvPr>
          <p:cNvSpPr txBox="1">
            <a:spLocks/>
          </p:cNvSpPr>
          <p:nvPr/>
        </p:nvSpPr>
        <p:spPr>
          <a:xfrm>
            <a:off x="6146250" y="44975"/>
            <a:ext cx="3060000" cy="110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1pPr>
            <a:lvl2pPr marR="0" lvl="1"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2pPr>
            <a:lvl3pPr marR="0" lvl="2"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3pPr>
            <a:lvl4pPr marR="0" lvl="3"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4pPr>
            <a:lvl5pPr marR="0" lvl="4"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5pPr>
            <a:lvl6pPr marR="0" lvl="5"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6pPr>
            <a:lvl7pPr marR="0" lvl="6"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7pPr>
            <a:lvl8pPr marR="0" lvl="7"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8pPr>
            <a:lvl9pPr marR="0" lvl="8"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9pPr>
          </a:lstStyle>
          <a:p>
            <a:pPr algn="l"/>
            <a:r>
              <a:rPr lang="en-US" sz="5400"/>
              <a:t>THANKS!</a:t>
            </a:r>
            <a:endParaRPr lang="en-US"/>
          </a:p>
        </p:txBody>
      </p:sp>
      <p:sp>
        <p:nvSpPr>
          <p:cNvPr id="3" name="Google Shape;366;p32">
            <a:extLst>
              <a:ext uri="{FF2B5EF4-FFF2-40B4-BE49-F238E27FC236}">
                <a16:creationId xmlns:a16="http://schemas.microsoft.com/office/drawing/2014/main" id="{E3CD0EEA-2816-5E37-5B8F-314654D17D8B}"/>
              </a:ext>
            </a:extLst>
          </p:cNvPr>
          <p:cNvSpPr txBox="1">
            <a:spLocks/>
          </p:cNvSpPr>
          <p:nvPr/>
        </p:nvSpPr>
        <p:spPr>
          <a:xfrm>
            <a:off x="3186825" y="4400900"/>
            <a:ext cx="3170400" cy="44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1pPr>
            <a:lvl2pPr marR="0" lvl="1"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2pPr>
            <a:lvl3pPr marR="0" lvl="2"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3pPr>
            <a:lvl4pPr marR="0" lvl="3"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4pPr>
            <a:lvl5pPr marR="0" lvl="4"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5pPr>
            <a:lvl6pPr marR="0" lvl="5"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6pPr>
            <a:lvl7pPr marR="0" lvl="6"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7pPr>
            <a:lvl8pPr marR="0" lvl="7"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8pPr>
            <a:lvl9pPr marR="0" lvl="8" algn="ctr" rtl="0">
              <a:lnSpc>
                <a:spcPct val="100000"/>
              </a:lnSpc>
              <a:spcBef>
                <a:spcPts val="0"/>
              </a:spcBef>
              <a:spcAft>
                <a:spcPts val="0"/>
              </a:spcAft>
              <a:buClr>
                <a:schemeClr val="dk1"/>
              </a:buClr>
              <a:buSzPts val="1800"/>
              <a:buFont typeface="Pangolin"/>
              <a:buNone/>
              <a:defRPr sz="1800" b="1" i="0" u="none" strike="noStrike" cap="none">
                <a:solidFill>
                  <a:schemeClr val="dk1"/>
                </a:solidFill>
                <a:latin typeface="Pangolin"/>
                <a:ea typeface="Pangolin"/>
                <a:cs typeface="Pangolin"/>
                <a:sym typeface="Pangolin"/>
              </a:defRPr>
            </a:lvl9pPr>
          </a:lstStyle>
          <a:p>
            <a:r>
              <a:rPr lang="en" dirty="0"/>
              <a:t>Topic: Sample Texts</a:t>
            </a:r>
            <a:endParaRPr lang="en-US" dirty="0"/>
          </a:p>
          <a:p>
            <a:r>
              <a:rPr lang="en" dirty="0"/>
              <a:t>Civics Texts</a:t>
            </a:r>
            <a:endParaRPr lang="en"/>
          </a:p>
        </p:txBody>
      </p:sp>
      <p:pic>
        <p:nvPicPr>
          <p:cNvPr id="6" name="Audio 5">
            <a:hlinkClick r:id="" action="ppaction://media"/>
            <a:extLst>
              <a:ext uri="{FF2B5EF4-FFF2-40B4-BE49-F238E27FC236}">
                <a16:creationId xmlns:a16="http://schemas.microsoft.com/office/drawing/2014/main" id="{DAD4616E-DBDA-4B60-AA15-5EDA2810E3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044027263"/>
      </p:ext>
    </p:extLst>
  </p:cSld>
  <p:clrMapOvr>
    <a:masterClrMapping/>
  </p:clrMapOvr>
  <mc:AlternateContent xmlns:mc="http://schemas.openxmlformats.org/markup-compatibility/2006" xmlns:p14="http://schemas.microsoft.com/office/powerpoint/2010/main">
    <mc:Choice Requires="p14">
      <p:transition spd="slow" p14:dur="2000" advTm="22718"/>
    </mc:Choice>
    <mc:Fallback xmlns="">
      <p:transition spd="slow" advTm="22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9"/>
          <p:cNvSpPr txBox="1">
            <a:spLocks noGrp="1"/>
          </p:cNvSpPr>
          <p:nvPr>
            <p:ph type="body" idx="1"/>
          </p:nvPr>
        </p:nvSpPr>
        <p:spPr>
          <a:xfrm>
            <a:off x="713100" y="1354913"/>
            <a:ext cx="7717800" cy="231164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Secondary Reading and ELA Instructional Developers</a:t>
            </a:r>
            <a:endParaRPr dirty="0"/>
          </a:p>
        </p:txBody>
      </p:sp>
      <p:sp>
        <p:nvSpPr>
          <p:cNvPr id="286" name="Google Shape;286;p29"/>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SheKishma O’Reilly</a:t>
            </a:r>
            <a:br>
              <a:rPr lang="en-US" dirty="0"/>
            </a:br>
            <a:r>
              <a:rPr lang="en-US" dirty="0"/>
              <a:t>Sherri Winsett</a:t>
            </a:r>
            <a:endParaRPr dirty="0"/>
          </a:p>
        </p:txBody>
      </p:sp>
      <p:grpSp>
        <p:nvGrpSpPr>
          <p:cNvPr id="287" name="Google Shape;287;p29"/>
          <p:cNvGrpSpPr/>
          <p:nvPr/>
        </p:nvGrpSpPr>
        <p:grpSpPr>
          <a:xfrm>
            <a:off x="7980691" y="4171671"/>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a:extLst>
              <a:ext uri="{FF2B5EF4-FFF2-40B4-BE49-F238E27FC236}">
                <a16:creationId xmlns:a16="http://schemas.microsoft.com/office/drawing/2014/main" id="{7E2F7490-1698-4D7C-9D40-468D47475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14267">
            <a:off x="354446" y="2114128"/>
            <a:ext cx="2717776" cy="18253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37D684-667B-4C18-8134-B15D1F03B3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2589">
            <a:off x="3357457" y="1783057"/>
            <a:ext cx="2125679" cy="2229010"/>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286;p29">
            <a:extLst>
              <a:ext uri="{FF2B5EF4-FFF2-40B4-BE49-F238E27FC236}">
                <a16:creationId xmlns:a16="http://schemas.microsoft.com/office/drawing/2014/main" id="{515666AB-7713-4AC2-BB36-76D40321C8DE}"/>
              </a:ext>
            </a:extLst>
          </p:cNvPr>
          <p:cNvSpPr txBox="1">
            <a:spLocks/>
          </p:cNvSpPr>
          <p:nvPr/>
        </p:nvSpPr>
        <p:spPr>
          <a:xfrm rot="1751758">
            <a:off x="4906489" y="1572085"/>
            <a:ext cx="426233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r>
              <a:rPr lang="en-US" dirty="0"/>
              <a:t>Thanks for coming back!</a:t>
            </a:r>
          </a:p>
        </p:txBody>
      </p:sp>
      <p:pic>
        <p:nvPicPr>
          <p:cNvPr id="3" name="Audio 2">
            <a:hlinkClick r:id="" action="ppaction://media"/>
            <a:extLst>
              <a:ext uri="{FF2B5EF4-FFF2-40B4-BE49-F238E27FC236}">
                <a16:creationId xmlns:a16="http://schemas.microsoft.com/office/drawing/2014/main" id="{4A140C9C-BFAC-49DA-8708-7D32E0B0C7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74"/>
    </mc:Choice>
    <mc:Fallback xmlns="">
      <p:transition spd="slow" advTm="1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p34"/>
          <p:cNvGrpSpPr/>
          <p:nvPr/>
        </p:nvGrpSpPr>
        <p:grpSpPr>
          <a:xfrm>
            <a:off x="782934" y="1459741"/>
            <a:ext cx="3481270" cy="2530740"/>
            <a:chOff x="1540350" y="826005"/>
            <a:chExt cx="6259025" cy="3378825"/>
          </a:xfrm>
        </p:grpSpPr>
        <p:sp>
          <p:nvSpPr>
            <p:cNvPr id="403" name="Google Shape;403;p3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34"/>
          <p:cNvGrpSpPr/>
          <p:nvPr/>
        </p:nvGrpSpPr>
        <p:grpSpPr>
          <a:xfrm>
            <a:off x="4933726" y="1522031"/>
            <a:ext cx="3433701" cy="2564601"/>
            <a:chOff x="1448913" y="909170"/>
            <a:chExt cx="6173500" cy="3424034"/>
          </a:xfrm>
        </p:grpSpPr>
        <p:sp>
          <p:nvSpPr>
            <p:cNvPr id="406" name="Google Shape;406;p34"/>
            <p:cNvSpPr/>
            <p:nvPr/>
          </p:nvSpPr>
          <p:spPr>
            <a:xfrm rot="-57798">
              <a:off x="1448492" y="1357503"/>
              <a:ext cx="5960042" cy="292560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4"/>
            <p:cNvSpPr/>
            <p:nvPr/>
          </p:nvSpPr>
          <p:spPr>
            <a:xfrm rot="33568">
              <a:off x="1591821" y="936578"/>
              <a:ext cx="5960384" cy="292718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34"/>
          <p:cNvSpPr/>
          <p:nvPr/>
        </p:nvSpPr>
        <p:spPr>
          <a:xfrm>
            <a:off x="3396900" y="1151250"/>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7600075" y="1151250"/>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34"/>
          <p:cNvGrpSpPr/>
          <p:nvPr/>
        </p:nvGrpSpPr>
        <p:grpSpPr>
          <a:xfrm>
            <a:off x="3587595" y="1360793"/>
            <a:ext cx="485880" cy="448193"/>
            <a:chOff x="712875" y="2205450"/>
            <a:chExt cx="233675" cy="215550"/>
          </a:xfrm>
        </p:grpSpPr>
        <p:sp>
          <p:nvSpPr>
            <p:cNvPr id="411" name="Google Shape;411;p3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34"/>
          <p:cNvGrpSpPr/>
          <p:nvPr/>
        </p:nvGrpSpPr>
        <p:grpSpPr>
          <a:xfrm>
            <a:off x="7790767" y="1360823"/>
            <a:ext cx="485880" cy="448141"/>
            <a:chOff x="751275" y="1814050"/>
            <a:chExt cx="233675" cy="215525"/>
          </a:xfrm>
        </p:grpSpPr>
        <p:sp>
          <p:nvSpPr>
            <p:cNvPr id="417" name="Google Shape;417;p3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34"/>
          <p:cNvSpPr/>
          <p:nvPr/>
        </p:nvSpPr>
        <p:spPr>
          <a:xfrm rot="2006702">
            <a:off x="2406601" y="3743379"/>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8094221" y="298183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ELA Expectations (EE)</a:t>
            </a:r>
            <a:endParaRPr dirty="0"/>
          </a:p>
        </p:txBody>
      </p:sp>
      <p:sp>
        <p:nvSpPr>
          <p:cNvPr id="425" name="Google Shape;425;p34"/>
          <p:cNvSpPr txBox="1">
            <a:spLocks noGrp="1"/>
          </p:cNvSpPr>
          <p:nvPr>
            <p:ph type="subTitle" idx="1"/>
          </p:nvPr>
        </p:nvSpPr>
        <p:spPr>
          <a:xfrm>
            <a:off x="1049732" y="1833761"/>
            <a:ext cx="2808000" cy="44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Page 8</a:t>
            </a:r>
            <a:endParaRPr dirty="0"/>
          </a:p>
        </p:txBody>
      </p:sp>
      <p:sp>
        <p:nvSpPr>
          <p:cNvPr id="426" name="Google Shape;426;p34"/>
          <p:cNvSpPr txBox="1">
            <a:spLocks noGrp="1"/>
          </p:cNvSpPr>
          <p:nvPr>
            <p:ph type="subTitle" idx="2"/>
          </p:nvPr>
        </p:nvSpPr>
        <p:spPr>
          <a:xfrm>
            <a:off x="1050613" y="2184217"/>
            <a:ext cx="2807100" cy="120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The benchmarks are initially listed here in your B.E.S.T. Document.</a:t>
            </a:r>
            <a:endParaRPr dirty="0"/>
          </a:p>
        </p:txBody>
      </p:sp>
      <p:sp>
        <p:nvSpPr>
          <p:cNvPr id="427" name="Google Shape;427;p34"/>
          <p:cNvSpPr txBox="1">
            <a:spLocks noGrp="1"/>
          </p:cNvSpPr>
          <p:nvPr>
            <p:ph type="subTitle" idx="3"/>
          </p:nvPr>
        </p:nvSpPr>
        <p:spPr>
          <a:xfrm>
            <a:off x="5286225" y="1833761"/>
            <a:ext cx="2808000" cy="44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Page 147</a:t>
            </a:r>
            <a:endParaRPr dirty="0"/>
          </a:p>
        </p:txBody>
      </p:sp>
      <p:sp>
        <p:nvSpPr>
          <p:cNvPr id="428" name="Google Shape;428;p34"/>
          <p:cNvSpPr txBox="1">
            <a:spLocks noGrp="1"/>
          </p:cNvSpPr>
          <p:nvPr>
            <p:ph type="subTitle" idx="4"/>
          </p:nvPr>
        </p:nvSpPr>
        <p:spPr>
          <a:xfrm>
            <a:off x="5287125" y="2184217"/>
            <a:ext cx="2807100" cy="120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Because we know the Benchmark Clarifications are just as important as the benchmark, we need to look at Appendix A, which solely focuses on the EE strand. </a:t>
            </a:r>
            <a:endParaRPr dirty="0"/>
          </a:p>
        </p:txBody>
      </p:sp>
      <p:pic>
        <p:nvPicPr>
          <p:cNvPr id="3" name="Audio 2">
            <a:hlinkClick r:id="" action="ppaction://media"/>
            <a:extLst>
              <a:ext uri="{FF2B5EF4-FFF2-40B4-BE49-F238E27FC236}">
                <a16:creationId xmlns:a16="http://schemas.microsoft.com/office/drawing/2014/main" id="{56315C4E-13F7-40A5-81DB-42A76A5641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619"/>
    </mc:Choice>
    <mc:Fallback xmlns="">
      <p:transition spd="slow" advTm="24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1"/>
          <p:cNvSpPr txBox="1">
            <a:spLocks noGrp="1"/>
          </p:cNvSpPr>
          <p:nvPr>
            <p:ph type="title"/>
          </p:nvPr>
        </p:nvSpPr>
        <p:spPr>
          <a:xfrm>
            <a:off x="4952288" y="1422475"/>
            <a:ext cx="30267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Page 8</a:t>
            </a:r>
            <a:endParaRPr dirty="0"/>
          </a:p>
        </p:txBody>
      </p:sp>
      <p:pic>
        <p:nvPicPr>
          <p:cNvPr id="340" name="Google Shape;340;p31"/>
          <p:cNvPicPr preferRelativeResize="0"/>
          <p:nvPr/>
        </p:nvPicPr>
        <p:blipFill>
          <a:blip r:embed="rId5">
            <a:extLst>
              <a:ext uri="{837473B0-CC2E-450A-ABE3-18F120FF3D39}">
                <a1611:picAttrSrcUrl xmlns:a1611="http://schemas.microsoft.com/office/drawing/2016/11/main" r:id="rId6"/>
              </a:ext>
            </a:extLst>
          </a:blip>
          <a:stretch>
            <a:fillRect/>
          </a:stretch>
        </p:blipFill>
        <p:spPr>
          <a:xfrm>
            <a:off x="713089" y="1661704"/>
            <a:ext cx="3267121" cy="2301087"/>
          </a:xfrm>
          <a:prstGeom prst="roundRect">
            <a:avLst>
              <a:gd name="adj" fmla="val 16667"/>
            </a:avLst>
          </a:prstGeom>
          <a:noFill/>
          <a:ln>
            <a:noFill/>
          </a:ln>
        </p:spPr>
      </p:pic>
      <p:sp>
        <p:nvSpPr>
          <p:cNvPr id="341" name="Google Shape;341;p31"/>
          <p:cNvSpPr/>
          <p:nvPr/>
        </p:nvSpPr>
        <p:spPr>
          <a:xfrm>
            <a:off x="4998825" y="385745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1"/>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31"/>
          <p:cNvGrpSpPr/>
          <p:nvPr/>
        </p:nvGrpSpPr>
        <p:grpSpPr>
          <a:xfrm>
            <a:off x="3627109" y="465181"/>
            <a:ext cx="1082499" cy="998535"/>
            <a:chOff x="712875" y="2205450"/>
            <a:chExt cx="233675" cy="215550"/>
          </a:xfrm>
        </p:grpSpPr>
        <p:sp>
          <p:nvSpPr>
            <p:cNvPr id="344" name="Google Shape;344;p31"/>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1"/>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1"/>
          <p:cNvGrpSpPr/>
          <p:nvPr/>
        </p:nvGrpSpPr>
        <p:grpSpPr>
          <a:xfrm>
            <a:off x="8301256" y="111459"/>
            <a:ext cx="790837" cy="1083272"/>
            <a:chOff x="1731150" y="1748550"/>
            <a:chExt cx="228625" cy="313175"/>
          </a:xfrm>
        </p:grpSpPr>
        <p:sp>
          <p:nvSpPr>
            <p:cNvPr id="350" name="Google Shape;350;p31"/>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1"/>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1"/>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1"/>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1"/>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388D4C73-2EF6-4A32-9E7F-835C5F8DE2EA}"/>
              </a:ext>
            </a:extLst>
          </p:cNvPr>
          <p:cNvPicPr>
            <a:picLocks noChangeAspect="1"/>
          </p:cNvPicPr>
          <p:nvPr/>
        </p:nvPicPr>
        <p:blipFill rotWithShape="1">
          <a:blip r:embed="rId7"/>
          <a:srcRect l="12489" t="32599" r="62077" b="20602"/>
          <a:stretch/>
        </p:blipFill>
        <p:spPr>
          <a:xfrm>
            <a:off x="4331712" y="2013524"/>
            <a:ext cx="4685274" cy="2424562"/>
          </a:xfrm>
          <a:prstGeom prst="rect">
            <a:avLst/>
          </a:prstGeom>
          <a:ln w="28575">
            <a:solidFill>
              <a:schemeClr val="accent6">
                <a:lumMod val="50000"/>
              </a:schemeClr>
            </a:solidFill>
          </a:ln>
        </p:spPr>
      </p:pic>
      <p:pic>
        <p:nvPicPr>
          <p:cNvPr id="2" name="Audio 1">
            <a:hlinkClick r:id="" action="ppaction://media"/>
            <a:extLst>
              <a:ext uri="{FF2B5EF4-FFF2-40B4-BE49-F238E27FC236}">
                <a16:creationId xmlns:a16="http://schemas.microsoft.com/office/drawing/2014/main" id="{02BD82D5-2D6A-4A2E-B8AB-E62EAD75BB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184"/>
    </mc:Choice>
    <mc:Fallback xmlns="">
      <p:transition spd="slow" advTm="3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33"/>
          <p:cNvSpPr/>
          <p:nvPr/>
        </p:nvSpPr>
        <p:spPr>
          <a:xfrm>
            <a:off x="272214" y="178528"/>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txBox="1">
            <a:spLocks noGrp="1"/>
          </p:cNvSpPr>
          <p:nvPr>
            <p:ph type="title" idx="2"/>
          </p:nvPr>
        </p:nvSpPr>
        <p:spPr>
          <a:xfrm>
            <a:off x="468103" y="488078"/>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Pg. </a:t>
            </a:r>
            <a:r>
              <a:rPr lang="en" dirty="0"/>
              <a:t>147</a:t>
            </a:r>
            <a:endParaRPr dirty="0"/>
          </a:p>
        </p:txBody>
      </p:sp>
      <p:sp>
        <p:nvSpPr>
          <p:cNvPr id="389" name="Google Shape;389;p33"/>
          <p:cNvSpPr/>
          <p:nvPr/>
        </p:nvSpPr>
        <p:spPr>
          <a:xfrm rot="2006702">
            <a:off x="575351" y="38852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1108371" y="340643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3"/>
          <p:cNvGrpSpPr/>
          <p:nvPr/>
        </p:nvGrpSpPr>
        <p:grpSpPr>
          <a:xfrm>
            <a:off x="7533511" y="2129240"/>
            <a:ext cx="843483" cy="1025071"/>
            <a:chOff x="2537500" y="2379600"/>
            <a:chExt cx="272100" cy="330700"/>
          </a:xfrm>
        </p:grpSpPr>
        <p:sp>
          <p:nvSpPr>
            <p:cNvPr id="392" name="Google Shape;392;p33"/>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3"/>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2" descr="Graphical user interface, application&#10;&#10;Description automatically generated">
            <a:extLst>
              <a:ext uri="{FF2B5EF4-FFF2-40B4-BE49-F238E27FC236}">
                <a16:creationId xmlns:a16="http://schemas.microsoft.com/office/drawing/2014/main" id="{5D4A755B-BEE7-5687-4D67-D7CB8C9604B8}"/>
              </a:ext>
            </a:extLst>
          </p:cNvPr>
          <p:cNvPicPr>
            <a:picLocks noChangeAspect="1"/>
          </p:cNvPicPr>
          <p:nvPr/>
        </p:nvPicPr>
        <p:blipFill rotWithShape="1">
          <a:blip r:embed="rId5"/>
          <a:srcRect l="16108" t="15759" r="65856" b="3951"/>
          <a:stretch/>
        </p:blipFill>
        <p:spPr>
          <a:xfrm>
            <a:off x="2625863" y="178528"/>
            <a:ext cx="3892274" cy="4865912"/>
          </a:xfrm>
          <a:prstGeom prst="rect">
            <a:avLst/>
          </a:prstGeom>
        </p:spPr>
      </p:pic>
      <p:pic>
        <p:nvPicPr>
          <p:cNvPr id="3" name="Audio 2">
            <a:hlinkClick r:id="" action="ppaction://media"/>
            <a:extLst>
              <a:ext uri="{FF2B5EF4-FFF2-40B4-BE49-F238E27FC236}">
                <a16:creationId xmlns:a16="http://schemas.microsoft.com/office/drawing/2014/main" id="{D7DF11C6-ABFB-47F4-A00A-E967D35381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576"/>
    </mc:Choice>
    <mc:Fallback xmlns="">
      <p:transition spd="slow" advTm="4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33"/>
          <p:cNvSpPr/>
          <p:nvPr/>
        </p:nvSpPr>
        <p:spPr>
          <a:xfrm>
            <a:off x="272214" y="178528"/>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txBox="1">
            <a:spLocks noGrp="1"/>
          </p:cNvSpPr>
          <p:nvPr>
            <p:ph type="title" idx="2"/>
          </p:nvPr>
        </p:nvSpPr>
        <p:spPr>
          <a:xfrm>
            <a:off x="468103" y="488078"/>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Pg. </a:t>
            </a:r>
            <a:r>
              <a:rPr lang="en" dirty="0"/>
              <a:t>147</a:t>
            </a:r>
            <a:endParaRPr dirty="0"/>
          </a:p>
        </p:txBody>
      </p:sp>
      <p:sp>
        <p:nvSpPr>
          <p:cNvPr id="389" name="Google Shape;389;p33"/>
          <p:cNvSpPr/>
          <p:nvPr/>
        </p:nvSpPr>
        <p:spPr>
          <a:xfrm rot="2006702">
            <a:off x="575351" y="38852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250298" y="328394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3"/>
          <p:cNvGrpSpPr/>
          <p:nvPr/>
        </p:nvGrpSpPr>
        <p:grpSpPr>
          <a:xfrm>
            <a:off x="7533511" y="2129240"/>
            <a:ext cx="843483" cy="1025071"/>
            <a:chOff x="2537500" y="2379600"/>
            <a:chExt cx="272100" cy="330700"/>
          </a:xfrm>
        </p:grpSpPr>
        <p:sp>
          <p:nvSpPr>
            <p:cNvPr id="392" name="Google Shape;392;p33"/>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3"/>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A093D6E0-1DC5-4EB6-9C38-AB9C803648B3}"/>
              </a:ext>
            </a:extLst>
          </p:cNvPr>
          <p:cNvPicPr>
            <a:picLocks noChangeAspect="1"/>
          </p:cNvPicPr>
          <p:nvPr/>
        </p:nvPicPr>
        <p:blipFill rotWithShape="1">
          <a:blip r:embed="rId5"/>
          <a:srcRect l="16135" t="15449" r="66585" b="48569"/>
          <a:stretch/>
        </p:blipFill>
        <p:spPr>
          <a:xfrm>
            <a:off x="1825083" y="740556"/>
            <a:ext cx="5493834" cy="3217579"/>
          </a:xfrm>
          <a:prstGeom prst="rect">
            <a:avLst/>
          </a:prstGeom>
          <a:ln w="57150">
            <a:solidFill>
              <a:srgbClr val="0070C0"/>
            </a:solidFill>
          </a:ln>
        </p:spPr>
      </p:pic>
      <p:sp>
        <p:nvSpPr>
          <p:cNvPr id="2" name="Arrow: Right 1">
            <a:extLst>
              <a:ext uri="{FF2B5EF4-FFF2-40B4-BE49-F238E27FC236}">
                <a16:creationId xmlns:a16="http://schemas.microsoft.com/office/drawing/2014/main" id="{493D3FE0-511D-4550-AE3B-79B18BE40F88}"/>
              </a:ext>
            </a:extLst>
          </p:cNvPr>
          <p:cNvSpPr/>
          <p:nvPr/>
        </p:nvSpPr>
        <p:spPr>
          <a:xfrm>
            <a:off x="1467314" y="3646518"/>
            <a:ext cx="1628078" cy="32411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4078B2A5-4A84-4E80-8D38-0B3142FEFF55}"/>
              </a:ext>
            </a:extLst>
          </p:cNvPr>
          <p:cNvSpPr/>
          <p:nvPr/>
        </p:nvSpPr>
        <p:spPr>
          <a:xfrm>
            <a:off x="1467314" y="3286007"/>
            <a:ext cx="1628078" cy="32411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B0F9DCD-E634-4EEC-96BF-36F6F9B539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230295441"/>
      </p:ext>
    </p:extLst>
  </p:cSld>
  <p:clrMapOvr>
    <a:masterClrMapping/>
  </p:clrMapOvr>
  <mc:AlternateContent xmlns:mc="http://schemas.openxmlformats.org/markup-compatibility/2006" xmlns:p14="http://schemas.microsoft.com/office/powerpoint/2010/main">
    <mc:Choice Requires="p14">
      <p:transition spd="slow" p14:dur="2000" advTm="159117"/>
    </mc:Choice>
    <mc:Fallback xmlns="">
      <p:transition spd="slow" advTm="159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33"/>
          <p:cNvSpPr/>
          <p:nvPr/>
        </p:nvSpPr>
        <p:spPr>
          <a:xfrm>
            <a:off x="272214" y="178528"/>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txBox="1">
            <a:spLocks noGrp="1"/>
          </p:cNvSpPr>
          <p:nvPr>
            <p:ph type="title" idx="2"/>
          </p:nvPr>
        </p:nvSpPr>
        <p:spPr>
          <a:xfrm>
            <a:off x="468103" y="488078"/>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Pg. </a:t>
            </a:r>
            <a:r>
              <a:rPr lang="en" dirty="0"/>
              <a:t>147</a:t>
            </a:r>
            <a:endParaRPr dirty="0"/>
          </a:p>
        </p:txBody>
      </p:sp>
      <p:sp>
        <p:nvSpPr>
          <p:cNvPr id="389" name="Google Shape;389;p33"/>
          <p:cNvSpPr/>
          <p:nvPr/>
        </p:nvSpPr>
        <p:spPr>
          <a:xfrm rot="2006702">
            <a:off x="248351" y="3973933"/>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250298" y="328394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3"/>
          <p:cNvGrpSpPr/>
          <p:nvPr/>
        </p:nvGrpSpPr>
        <p:grpSpPr>
          <a:xfrm>
            <a:off x="8077209" y="3875662"/>
            <a:ext cx="843483" cy="1025071"/>
            <a:chOff x="2537500" y="2379600"/>
            <a:chExt cx="272100" cy="330700"/>
          </a:xfrm>
        </p:grpSpPr>
        <p:sp>
          <p:nvSpPr>
            <p:cNvPr id="392" name="Google Shape;392;p33"/>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3"/>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A093D6E0-1DC5-4EB6-9C38-AB9C803648B3}"/>
              </a:ext>
            </a:extLst>
          </p:cNvPr>
          <p:cNvPicPr>
            <a:picLocks noChangeAspect="1"/>
          </p:cNvPicPr>
          <p:nvPr/>
        </p:nvPicPr>
        <p:blipFill rotWithShape="1">
          <a:blip r:embed="rId6"/>
          <a:srcRect l="16720" t="51571" r="67358" b="42441"/>
          <a:stretch/>
        </p:blipFill>
        <p:spPr>
          <a:xfrm>
            <a:off x="1413692" y="223091"/>
            <a:ext cx="7588428" cy="802689"/>
          </a:xfrm>
          <a:prstGeom prst="rect">
            <a:avLst/>
          </a:prstGeom>
          <a:ln w="57150">
            <a:solidFill>
              <a:srgbClr val="0070C0"/>
            </a:solidFill>
          </a:ln>
        </p:spPr>
      </p:pic>
      <p:sp>
        <p:nvSpPr>
          <p:cNvPr id="17" name="Google Shape;303;p30">
            <a:extLst>
              <a:ext uri="{FF2B5EF4-FFF2-40B4-BE49-F238E27FC236}">
                <a16:creationId xmlns:a16="http://schemas.microsoft.com/office/drawing/2014/main" id="{38084BA0-C016-4673-96B9-72F61ED5BC9F}"/>
              </a:ext>
            </a:extLst>
          </p:cNvPr>
          <p:cNvSpPr txBox="1">
            <a:spLocks/>
          </p:cNvSpPr>
          <p:nvPr/>
        </p:nvSpPr>
        <p:spPr>
          <a:xfrm>
            <a:off x="4861841" y="2127336"/>
            <a:ext cx="3614984" cy="18361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t>There should be a balance of Qualitative, Quantitative, and Student-Centered measures, as was the case for the Sample Text List for each grade-level. </a:t>
            </a:r>
          </a:p>
        </p:txBody>
      </p:sp>
      <p:pic>
        <p:nvPicPr>
          <p:cNvPr id="3" name="Picture 2">
            <a:extLst>
              <a:ext uri="{FF2B5EF4-FFF2-40B4-BE49-F238E27FC236}">
                <a16:creationId xmlns:a16="http://schemas.microsoft.com/office/drawing/2014/main" id="{03135695-43F1-4CAD-912A-CC0791C0A861}"/>
              </a:ext>
            </a:extLst>
          </p:cNvPr>
          <p:cNvPicPr>
            <a:picLocks noChangeAspect="1"/>
          </p:cNvPicPr>
          <p:nvPr/>
        </p:nvPicPr>
        <p:blipFill rotWithShape="1">
          <a:blip r:embed="rId7"/>
          <a:srcRect l="65871" t="24455" r="17102" b="5183"/>
          <a:stretch/>
        </p:blipFill>
        <p:spPr>
          <a:xfrm>
            <a:off x="1012699" y="1193913"/>
            <a:ext cx="3295689" cy="3830338"/>
          </a:xfrm>
          <a:prstGeom prst="rect">
            <a:avLst/>
          </a:prstGeom>
          <a:ln w="28575">
            <a:solidFill>
              <a:schemeClr val="accent6">
                <a:lumMod val="50000"/>
              </a:schemeClr>
            </a:solidFill>
          </a:ln>
        </p:spPr>
      </p:pic>
      <p:sp>
        <p:nvSpPr>
          <p:cNvPr id="5" name="Arrow: Right 4">
            <a:extLst>
              <a:ext uri="{FF2B5EF4-FFF2-40B4-BE49-F238E27FC236}">
                <a16:creationId xmlns:a16="http://schemas.microsoft.com/office/drawing/2014/main" id="{3F097E0F-7D6E-4B0B-8BE9-F1BEA07DE194}"/>
              </a:ext>
            </a:extLst>
          </p:cNvPr>
          <p:cNvSpPr/>
          <p:nvPr/>
        </p:nvSpPr>
        <p:spPr>
          <a:xfrm>
            <a:off x="-113837" y="1153936"/>
            <a:ext cx="1195100" cy="30955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Arrow: Right 18">
            <a:extLst>
              <a:ext uri="{FF2B5EF4-FFF2-40B4-BE49-F238E27FC236}">
                <a16:creationId xmlns:a16="http://schemas.microsoft.com/office/drawing/2014/main" id="{EF69AA74-0A58-459B-809F-0F5F5F014C35}"/>
              </a:ext>
            </a:extLst>
          </p:cNvPr>
          <p:cNvSpPr/>
          <p:nvPr/>
        </p:nvSpPr>
        <p:spPr>
          <a:xfrm>
            <a:off x="-87268" y="4430254"/>
            <a:ext cx="1195100" cy="30955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06964F65-4FF0-4ED4-B989-280F85711D7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4247231671"/>
      </p:ext>
    </p:extLst>
  </p:cSld>
  <p:clrMapOvr>
    <a:masterClrMapping/>
  </p:clrMapOvr>
  <mc:AlternateContent xmlns:mc="http://schemas.openxmlformats.org/markup-compatibility/2006" xmlns:p14="http://schemas.microsoft.com/office/powerpoint/2010/main">
    <mc:Choice Requires="p14">
      <p:transition spd="slow" p14:dur="2000" advTm="47672"/>
    </mc:Choice>
    <mc:Fallback xmlns="">
      <p:transition spd="slow" advTm="4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7" grpId="0"/>
      <p:bldP spid="5"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33"/>
          <p:cNvSpPr/>
          <p:nvPr/>
        </p:nvSpPr>
        <p:spPr>
          <a:xfrm>
            <a:off x="272214" y="178528"/>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txBox="1">
            <a:spLocks noGrp="1"/>
          </p:cNvSpPr>
          <p:nvPr>
            <p:ph type="title" idx="2"/>
          </p:nvPr>
        </p:nvSpPr>
        <p:spPr>
          <a:xfrm>
            <a:off x="468103" y="488078"/>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Pg. </a:t>
            </a:r>
            <a:r>
              <a:rPr lang="en" dirty="0"/>
              <a:t>147</a:t>
            </a:r>
            <a:endParaRPr dirty="0"/>
          </a:p>
        </p:txBody>
      </p:sp>
      <p:sp>
        <p:nvSpPr>
          <p:cNvPr id="389" name="Google Shape;389;p33"/>
          <p:cNvSpPr/>
          <p:nvPr/>
        </p:nvSpPr>
        <p:spPr>
          <a:xfrm rot="2006702">
            <a:off x="248351" y="3973933"/>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250298" y="328394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3"/>
          <p:cNvGrpSpPr/>
          <p:nvPr/>
        </p:nvGrpSpPr>
        <p:grpSpPr>
          <a:xfrm>
            <a:off x="8077209" y="3875662"/>
            <a:ext cx="843483" cy="1025071"/>
            <a:chOff x="2537500" y="2379600"/>
            <a:chExt cx="272100" cy="330700"/>
          </a:xfrm>
        </p:grpSpPr>
        <p:sp>
          <p:nvSpPr>
            <p:cNvPr id="392" name="Google Shape;392;p33"/>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3"/>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A093D6E0-1DC5-4EB6-9C38-AB9C803648B3}"/>
              </a:ext>
            </a:extLst>
          </p:cNvPr>
          <p:cNvPicPr>
            <a:picLocks noChangeAspect="1"/>
          </p:cNvPicPr>
          <p:nvPr/>
        </p:nvPicPr>
        <p:blipFill rotWithShape="1">
          <a:blip r:embed="rId6"/>
          <a:srcRect l="16720" t="57816" r="67358" b="36162"/>
          <a:stretch/>
        </p:blipFill>
        <p:spPr>
          <a:xfrm>
            <a:off x="1045290" y="1521442"/>
            <a:ext cx="7588428" cy="807346"/>
          </a:xfrm>
          <a:prstGeom prst="rect">
            <a:avLst/>
          </a:prstGeom>
          <a:ln w="57150">
            <a:solidFill>
              <a:srgbClr val="0070C0"/>
            </a:solidFill>
          </a:ln>
        </p:spPr>
      </p:pic>
      <p:sp>
        <p:nvSpPr>
          <p:cNvPr id="17" name="Google Shape;303;p30">
            <a:extLst>
              <a:ext uri="{FF2B5EF4-FFF2-40B4-BE49-F238E27FC236}">
                <a16:creationId xmlns:a16="http://schemas.microsoft.com/office/drawing/2014/main" id="{38084BA0-C016-4673-96B9-72F61ED5BC9F}"/>
              </a:ext>
            </a:extLst>
          </p:cNvPr>
          <p:cNvSpPr txBox="1">
            <a:spLocks/>
          </p:cNvSpPr>
          <p:nvPr/>
        </p:nvSpPr>
        <p:spPr>
          <a:xfrm>
            <a:off x="2266111" y="2476602"/>
            <a:ext cx="4993841" cy="6653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t>The connection to the term happens later!</a:t>
            </a:r>
          </a:p>
        </p:txBody>
      </p:sp>
      <p:sp>
        <p:nvSpPr>
          <p:cNvPr id="18" name="Google Shape;303;p30">
            <a:extLst>
              <a:ext uri="{FF2B5EF4-FFF2-40B4-BE49-F238E27FC236}">
                <a16:creationId xmlns:a16="http://schemas.microsoft.com/office/drawing/2014/main" id="{9345745F-73EC-4B1F-B4DE-46DDBF0BBA93}"/>
              </a:ext>
            </a:extLst>
          </p:cNvPr>
          <p:cNvSpPr txBox="1">
            <a:spLocks/>
          </p:cNvSpPr>
          <p:nvPr/>
        </p:nvSpPr>
        <p:spPr>
          <a:xfrm>
            <a:off x="3032012" y="2981319"/>
            <a:ext cx="3614984" cy="6653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rgbClr val="7030A0"/>
                </a:solidFill>
              </a:rPr>
              <a:t>Side Note: The B.E.S.T. document has a glossary. Infer can be found in that resource.</a:t>
            </a:r>
          </a:p>
        </p:txBody>
      </p:sp>
      <p:sp>
        <p:nvSpPr>
          <p:cNvPr id="20" name="Google Shape;303;p30">
            <a:extLst>
              <a:ext uri="{FF2B5EF4-FFF2-40B4-BE49-F238E27FC236}">
                <a16:creationId xmlns:a16="http://schemas.microsoft.com/office/drawing/2014/main" id="{4539A6D3-1B66-4117-A665-7CC13087670F}"/>
              </a:ext>
            </a:extLst>
          </p:cNvPr>
          <p:cNvSpPr txBox="1">
            <a:spLocks/>
          </p:cNvSpPr>
          <p:nvPr/>
        </p:nvSpPr>
        <p:spPr>
          <a:xfrm>
            <a:off x="2687298" y="4058351"/>
            <a:ext cx="4304412" cy="6653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t>Infer: to form an opinion from evidence</a:t>
            </a:r>
          </a:p>
          <a:p>
            <a:pPr algn="ctr"/>
            <a:r>
              <a:rPr lang="en-US" sz="1600" dirty="0"/>
              <a:t>To reach a conclusion based on known facts</a:t>
            </a:r>
          </a:p>
        </p:txBody>
      </p:sp>
      <p:pic>
        <p:nvPicPr>
          <p:cNvPr id="2" name="Audio 1">
            <a:hlinkClick r:id="" action="ppaction://media"/>
            <a:extLst>
              <a:ext uri="{FF2B5EF4-FFF2-40B4-BE49-F238E27FC236}">
                <a16:creationId xmlns:a16="http://schemas.microsoft.com/office/drawing/2014/main" id="{B01AFCE2-53D8-4A84-8A0F-DE121EDD57C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58337875"/>
      </p:ext>
    </p:extLst>
  </p:cSld>
  <p:clrMapOvr>
    <a:masterClrMapping/>
  </p:clrMapOvr>
  <mc:AlternateContent xmlns:mc="http://schemas.openxmlformats.org/markup-compatibility/2006" xmlns:p14="http://schemas.microsoft.com/office/powerpoint/2010/main">
    <mc:Choice Requires="p14">
      <p:transition spd="slow" p14:dur="2000" advTm="61269"/>
    </mc:Choice>
    <mc:Fallback xmlns="">
      <p:transition spd="slow" advTm="61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7"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33"/>
          <p:cNvSpPr/>
          <p:nvPr/>
        </p:nvSpPr>
        <p:spPr>
          <a:xfrm>
            <a:off x="272214" y="178528"/>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txBox="1">
            <a:spLocks noGrp="1"/>
          </p:cNvSpPr>
          <p:nvPr>
            <p:ph type="title" idx="2"/>
          </p:nvPr>
        </p:nvSpPr>
        <p:spPr>
          <a:xfrm>
            <a:off x="468103" y="488078"/>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Pg. </a:t>
            </a:r>
            <a:r>
              <a:rPr lang="en" dirty="0"/>
              <a:t>147</a:t>
            </a:r>
            <a:endParaRPr dirty="0"/>
          </a:p>
        </p:txBody>
      </p:sp>
      <p:sp>
        <p:nvSpPr>
          <p:cNvPr id="389" name="Google Shape;389;p33"/>
          <p:cNvSpPr/>
          <p:nvPr/>
        </p:nvSpPr>
        <p:spPr>
          <a:xfrm rot="2006702">
            <a:off x="248351" y="3973933"/>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250298" y="328394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3"/>
          <p:cNvGrpSpPr/>
          <p:nvPr/>
        </p:nvGrpSpPr>
        <p:grpSpPr>
          <a:xfrm>
            <a:off x="8077209" y="3875662"/>
            <a:ext cx="843483" cy="1025071"/>
            <a:chOff x="2537500" y="2379600"/>
            <a:chExt cx="272100" cy="330700"/>
          </a:xfrm>
        </p:grpSpPr>
        <p:sp>
          <p:nvSpPr>
            <p:cNvPr id="392" name="Google Shape;392;p33"/>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3"/>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A093D6E0-1DC5-4EB6-9C38-AB9C803648B3}"/>
              </a:ext>
            </a:extLst>
          </p:cNvPr>
          <p:cNvPicPr>
            <a:picLocks noChangeAspect="1"/>
          </p:cNvPicPr>
          <p:nvPr/>
        </p:nvPicPr>
        <p:blipFill rotWithShape="1">
          <a:blip r:embed="rId6"/>
          <a:srcRect l="16720" t="64291" r="67358" b="20861"/>
          <a:stretch/>
        </p:blipFill>
        <p:spPr>
          <a:xfrm>
            <a:off x="1217803" y="991261"/>
            <a:ext cx="7588428" cy="1990585"/>
          </a:xfrm>
          <a:prstGeom prst="rect">
            <a:avLst/>
          </a:prstGeom>
          <a:ln w="57150">
            <a:solidFill>
              <a:srgbClr val="0070C0"/>
            </a:solidFill>
          </a:ln>
        </p:spPr>
      </p:pic>
      <p:sp>
        <p:nvSpPr>
          <p:cNvPr id="17" name="Google Shape;303;p30">
            <a:extLst>
              <a:ext uri="{FF2B5EF4-FFF2-40B4-BE49-F238E27FC236}">
                <a16:creationId xmlns:a16="http://schemas.microsoft.com/office/drawing/2014/main" id="{38084BA0-C016-4673-96B9-72F61ED5BC9F}"/>
              </a:ext>
            </a:extLst>
          </p:cNvPr>
          <p:cNvSpPr txBox="1">
            <a:spLocks/>
          </p:cNvSpPr>
          <p:nvPr/>
        </p:nvSpPr>
        <p:spPr>
          <a:xfrm>
            <a:off x="2075079" y="3414274"/>
            <a:ext cx="4993841" cy="6653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t>Look at how the benchmark clarifications build from Kindergarten to grades 3-12.</a:t>
            </a:r>
          </a:p>
        </p:txBody>
      </p:sp>
      <p:pic>
        <p:nvPicPr>
          <p:cNvPr id="2" name="Audio 1">
            <a:hlinkClick r:id="" action="ppaction://media"/>
            <a:extLst>
              <a:ext uri="{FF2B5EF4-FFF2-40B4-BE49-F238E27FC236}">
                <a16:creationId xmlns:a16="http://schemas.microsoft.com/office/drawing/2014/main" id="{1D9A68AD-472C-4594-98E3-10B4FE1C5F6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940024027"/>
      </p:ext>
    </p:extLst>
  </p:cSld>
  <p:clrMapOvr>
    <a:masterClrMapping/>
  </p:clrMapOvr>
  <mc:AlternateContent xmlns:mc="http://schemas.openxmlformats.org/markup-compatibility/2006" xmlns:p14="http://schemas.microsoft.com/office/powerpoint/2010/main">
    <mc:Choice Requires="p14">
      <p:transition spd="slow" p14:dur="2000" advTm="66029"/>
    </mc:Choice>
    <mc:Fallback xmlns="">
      <p:transition spd="slow" advTm="6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5|1|8.1|2.8"/>
</p:tagLst>
</file>

<file path=ppt/tags/tag2.xml><?xml version="1.0" encoding="utf-8"?>
<p:tagLst xmlns:a="http://schemas.openxmlformats.org/drawingml/2006/main" xmlns:r="http://schemas.openxmlformats.org/officeDocument/2006/relationships" xmlns:p="http://schemas.openxmlformats.org/presentationml/2006/main">
  <p:tag name="TIMING" val="|45.6|4.3|3.3"/>
</p:tagLst>
</file>

<file path=ppt/tags/tag3.xml><?xml version="1.0" encoding="utf-8"?>
<p:tagLst xmlns:a="http://schemas.openxmlformats.org/drawingml/2006/main" xmlns:r="http://schemas.openxmlformats.org/officeDocument/2006/relationships" xmlns:p="http://schemas.openxmlformats.org/presentationml/2006/main">
  <p:tag name="TIMING" val="|37.5"/>
</p:tagLst>
</file>

<file path=ppt/tags/tag4.xml><?xml version="1.0" encoding="utf-8"?>
<p:tagLst xmlns:a="http://schemas.openxmlformats.org/drawingml/2006/main" xmlns:r="http://schemas.openxmlformats.org/officeDocument/2006/relationships" xmlns:p="http://schemas.openxmlformats.org/presentationml/2006/main">
  <p:tag name="TIMING" val="|48.4"/>
</p:tagLst>
</file>

<file path=ppt/tags/tag5.xml><?xml version="1.0" encoding="utf-8"?>
<p:tagLst xmlns:a="http://schemas.openxmlformats.org/drawingml/2006/main" xmlns:r="http://schemas.openxmlformats.org/officeDocument/2006/relationships" xmlns:p="http://schemas.openxmlformats.org/presentationml/2006/main">
  <p:tag name="TIMING" val="|1.1|25.4|5.9|1.3|3.2|0.9|12.4"/>
</p:tagLst>
</file>

<file path=ppt/tags/tag6.xml><?xml version="1.0" encoding="utf-8"?>
<p:tagLst xmlns:a="http://schemas.openxmlformats.org/drawingml/2006/main" xmlns:r="http://schemas.openxmlformats.org/officeDocument/2006/relationships" xmlns:p="http://schemas.openxmlformats.org/presentationml/2006/main">
  <p:tag name="TIMING" val="|60.7|5.4|4.4|4.7|4.3|0.5|11.6|7.3"/>
</p:tagLst>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s_Collaboration_Space_Locked xmlns="f3e57cc4-3319-4a68-9356-bb97de003c7a" xsi:nil="true"/>
    <Has_Teacher_Only_SectionGroup xmlns="f3e57cc4-3319-4a68-9356-bb97de003c7a" xsi:nil="true"/>
    <Owner xmlns="f3e57cc4-3319-4a68-9356-bb97de003c7a">
      <UserInfo>
        <DisplayName/>
        <AccountId xsi:nil="true"/>
        <AccountType/>
      </UserInfo>
    </Owner>
    <Students xmlns="f3e57cc4-3319-4a68-9356-bb97de003c7a">
      <UserInfo>
        <DisplayName/>
        <AccountId xsi:nil="true"/>
        <AccountType/>
      </UserInfo>
    </Students>
    <Invited_Teachers xmlns="f3e57cc4-3319-4a68-9356-bb97de003c7a" xsi:nil="true"/>
    <Invited_Students xmlns="f3e57cc4-3319-4a68-9356-bb97de003c7a" xsi:nil="true"/>
    <CultureName xmlns="f3e57cc4-3319-4a68-9356-bb97de003c7a" xsi:nil="true"/>
    <Distribution_Groups xmlns="f3e57cc4-3319-4a68-9356-bb97de003c7a" xsi:nil="true"/>
    <TeamsChannelId xmlns="f3e57cc4-3319-4a68-9356-bb97de003c7a" xsi:nil="true"/>
    <Math_Settings xmlns="f3e57cc4-3319-4a68-9356-bb97de003c7a" xsi:nil="true"/>
    <Teachers xmlns="f3e57cc4-3319-4a68-9356-bb97de003c7a">
      <UserInfo>
        <DisplayName/>
        <AccountId xsi:nil="true"/>
        <AccountType/>
      </UserInfo>
    </Teachers>
    <AppVersion xmlns="f3e57cc4-3319-4a68-9356-bb97de003c7a" xsi:nil="true"/>
    <LMS_Mappings xmlns="f3e57cc4-3319-4a68-9356-bb97de003c7a" xsi:nil="true"/>
    <Self_Registration_Enabled xmlns="f3e57cc4-3319-4a68-9356-bb97de003c7a" xsi:nil="true"/>
    <FolderType xmlns="f3e57cc4-3319-4a68-9356-bb97de003c7a" xsi:nil="true"/>
    <IsNotebookLocked xmlns="f3e57cc4-3319-4a68-9356-bb97de003c7a" xsi:nil="true"/>
    <DefaultSectionNames xmlns="f3e57cc4-3319-4a68-9356-bb97de003c7a" xsi:nil="true"/>
    <Teams_Channel_Section_Location xmlns="f3e57cc4-3319-4a68-9356-bb97de003c7a" xsi:nil="true"/>
    <Templates xmlns="f3e57cc4-3319-4a68-9356-bb97de003c7a" xsi:nil="true"/>
    <NotebookType xmlns="f3e57cc4-3319-4a68-9356-bb97de003c7a" xsi:nil="true"/>
    <Student_Groups xmlns="f3e57cc4-3319-4a68-9356-bb97de003c7a">
      <UserInfo>
        <DisplayName/>
        <AccountId xsi:nil="true"/>
        <AccountType/>
      </UserInfo>
    </Student_Group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281674E8BCAD4E82495C977E933569" ma:contentTypeVersion="34" ma:contentTypeDescription="Create a new document." ma:contentTypeScope="" ma:versionID="effa1d833636f515ba770e9d0eed9bb2">
  <xsd:schema xmlns:xsd="http://www.w3.org/2001/XMLSchema" xmlns:xs="http://www.w3.org/2001/XMLSchema" xmlns:p="http://schemas.microsoft.com/office/2006/metadata/properties" xmlns:ns3="f3e57cc4-3319-4a68-9356-bb97de003c7a" xmlns:ns4="10a7fd47-6e49-4404-828d-bbf89934d61e" targetNamespace="http://schemas.microsoft.com/office/2006/metadata/properties" ma:root="true" ma:fieldsID="41a18312eef79cafc876367a1693feff" ns3:_="" ns4:_="">
    <xsd:import namespace="f3e57cc4-3319-4a68-9356-bb97de003c7a"/>
    <xsd:import namespace="10a7fd47-6e49-4404-828d-bbf89934d61e"/>
    <xsd:element name="properties">
      <xsd:complexType>
        <xsd:sequence>
          <xsd:element name="documentManagement">
            <xsd:complexType>
              <xsd:all>
                <xsd:element ref="ns3:MediaServiceMetadata" minOccurs="0"/>
                <xsd:element ref="ns3:MediaServiceFastMetadata" minOccurs="0"/>
                <xsd:element ref="ns4:SharedWithUsers"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ath_Settings" minOccurs="0"/>
                <xsd:element ref="ns3:Distribution_Groups" minOccurs="0"/>
                <xsd:element ref="ns3:LMS_Mappings" minOccurs="0"/>
                <xsd:element ref="ns3:Teams_Channel_Section_Location"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e57cc4-3319-4a68-9356-bb97de003c7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msChannelId" ma:index="15" nillable="true" ma:displayName="Teams Channel Id" ma:internalName="TeamsChannelId">
      <xsd:simpleType>
        <xsd:restriction base="dms:Text"/>
      </xsd:simpleType>
    </xsd:element>
    <xsd:element name="Owner" ma:index="16"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7" nillable="true" ma:displayName="Default Section Names" ma:internalName="DefaultSectionNames">
      <xsd:simpleType>
        <xsd:restriction base="dms:Note">
          <xsd:maxLength value="255"/>
        </xsd:restriction>
      </xsd:simpleType>
    </xsd:element>
    <xsd:element name="Templates" ma:index="18" nillable="true" ma:displayName="Templates" ma:internalName="Templates">
      <xsd:simpleType>
        <xsd:restriction base="dms:Note">
          <xsd:maxLength value="255"/>
        </xsd:restriction>
      </xsd:simpleType>
    </xsd:element>
    <xsd:element name="Teachers" ma:index="1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Teams_Channel_Section_Location" ma:index="39" nillable="true" ma:displayName="Teams Channel Section Location" ma:internalName="Teams_Channel_Section_Location">
      <xsd:simpleType>
        <xsd:restriction base="dms:Text"/>
      </xsd:simpleType>
    </xsd:element>
    <xsd:element name="MediaServiceDateTaken" ma:index="40" nillable="true" ma:displayName="MediaServiceDateTaken" ma:hidden="true" ma:internalName="MediaServiceDateTaken"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a7fd47-6e49-4404-828d-bbf89934d61e"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element name="SharingHintHash" ma:index="2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F3DFB2-2ECA-456B-8D40-2945F3605441}">
  <ds:schemaRefs>
    <ds:schemaRef ds:uri="http://schemas.openxmlformats.org/package/2006/metadata/core-properties"/>
    <ds:schemaRef ds:uri="http://purl.org/dc/elements/1.1/"/>
    <ds:schemaRef ds:uri="http://schemas.microsoft.com/office/2006/documentManagement/types"/>
    <ds:schemaRef ds:uri="f3e57cc4-3319-4a68-9356-bb97de003c7a"/>
    <ds:schemaRef ds:uri="http://schemas.microsoft.com/office/infopath/2007/PartnerControls"/>
    <ds:schemaRef ds:uri="http://purl.org/dc/terms/"/>
    <ds:schemaRef ds:uri="10a7fd47-6e49-4404-828d-bbf89934d61e"/>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7DFA1DB-EC58-4FCE-8B31-83B007AB38EA}">
  <ds:schemaRefs>
    <ds:schemaRef ds:uri="http://schemas.microsoft.com/sharepoint/v3/contenttype/forms"/>
  </ds:schemaRefs>
</ds:datastoreItem>
</file>

<file path=customXml/itemProps3.xml><?xml version="1.0" encoding="utf-8"?>
<ds:datastoreItem xmlns:ds="http://schemas.openxmlformats.org/officeDocument/2006/customXml" ds:itemID="{8FCA18E7-5139-4D0F-9D8D-86CAE9F5EF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e57cc4-3319-4a68-9356-bb97de003c7a"/>
    <ds:schemaRef ds:uri="10a7fd47-6e49-4404-828d-bbf89934d6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507</TotalTime>
  <Words>2512</Words>
  <Application>Microsoft Office PowerPoint</Application>
  <PresentationFormat>On-screen Show (16:9)</PresentationFormat>
  <Paragraphs>111</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Pangolin</vt:lpstr>
      <vt:lpstr>Roboto Condensed Light</vt:lpstr>
      <vt:lpstr>Arial</vt:lpstr>
      <vt:lpstr>Calibri</vt:lpstr>
      <vt:lpstr>Baloo 2</vt:lpstr>
      <vt:lpstr>English Vocabulary Workshop by Slidesgo</vt:lpstr>
      <vt:lpstr>ELA Expectations (EE) Spiraled Standards </vt:lpstr>
      <vt:lpstr>SheKishma O’Reilly Sherri Winsett</vt:lpstr>
      <vt:lpstr>ELA Expectations (EE)</vt:lpstr>
      <vt:lpstr>Page 8</vt:lpstr>
      <vt:lpstr>Pg. 147</vt:lpstr>
      <vt:lpstr>Pg. 147</vt:lpstr>
      <vt:lpstr>Pg. 147</vt:lpstr>
      <vt:lpstr>Pg. 147</vt:lpstr>
      <vt:lpstr>Pg. 147</vt:lpstr>
      <vt:lpstr>Pg. 147</vt:lpstr>
      <vt:lpstr>Pg. 147</vt:lpstr>
      <vt:lpstr>Pg. 147</vt:lpstr>
      <vt:lpstr>Page 13</vt:lpstr>
      <vt:lpstr>Vertical Progressions Page 13</vt:lpstr>
      <vt:lpstr>Next Video: May 13,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O'Reilly, Shekishma</dc:creator>
  <cp:lastModifiedBy>O'Reilly, Shekishma</cp:lastModifiedBy>
  <cp:revision>286</cp:revision>
  <dcterms:modified xsi:type="dcterms:W3CDTF">2022-05-06T15:32:21Z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0x0101001B281674E8BCAD4E82495C977E933569</vt:lpwstr>
  </property>
</Properties>
</file>