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sldIdLst>
    <p:sldId id="256" r:id="rId5"/>
    <p:sldId id="258" r:id="rId6"/>
    <p:sldId id="295" r:id="rId7"/>
    <p:sldId id="298" r:id="rId8"/>
    <p:sldId id="261" r:id="rId9"/>
    <p:sldId id="262" r:id="rId10"/>
    <p:sldId id="263" r:id="rId11"/>
    <p:sldId id="266" r:id="rId12"/>
    <p:sldId id="264" r:id="rId13"/>
    <p:sldId id="301" r:id="rId14"/>
    <p:sldId id="302" r:id="rId15"/>
    <p:sldId id="294" r:id="rId16"/>
    <p:sldId id="267" r:id="rId17"/>
    <p:sldId id="268" r:id="rId18"/>
    <p:sldId id="265" r:id="rId19"/>
    <p:sldId id="269" r:id="rId20"/>
    <p:sldId id="270" r:id="rId21"/>
    <p:sldId id="273" r:id="rId22"/>
    <p:sldId id="272" r:id="rId23"/>
    <p:sldId id="274" r:id="rId24"/>
    <p:sldId id="278" r:id="rId25"/>
    <p:sldId id="313" r:id="rId26"/>
    <p:sldId id="300" r:id="rId27"/>
    <p:sldId id="299" r:id="rId28"/>
    <p:sldId id="284" r:id="rId29"/>
    <p:sldId id="290" r:id="rId30"/>
    <p:sldId id="291" r:id="rId31"/>
    <p:sldId id="306" r:id="rId32"/>
    <p:sldId id="282" r:id="rId33"/>
    <p:sldId id="308" r:id="rId34"/>
    <p:sldId id="309" r:id="rId35"/>
    <p:sldId id="312" r:id="rId36"/>
    <p:sldId id="310" r:id="rId37"/>
    <p:sldId id="307" r:id="rId38"/>
    <p:sldId id="311"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82BE3-2CCB-A80A-0C2C-DA73215A9E90}" v="3" dt="2019-07-15T12:45:17.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1" d="100"/>
          <a:sy n="91"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loy, Kathleen" userId="S::malloyk@leonschools.net::f6d8ac31-f927-45eb-b6b8-491bbf55a57e" providerId="AD" clId="Web-{D5A82BE3-2CCB-A80A-0C2C-DA73215A9E90}"/>
    <pc:docChg chg="addSld modSld">
      <pc:chgData name="Malloy, Kathleen" userId="S::malloyk@leonschools.net::f6d8ac31-f927-45eb-b6b8-491bbf55a57e" providerId="AD" clId="Web-{D5A82BE3-2CCB-A80A-0C2C-DA73215A9E90}" dt="2019-07-15T12:53:04.323" v="113"/>
      <pc:docMkLst>
        <pc:docMk/>
      </pc:docMkLst>
      <pc:sldChg chg="addSp delSp modSp new mod modClrScheme chgLayout">
        <pc:chgData name="Malloy, Kathleen" userId="S::malloyk@leonschools.net::f6d8ac31-f927-45eb-b6b8-491bbf55a57e" providerId="AD" clId="Web-{D5A82BE3-2CCB-A80A-0C2C-DA73215A9E90}" dt="2019-07-15T12:46:34.757" v="66" actId="20577"/>
        <pc:sldMkLst>
          <pc:docMk/>
          <pc:sldMk cId="978147492" sldId="298"/>
        </pc:sldMkLst>
        <pc:spChg chg="mod ord">
          <ac:chgData name="Malloy, Kathleen" userId="S::malloyk@leonschools.net::f6d8ac31-f927-45eb-b6b8-491bbf55a57e" providerId="AD" clId="Web-{D5A82BE3-2CCB-A80A-0C2C-DA73215A9E90}" dt="2019-07-15T12:46:34.757" v="66" actId="20577"/>
          <ac:spMkLst>
            <pc:docMk/>
            <pc:sldMk cId="978147492" sldId="298"/>
            <ac:spMk id="2" creationId="{9CA2829F-DF7C-41C2-826F-B85CEDA3C636}"/>
          </ac:spMkLst>
        </pc:spChg>
        <pc:spChg chg="add del mod ord">
          <ac:chgData name="Malloy, Kathleen" userId="S::malloyk@leonschools.net::f6d8ac31-f927-45eb-b6b8-491bbf55a57e" providerId="AD" clId="Web-{D5A82BE3-2CCB-A80A-0C2C-DA73215A9E90}" dt="2019-07-15T12:42:13.651" v="6"/>
          <ac:spMkLst>
            <pc:docMk/>
            <pc:sldMk cId="978147492" sldId="298"/>
            <ac:spMk id="3" creationId="{6AB5FB74-EE5E-40EA-9A4C-9AC915C1BA18}"/>
          </ac:spMkLst>
        </pc:spChg>
        <pc:spChg chg="add del mod ord">
          <ac:chgData name="Malloy, Kathleen" userId="S::malloyk@leonschools.net::f6d8ac31-f927-45eb-b6b8-491bbf55a57e" providerId="AD" clId="Web-{D5A82BE3-2CCB-A80A-0C2C-DA73215A9E90}" dt="2019-07-15T12:45:05.191" v="10"/>
          <ac:spMkLst>
            <pc:docMk/>
            <pc:sldMk cId="978147492" sldId="298"/>
            <ac:spMk id="6" creationId="{0AD8DD8F-96A8-47F7-9C3E-69AF2F69B19E}"/>
          </ac:spMkLst>
        </pc:spChg>
        <pc:spChg chg="add del mod ord">
          <ac:chgData name="Malloy, Kathleen" userId="S::malloyk@leonschools.net::f6d8ac31-f927-45eb-b6b8-491bbf55a57e" providerId="AD" clId="Web-{D5A82BE3-2CCB-A80A-0C2C-DA73215A9E90}" dt="2019-07-15T12:45:05.191" v="10"/>
          <ac:spMkLst>
            <pc:docMk/>
            <pc:sldMk cId="978147492" sldId="298"/>
            <ac:spMk id="7" creationId="{7EA5D3BB-E664-4583-9B2A-57DDD178DB98}"/>
          </ac:spMkLst>
        </pc:spChg>
        <pc:spChg chg="add del mod ord">
          <ac:chgData name="Malloy, Kathleen" userId="S::malloyk@leonschools.net::f6d8ac31-f927-45eb-b6b8-491bbf55a57e" providerId="AD" clId="Web-{D5A82BE3-2CCB-A80A-0C2C-DA73215A9E90}" dt="2019-07-15T12:45:05.191" v="10"/>
          <ac:spMkLst>
            <pc:docMk/>
            <pc:sldMk cId="978147492" sldId="298"/>
            <ac:spMk id="8" creationId="{8752F6BF-32E7-4725-B16E-8921096A4146}"/>
          </ac:spMkLst>
        </pc:spChg>
        <pc:picChg chg="add del mod ord">
          <ac:chgData name="Malloy, Kathleen" userId="S::malloyk@leonschools.net::f6d8ac31-f927-45eb-b6b8-491bbf55a57e" providerId="AD" clId="Web-{D5A82BE3-2CCB-A80A-0C2C-DA73215A9E90}" dt="2019-07-15T12:41:54.619" v="4"/>
          <ac:picMkLst>
            <pc:docMk/>
            <pc:sldMk cId="978147492" sldId="298"/>
            <ac:picMk id="4" creationId="{4F9027E3-A569-4E88-A85B-FC548FC0B582}"/>
          </ac:picMkLst>
        </pc:picChg>
        <pc:picChg chg="add mod ord">
          <ac:chgData name="Malloy, Kathleen" userId="S::malloyk@leonschools.net::f6d8ac31-f927-45eb-b6b8-491bbf55a57e" providerId="AD" clId="Web-{D5A82BE3-2CCB-A80A-0C2C-DA73215A9E90}" dt="2019-07-15T12:45:46.505" v="17" actId="1076"/>
          <ac:picMkLst>
            <pc:docMk/>
            <pc:sldMk cId="978147492" sldId="298"/>
            <ac:picMk id="9" creationId="{96CF3236-EFF1-4439-ABD2-E75D9247EDDB}"/>
          </ac:picMkLst>
        </pc:picChg>
      </pc:sldChg>
      <pc:sldChg chg="addSp delSp modSp new">
        <pc:chgData name="Malloy, Kathleen" userId="S::malloyk@leonschools.net::f6d8ac31-f927-45eb-b6b8-491bbf55a57e" providerId="AD" clId="Web-{D5A82BE3-2CCB-A80A-0C2C-DA73215A9E90}" dt="2019-07-15T12:53:04.323" v="113"/>
        <pc:sldMkLst>
          <pc:docMk/>
          <pc:sldMk cId="2833098144" sldId="299"/>
        </pc:sldMkLst>
        <pc:spChg chg="mod">
          <ac:chgData name="Malloy, Kathleen" userId="S::malloyk@leonschools.net::f6d8ac31-f927-45eb-b6b8-491bbf55a57e" providerId="AD" clId="Web-{D5A82BE3-2CCB-A80A-0C2C-DA73215A9E90}" dt="2019-07-15T12:47:15.994" v="112" actId="14100"/>
          <ac:spMkLst>
            <pc:docMk/>
            <pc:sldMk cId="2833098144" sldId="299"/>
            <ac:spMk id="2" creationId="{65417B83-B006-4292-AFBD-64190BF264DE}"/>
          </ac:spMkLst>
        </pc:spChg>
        <pc:spChg chg="del">
          <ac:chgData name="Malloy, Kathleen" userId="S::malloyk@leonschools.net::f6d8ac31-f927-45eb-b6b8-491bbf55a57e" providerId="AD" clId="Web-{D5A82BE3-2CCB-A80A-0C2C-DA73215A9E90}" dt="2019-07-15T12:53:04.323" v="113"/>
          <ac:spMkLst>
            <pc:docMk/>
            <pc:sldMk cId="2833098144" sldId="299"/>
            <ac:spMk id="3" creationId="{477F11E3-5A2E-45B7-B93C-AC2E5D017B84}"/>
          </ac:spMkLst>
        </pc:spChg>
        <pc:picChg chg="add mod ord">
          <ac:chgData name="Malloy, Kathleen" userId="S::malloyk@leonschools.net::f6d8ac31-f927-45eb-b6b8-491bbf55a57e" providerId="AD" clId="Web-{D5A82BE3-2CCB-A80A-0C2C-DA73215A9E90}" dt="2019-07-15T12:53:04.323" v="113"/>
          <ac:picMkLst>
            <pc:docMk/>
            <pc:sldMk cId="2833098144" sldId="299"/>
            <ac:picMk id="4" creationId="{98D021B3-1D7C-40DA-BBE6-908ACC5E0A40}"/>
          </ac:picMkLst>
        </pc:picChg>
      </pc:sldChg>
    </pc:docChg>
  </pc:docChgLst>
  <pc:docChgLst>
    <pc:chgData name="Malloy, Kathleen" userId="S::malloyk@leonschools.net::f6d8ac31-f927-45eb-b6b8-491bbf55a57e" providerId="AD" clId="Web-{DD590346-0CD8-4692-8DFB-6213D434F065}"/>
    <pc:docChg chg="addSld modSld sldOrd">
      <pc:chgData name="Malloy, Kathleen" userId="S::malloyk@leonschools.net::f6d8ac31-f927-45eb-b6b8-491bbf55a57e" providerId="AD" clId="Web-{DD590346-0CD8-4692-8DFB-6213D434F065}" dt="2019-08-01T12:47:30.458" v="209" actId="20577"/>
      <pc:docMkLst>
        <pc:docMk/>
      </pc:docMkLst>
      <pc:sldChg chg="modSp ord">
        <pc:chgData name="Malloy, Kathleen" userId="S::malloyk@leonschools.net::f6d8ac31-f927-45eb-b6b8-491bbf55a57e" providerId="AD" clId="Web-{DD590346-0CD8-4692-8DFB-6213D434F065}" dt="2019-08-01T12:31:24.735" v="5"/>
        <pc:sldMkLst>
          <pc:docMk/>
          <pc:sldMk cId="1225762174" sldId="257"/>
        </pc:sldMkLst>
        <pc:spChg chg="mod">
          <ac:chgData name="Malloy, Kathleen" userId="S::malloyk@leonschools.net::f6d8ac31-f927-45eb-b6b8-491bbf55a57e" providerId="AD" clId="Web-{DD590346-0CD8-4692-8DFB-6213D434F065}" dt="2019-08-01T12:28:16.700" v="2" actId="20577"/>
          <ac:spMkLst>
            <pc:docMk/>
            <pc:sldMk cId="1225762174" sldId="257"/>
            <ac:spMk id="3" creationId="{00000000-0000-0000-0000-000000000000}"/>
          </ac:spMkLst>
        </pc:spChg>
      </pc:sldChg>
      <pc:sldChg chg="modSp">
        <pc:chgData name="Malloy, Kathleen" userId="S::malloyk@leonschools.net::f6d8ac31-f927-45eb-b6b8-491bbf55a57e" providerId="AD" clId="Web-{DD590346-0CD8-4692-8DFB-6213D434F065}" dt="2019-08-01T12:39:50.089" v="25" actId="20577"/>
        <pc:sldMkLst>
          <pc:docMk/>
          <pc:sldMk cId="912071900" sldId="294"/>
        </pc:sldMkLst>
        <pc:spChg chg="mod">
          <ac:chgData name="Malloy, Kathleen" userId="S::malloyk@leonschools.net::f6d8ac31-f927-45eb-b6b8-491bbf55a57e" providerId="AD" clId="Web-{DD590346-0CD8-4692-8DFB-6213D434F065}" dt="2019-08-01T12:39:50.089" v="25" actId="20577"/>
          <ac:spMkLst>
            <pc:docMk/>
            <pc:sldMk cId="912071900" sldId="294"/>
            <ac:spMk id="6" creationId="{00000000-0000-0000-0000-000000000000}"/>
          </ac:spMkLst>
        </pc:spChg>
      </pc:sldChg>
      <pc:sldChg chg="new ord">
        <pc:chgData name="Malloy, Kathleen" userId="S::malloyk@leonschools.net::f6d8ac31-f927-45eb-b6b8-491bbf55a57e" providerId="AD" clId="Web-{DD590346-0CD8-4692-8DFB-6213D434F065}" dt="2019-08-01T12:44:45.361" v="153"/>
        <pc:sldMkLst>
          <pc:docMk/>
          <pc:sldMk cId="2791105015" sldId="303"/>
        </pc:sldMkLst>
      </pc:sldChg>
      <pc:sldChg chg="modSp new">
        <pc:chgData name="Malloy, Kathleen" userId="S::malloyk@leonschools.net::f6d8ac31-f927-45eb-b6b8-491bbf55a57e" providerId="AD" clId="Web-{DD590346-0CD8-4692-8DFB-6213D434F065}" dt="2019-08-01T12:47:30.442" v="208" actId="20577"/>
        <pc:sldMkLst>
          <pc:docMk/>
          <pc:sldMk cId="974948679" sldId="304"/>
        </pc:sldMkLst>
        <pc:spChg chg="mod">
          <ac:chgData name="Malloy, Kathleen" userId="S::malloyk@leonschools.net::f6d8ac31-f927-45eb-b6b8-491bbf55a57e" providerId="AD" clId="Web-{DD590346-0CD8-4692-8DFB-6213D434F065}" dt="2019-08-01T12:42:16.233" v="62" actId="20577"/>
          <ac:spMkLst>
            <pc:docMk/>
            <pc:sldMk cId="974948679" sldId="304"/>
            <ac:spMk id="2" creationId="{4DAFE1D0-29FE-4887-96FF-82F82730217B}"/>
          </ac:spMkLst>
        </pc:spChg>
        <pc:spChg chg="mod">
          <ac:chgData name="Malloy, Kathleen" userId="S::malloyk@leonschools.net::f6d8ac31-f927-45eb-b6b8-491bbf55a57e" providerId="AD" clId="Web-{DD590346-0CD8-4692-8DFB-6213D434F065}" dt="2019-08-01T12:47:30.442" v="208" actId="20577"/>
          <ac:spMkLst>
            <pc:docMk/>
            <pc:sldMk cId="974948679" sldId="304"/>
            <ac:spMk id="3" creationId="{2C3E5E6A-32E3-4108-B8A7-00908DEF394A}"/>
          </ac:spMkLst>
        </pc:spChg>
      </pc:sldChg>
      <pc:sldChg chg="modSp add">
        <pc:chgData name="Malloy, Kathleen" userId="S::malloyk@leonschools.net::f6d8ac31-f927-45eb-b6b8-491bbf55a57e" providerId="AD" clId="Web-{DD590346-0CD8-4692-8DFB-6213D434F065}" dt="2019-08-01T12:45:30.362" v="155" actId="20577"/>
        <pc:sldMkLst>
          <pc:docMk/>
          <pc:sldMk cId="1913548471" sldId="305"/>
        </pc:sldMkLst>
        <pc:spChg chg="mod">
          <ac:chgData name="Malloy, Kathleen" userId="S::malloyk@leonschools.net::f6d8ac31-f927-45eb-b6b8-491bbf55a57e" providerId="AD" clId="Web-{DD590346-0CD8-4692-8DFB-6213D434F065}" dt="2019-08-01T12:45:30.362" v="155" actId="20577"/>
          <ac:spMkLst>
            <pc:docMk/>
            <pc:sldMk cId="1913548471" sldId="305"/>
            <ac:spMk id="2" creationId="{65417B83-B006-4292-AFBD-64190BF264DE}"/>
          </ac:spMkLst>
        </pc:spChg>
      </pc:sldChg>
    </pc:docChg>
  </pc:docChgLst>
  <pc:docChgLst>
    <pc:chgData name="Malloy, Kathleen" userId="S::malloyk@leonschools.net::f6d8ac31-f927-45eb-b6b8-491bbf55a57e" providerId="AD" clId="Web-{0AFAC1E4-0E69-6BA5-2FF3-A81A3123F4CB}"/>
    <pc:docChg chg="addSld modSld">
      <pc:chgData name="Malloy, Kathleen" userId="S::malloyk@leonschools.net::f6d8ac31-f927-45eb-b6b8-491bbf55a57e" providerId="AD" clId="Web-{0AFAC1E4-0E69-6BA5-2FF3-A81A3123F4CB}" dt="2019-08-05T22:08:44.415" v="68" actId="1076"/>
      <pc:docMkLst>
        <pc:docMk/>
      </pc:docMkLst>
      <pc:sldChg chg="addSp delSp modSp new">
        <pc:chgData name="Malloy, Kathleen" userId="S::malloyk@leonschools.net::f6d8ac31-f927-45eb-b6b8-491bbf55a57e" providerId="AD" clId="Web-{0AFAC1E4-0E69-6BA5-2FF3-A81A3123F4CB}" dt="2019-08-05T22:08:44.415" v="68" actId="1076"/>
        <pc:sldMkLst>
          <pc:docMk/>
          <pc:sldMk cId="1238091826" sldId="313"/>
        </pc:sldMkLst>
        <pc:spChg chg="mod">
          <ac:chgData name="Malloy, Kathleen" userId="S::malloyk@leonschools.net::f6d8ac31-f927-45eb-b6b8-491bbf55a57e" providerId="AD" clId="Web-{0AFAC1E4-0E69-6BA5-2FF3-A81A3123F4CB}" dt="2019-08-05T22:07:06.005" v="58" actId="14100"/>
          <ac:spMkLst>
            <pc:docMk/>
            <pc:sldMk cId="1238091826" sldId="313"/>
            <ac:spMk id="2" creationId="{7BC48471-6B40-4261-963F-C394A771F75B}"/>
          </ac:spMkLst>
        </pc:spChg>
        <pc:spChg chg="del">
          <ac:chgData name="Malloy, Kathleen" userId="S::malloyk@leonschools.net::f6d8ac31-f927-45eb-b6b8-491bbf55a57e" providerId="AD" clId="Web-{0AFAC1E4-0E69-6BA5-2FF3-A81A3123F4CB}" dt="2019-08-05T22:07:40.475" v="59"/>
          <ac:spMkLst>
            <pc:docMk/>
            <pc:sldMk cId="1238091826" sldId="313"/>
            <ac:spMk id="3" creationId="{EB71579B-EBA1-42EE-A007-223220EAB3F0}"/>
          </ac:spMkLst>
        </pc:spChg>
        <pc:picChg chg="add mod ord">
          <ac:chgData name="Malloy, Kathleen" userId="S::malloyk@leonschools.net::f6d8ac31-f927-45eb-b6b8-491bbf55a57e" providerId="AD" clId="Web-{0AFAC1E4-0E69-6BA5-2FF3-A81A3123F4CB}" dt="2019-08-05T22:08:35.227" v="67" actId="14100"/>
          <ac:picMkLst>
            <pc:docMk/>
            <pc:sldMk cId="1238091826" sldId="313"/>
            <ac:picMk id="4" creationId="{EEB12AC5-0263-4FA6-B4EA-EBB5C5E89629}"/>
          </ac:picMkLst>
        </pc:picChg>
        <pc:picChg chg="add mod">
          <ac:chgData name="Malloy, Kathleen" userId="S::malloyk@leonschools.net::f6d8ac31-f927-45eb-b6b8-491bbf55a57e" providerId="AD" clId="Web-{0AFAC1E4-0E69-6BA5-2FF3-A81A3123F4CB}" dt="2019-08-05T22:08:44.415" v="68" actId="1076"/>
          <ac:picMkLst>
            <pc:docMk/>
            <pc:sldMk cId="1238091826" sldId="313"/>
            <ac:picMk id="6" creationId="{4A5D009F-EA05-4750-A706-2E406D760FBA}"/>
          </ac:picMkLst>
        </pc:picChg>
      </pc:sldChg>
    </pc:docChg>
  </pc:docChgLst>
  <pc:docChgLst>
    <pc:chgData name="Malloy, Kathleen" userId="S::malloyk@leonschools.net::f6d8ac31-f927-45eb-b6b8-491bbf55a57e" providerId="AD" clId="Web-{9A765E11-697B-6F4A-90AA-52816E15D61B}"/>
    <pc:docChg chg="modSld">
      <pc:chgData name="Malloy, Kathleen" userId="S::malloyk@leonschools.net::f6d8ac31-f927-45eb-b6b8-491bbf55a57e" providerId="AD" clId="Web-{9A765E11-697B-6F4A-90AA-52816E15D61B}" dt="2019-05-14T00:24:11.505" v="13" actId="1076"/>
      <pc:docMkLst>
        <pc:docMk/>
      </pc:docMkLst>
      <pc:sldChg chg="modSp">
        <pc:chgData name="Malloy, Kathleen" userId="S::malloyk@leonschools.net::f6d8ac31-f927-45eb-b6b8-491bbf55a57e" providerId="AD" clId="Web-{9A765E11-697B-6F4A-90AA-52816E15D61B}" dt="2019-05-14T00:21:53.612" v="1" actId="20577"/>
        <pc:sldMkLst>
          <pc:docMk/>
          <pc:sldMk cId="1985931534" sldId="261"/>
        </pc:sldMkLst>
        <pc:spChg chg="mod">
          <ac:chgData name="Malloy, Kathleen" userId="S::malloyk@leonschools.net::f6d8ac31-f927-45eb-b6b8-491bbf55a57e" providerId="AD" clId="Web-{9A765E11-697B-6F4A-90AA-52816E15D61B}" dt="2019-05-14T00:21:53.612" v="1" actId="20577"/>
          <ac:spMkLst>
            <pc:docMk/>
            <pc:sldMk cId="1985931534" sldId="261"/>
            <ac:spMk id="2" creationId="{00000000-0000-0000-0000-000000000000}"/>
          </ac:spMkLst>
        </pc:spChg>
      </pc:sldChg>
      <pc:sldChg chg="modSp">
        <pc:chgData name="Malloy, Kathleen" userId="S::malloyk@leonschools.net::f6d8ac31-f927-45eb-b6b8-491bbf55a57e" providerId="AD" clId="Web-{9A765E11-697B-6F4A-90AA-52816E15D61B}" dt="2019-05-14T00:23:16.520" v="4" actId="20577"/>
        <pc:sldMkLst>
          <pc:docMk/>
          <pc:sldMk cId="1947425024" sldId="266"/>
        </pc:sldMkLst>
        <pc:spChg chg="mod">
          <ac:chgData name="Malloy, Kathleen" userId="S::malloyk@leonschools.net::f6d8ac31-f927-45eb-b6b8-491bbf55a57e" providerId="AD" clId="Web-{9A765E11-697B-6F4A-90AA-52816E15D61B}" dt="2019-05-14T00:23:16.520" v="4" actId="20577"/>
          <ac:spMkLst>
            <pc:docMk/>
            <pc:sldMk cId="1947425024" sldId="266"/>
            <ac:spMk id="2" creationId="{00000000-0000-0000-0000-000000000000}"/>
          </ac:spMkLst>
        </pc:spChg>
      </pc:sldChg>
      <pc:sldChg chg="modSp">
        <pc:chgData name="Malloy, Kathleen" userId="S::malloyk@leonschools.net::f6d8ac31-f927-45eb-b6b8-491bbf55a57e" providerId="AD" clId="Web-{9A765E11-697B-6F4A-90AA-52816E15D61B}" dt="2019-05-14T00:23:53.067" v="12" actId="1076"/>
        <pc:sldMkLst>
          <pc:docMk/>
          <pc:sldMk cId="2962737392" sldId="269"/>
        </pc:sldMkLst>
        <pc:spChg chg="mod">
          <ac:chgData name="Malloy, Kathleen" userId="S::malloyk@leonschools.net::f6d8ac31-f927-45eb-b6b8-491bbf55a57e" providerId="AD" clId="Web-{9A765E11-697B-6F4A-90AA-52816E15D61B}" dt="2019-05-14T00:23:44.051" v="8" actId="20577"/>
          <ac:spMkLst>
            <pc:docMk/>
            <pc:sldMk cId="2962737392" sldId="269"/>
            <ac:spMk id="2" creationId="{00000000-0000-0000-0000-000000000000}"/>
          </ac:spMkLst>
        </pc:spChg>
        <pc:picChg chg="mod">
          <ac:chgData name="Malloy, Kathleen" userId="S::malloyk@leonschools.net::f6d8ac31-f927-45eb-b6b8-491bbf55a57e" providerId="AD" clId="Web-{9A765E11-697B-6F4A-90AA-52816E15D61B}" dt="2019-05-14T00:23:53.067" v="12" actId="1076"/>
          <ac:picMkLst>
            <pc:docMk/>
            <pc:sldMk cId="2962737392" sldId="269"/>
            <ac:picMk id="7" creationId="{00000000-0000-0000-0000-000000000000}"/>
          </ac:picMkLst>
        </pc:picChg>
      </pc:sldChg>
      <pc:sldChg chg="modSp">
        <pc:chgData name="Malloy, Kathleen" userId="S::malloyk@leonschools.net::f6d8ac31-f927-45eb-b6b8-491bbf55a57e" providerId="AD" clId="Web-{9A765E11-697B-6F4A-90AA-52816E15D61B}" dt="2019-05-14T00:24:11.505" v="13" actId="1076"/>
        <pc:sldMkLst>
          <pc:docMk/>
          <pc:sldMk cId="501610779" sldId="273"/>
        </pc:sldMkLst>
        <pc:spChg chg="mod">
          <ac:chgData name="Malloy, Kathleen" userId="S::malloyk@leonschools.net::f6d8ac31-f927-45eb-b6b8-491bbf55a57e" providerId="AD" clId="Web-{9A765E11-697B-6F4A-90AA-52816E15D61B}" dt="2019-05-14T00:24:11.505" v="13" actId="1076"/>
          <ac:spMkLst>
            <pc:docMk/>
            <pc:sldMk cId="501610779" sldId="273"/>
            <ac:spMk id="2" creationId="{00000000-0000-0000-0000-000000000000}"/>
          </ac:spMkLst>
        </pc:spChg>
      </pc:sldChg>
    </pc:docChg>
  </pc:docChgLst>
  <pc:docChgLst>
    <pc:chgData name="Malloy, Kathleen" userId="S::malloyk@leonschools.net::f6d8ac31-f927-45eb-b6b8-491bbf55a57e" providerId="AD" clId="Web-{E2068AF7-3D1A-3BAC-310B-517D9AD41F80}"/>
    <pc:docChg chg="addSld modSld">
      <pc:chgData name="Malloy, Kathleen" userId="S::malloyk@leonschools.net::f6d8ac31-f927-45eb-b6b8-491bbf55a57e" providerId="AD" clId="Web-{E2068AF7-3D1A-3BAC-310B-517D9AD41F80}" dt="2019-04-27T11:23:58.764" v="41"/>
      <pc:docMkLst>
        <pc:docMk/>
      </pc:docMkLst>
      <pc:sldChg chg="addSp delSp modSp mod setBg">
        <pc:chgData name="Malloy, Kathleen" userId="S::malloyk@leonschools.net::f6d8ac31-f927-45eb-b6b8-491bbf55a57e" providerId="AD" clId="Web-{E2068AF7-3D1A-3BAC-310B-517D9AD41F80}" dt="2019-04-27T11:23:58.764" v="41"/>
        <pc:sldMkLst>
          <pc:docMk/>
          <pc:sldMk cId="109857222" sldId="256"/>
        </pc:sldMkLst>
        <pc:spChg chg="mod">
          <ac:chgData name="Malloy, Kathleen" userId="S::malloyk@leonschools.net::f6d8ac31-f927-45eb-b6b8-491bbf55a57e" providerId="AD" clId="Web-{E2068AF7-3D1A-3BAC-310B-517D9AD41F80}" dt="2019-04-27T11:23:51.592" v="38" actId="20577"/>
          <ac:spMkLst>
            <pc:docMk/>
            <pc:sldMk cId="109857222" sldId="256"/>
            <ac:spMk id="2" creationId="{00000000-0000-0000-0000-000000000000}"/>
          </ac:spMkLst>
        </pc:spChg>
        <pc:spChg chg="mod">
          <ac:chgData name="Malloy, Kathleen" userId="S::malloyk@leonschools.net::f6d8ac31-f927-45eb-b6b8-491bbf55a57e" providerId="AD" clId="Web-{E2068AF7-3D1A-3BAC-310B-517D9AD41F80}" dt="2019-04-27T11:23:18.655" v="34"/>
          <ac:spMkLst>
            <pc:docMk/>
            <pc:sldMk cId="109857222" sldId="256"/>
            <ac:spMk id="3" creationId="{00000000-0000-0000-0000-000000000000}"/>
          </ac:spMkLst>
        </pc:spChg>
        <pc:spChg chg="add del">
          <ac:chgData name="Malloy, Kathleen" userId="S::malloyk@leonschools.net::f6d8ac31-f927-45eb-b6b8-491bbf55a57e" providerId="AD" clId="Web-{E2068AF7-3D1A-3BAC-310B-517D9AD41F80}" dt="2019-04-27T11:23:18.655" v="34"/>
          <ac:spMkLst>
            <pc:docMk/>
            <pc:sldMk cId="109857222" sldId="256"/>
            <ac:spMk id="8" creationId="{23962611-DFD5-4092-AAFD-559E3DFCE2C9}"/>
          </ac:spMkLst>
        </pc:spChg>
        <pc:spChg chg="add">
          <ac:chgData name="Malloy, Kathleen" userId="S::malloyk@leonschools.net::f6d8ac31-f927-45eb-b6b8-491bbf55a57e" providerId="AD" clId="Web-{E2068AF7-3D1A-3BAC-310B-517D9AD41F80}" dt="2019-04-27T11:23:18.655" v="34"/>
          <ac:spMkLst>
            <pc:docMk/>
            <pc:sldMk cId="109857222" sldId="256"/>
            <ac:spMk id="12" creationId="{4D7DFF5D-1B92-4B6A-8DFF-E020CE7ABD6F}"/>
          </ac:spMkLst>
        </pc:spChg>
        <pc:spChg chg="add">
          <ac:chgData name="Malloy, Kathleen" userId="S::malloyk@leonschools.net::f6d8ac31-f927-45eb-b6b8-491bbf55a57e" providerId="AD" clId="Web-{E2068AF7-3D1A-3BAC-310B-517D9AD41F80}" dt="2019-04-27T11:23:18.655" v="34"/>
          <ac:spMkLst>
            <pc:docMk/>
            <pc:sldMk cId="109857222" sldId="256"/>
            <ac:spMk id="13" creationId="{FD31044E-A1D7-4E19-96A1-3E91F0350BE5}"/>
          </ac:spMkLst>
        </pc:spChg>
        <pc:spChg chg="add del">
          <ac:chgData name="Malloy, Kathleen" userId="S::malloyk@leonschools.net::f6d8ac31-f927-45eb-b6b8-491bbf55a57e" providerId="AD" clId="Web-{E2068AF7-3D1A-3BAC-310B-517D9AD41F80}" dt="2019-04-27T11:23:18.264" v="33"/>
          <ac:spMkLst>
            <pc:docMk/>
            <pc:sldMk cId="109857222" sldId="256"/>
            <ac:spMk id="15" creationId="{7905BA41-EE6E-4F80-8636-447F22DD729A}"/>
          </ac:spMkLst>
        </pc:spChg>
        <pc:spChg chg="add del">
          <ac:chgData name="Malloy, Kathleen" userId="S::malloyk@leonschools.net::f6d8ac31-f927-45eb-b6b8-491bbf55a57e" providerId="AD" clId="Web-{E2068AF7-3D1A-3BAC-310B-517D9AD41F80}" dt="2019-04-27T11:23:18.264" v="33"/>
          <ac:spMkLst>
            <pc:docMk/>
            <pc:sldMk cId="109857222" sldId="256"/>
            <ac:spMk id="17" creationId="{CD7549B2-EE05-4558-8C64-AC46755F2B25}"/>
          </ac:spMkLst>
        </pc:spChg>
        <pc:picChg chg="add del mod">
          <ac:chgData name="Malloy, Kathleen" userId="S::malloyk@leonschools.net::f6d8ac31-f927-45eb-b6b8-491bbf55a57e" providerId="AD" clId="Web-{E2068AF7-3D1A-3BAC-310B-517D9AD41F80}" dt="2019-04-27T11:23:58.764" v="41"/>
          <ac:picMkLst>
            <pc:docMk/>
            <pc:sldMk cId="109857222" sldId="256"/>
            <ac:picMk id="4" creationId="{1296049A-575D-4F9E-8863-DC233A80311C}"/>
          </ac:picMkLst>
        </pc:picChg>
        <pc:picChg chg="add del">
          <ac:chgData name="Malloy, Kathleen" userId="S::malloyk@leonschools.net::f6d8ac31-f927-45eb-b6b8-491bbf55a57e" providerId="AD" clId="Web-{E2068AF7-3D1A-3BAC-310B-517D9AD41F80}" dt="2019-04-27T11:23:18.655" v="34"/>
          <ac:picMkLst>
            <pc:docMk/>
            <pc:sldMk cId="109857222" sldId="256"/>
            <ac:picMk id="10" creationId="{2270F1FA-0425-408F-9861-80BF5AFB276D}"/>
          </ac:picMkLst>
        </pc:picChg>
      </pc:sldChg>
      <pc:sldChg chg="add">
        <pc:chgData name="Malloy, Kathleen" userId="S::malloyk@leonschools.net::f6d8ac31-f927-45eb-b6b8-491bbf55a57e" providerId="AD" clId="Web-{E2068AF7-3D1A-3BAC-310B-517D9AD41F80}" dt="2019-04-27T11:20:23.575" v="0"/>
        <pc:sldMkLst>
          <pc:docMk/>
          <pc:sldMk cId="1225762174" sldId="257"/>
        </pc:sldMkLst>
      </pc:sldChg>
    </pc:docChg>
  </pc:docChgLst>
  <pc:docChgLst>
    <pc:chgData name="Malloy, Kathleen" userId="S::malloyk@leonschools.net::f6d8ac31-f927-45eb-b6b8-491bbf55a57e" providerId="AD" clId="Web-{997C80E4-8103-7805-23EB-F6FA393E8401}"/>
    <pc:docChg chg="modSld">
      <pc:chgData name="Malloy, Kathleen" userId="S::malloyk@leonschools.net::f6d8ac31-f927-45eb-b6b8-491bbf55a57e" providerId="AD" clId="Web-{997C80E4-8103-7805-23EB-F6FA393E8401}" dt="2019-07-15T13:06:02.711" v="19" actId="20577"/>
      <pc:docMkLst>
        <pc:docMk/>
      </pc:docMkLst>
      <pc:sldChg chg="modSp">
        <pc:chgData name="Malloy, Kathleen" userId="S::malloyk@leonschools.net::f6d8ac31-f927-45eb-b6b8-491bbf55a57e" providerId="AD" clId="Web-{997C80E4-8103-7805-23EB-F6FA393E8401}" dt="2019-07-15T13:05:59.914" v="17" actId="20577"/>
        <pc:sldMkLst>
          <pc:docMk/>
          <pc:sldMk cId="2833098144" sldId="299"/>
        </pc:sldMkLst>
        <pc:spChg chg="mod">
          <ac:chgData name="Malloy, Kathleen" userId="S::malloyk@leonschools.net::f6d8ac31-f927-45eb-b6b8-491bbf55a57e" providerId="AD" clId="Web-{997C80E4-8103-7805-23EB-F6FA393E8401}" dt="2019-07-15T13:05:59.914" v="17" actId="20577"/>
          <ac:spMkLst>
            <pc:docMk/>
            <pc:sldMk cId="2833098144" sldId="299"/>
            <ac:spMk id="2" creationId="{65417B83-B006-4292-AFBD-64190BF264DE}"/>
          </ac:spMkLst>
        </pc:spChg>
      </pc:sldChg>
    </pc:docChg>
  </pc:docChgLst>
  <pc:docChgLst>
    <pc:chgData name="Malloy, Kathleen" userId="S::malloyk@leonschools.net::f6d8ac31-f927-45eb-b6b8-491bbf55a57e" providerId="AD" clId="Web-{46FFB198-BE1B-8328-5C1D-0E84B96C0597}"/>
    <pc:docChg chg="modSld">
      <pc:chgData name="Malloy, Kathleen" userId="S::malloyk@leonschools.net::f6d8ac31-f927-45eb-b6b8-491bbf55a57e" providerId="AD" clId="Web-{46FFB198-BE1B-8328-5C1D-0E84B96C0597}" dt="2019-07-16T18:09:32.983" v="4" actId="20577"/>
      <pc:docMkLst>
        <pc:docMk/>
      </pc:docMkLst>
      <pc:sldChg chg="modSp">
        <pc:chgData name="Malloy, Kathleen" userId="S::malloyk@leonschools.net::f6d8ac31-f927-45eb-b6b8-491bbf55a57e" providerId="AD" clId="Web-{46FFB198-BE1B-8328-5C1D-0E84B96C0597}" dt="2019-07-16T18:09:30.499" v="2" actId="20577"/>
        <pc:sldMkLst>
          <pc:docMk/>
          <pc:sldMk cId="3398537511" sldId="297"/>
        </pc:sldMkLst>
        <pc:spChg chg="mod">
          <ac:chgData name="Malloy, Kathleen" userId="S::malloyk@leonschools.net::f6d8ac31-f927-45eb-b6b8-491bbf55a57e" providerId="AD" clId="Web-{46FFB198-BE1B-8328-5C1D-0E84B96C0597}" dt="2019-07-16T18:09:18.170" v="0" actId="20577"/>
          <ac:spMkLst>
            <pc:docMk/>
            <pc:sldMk cId="3398537511" sldId="297"/>
            <ac:spMk id="2" creationId="{00000000-0000-0000-0000-000000000000}"/>
          </ac:spMkLst>
        </pc:spChg>
        <pc:spChg chg="mod">
          <ac:chgData name="Malloy, Kathleen" userId="S::malloyk@leonschools.net::f6d8ac31-f927-45eb-b6b8-491bbf55a57e" providerId="AD" clId="Web-{46FFB198-BE1B-8328-5C1D-0E84B96C0597}" dt="2019-07-16T18:09:30.499" v="2" actId="20577"/>
          <ac:spMkLst>
            <pc:docMk/>
            <pc:sldMk cId="3398537511" sldId="297"/>
            <ac:spMk id="8" creationId="{00000000-0000-0000-0000-000000000000}"/>
          </ac:spMkLst>
        </pc:spChg>
      </pc:sldChg>
    </pc:docChg>
  </pc:docChgLst>
  <pc:docChgLst>
    <pc:chgData name="Malloy, Kathleen" userId="S::malloyk@leonschools.net::f6d8ac31-f927-45eb-b6b8-491bbf55a57e" providerId="AD" clId="Web-{E0F9D85C-EA3D-A152-8142-15E07EAFFEFF}"/>
    <pc:docChg chg="modSld">
      <pc:chgData name="Malloy, Kathleen" userId="S::malloyk@leonschools.net::f6d8ac31-f927-45eb-b6b8-491bbf55a57e" providerId="AD" clId="Web-{E0F9D85C-EA3D-A152-8142-15E07EAFFEFF}" dt="2019-08-01T16:11:50.712" v="57" actId="14100"/>
      <pc:docMkLst>
        <pc:docMk/>
      </pc:docMkLst>
      <pc:sldChg chg="modSp">
        <pc:chgData name="Malloy, Kathleen" userId="S::malloyk@leonschools.net::f6d8ac31-f927-45eb-b6b8-491bbf55a57e" providerId="AD" clId="Web-{E0F9D85C-EA3D-A152-8142-15E07EAFFEFF}" dt="2019-08-01T16:11:50.712" v="57" actId="14100"/>
        <pc:sldMkLst>
          <pc:docMk/>
          <pc:sldMk cId="4031430184" sldId="302"/>
        </pc:sldMkLst>
        <pc:spChg chg="mod">
          <ac:chgData name="Malloy, Kathleen" userId="S::malloyk@leonschools.net::f6d8ac31-f927-45eb-b6b8-491bbf55a57e" providerId="AD" clId="Web-{E0F9D85C-EA3D-A152-8142-15E07EAFFEFF}" dt="2019-08-01T16:11:50.712" v="57" actId="14100"/>
          <ac:spMkLst>
            <pc:docMk/>
            <pc:sldMk cId="4031430184" sldId="30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6969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05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52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307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076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209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115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049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538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386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998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7152590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hyperlink" Target="https://help.remind.com/hc/en-us/articles/115001160004" TargetMode="External"/><Relationship Id="rId2" Type="http://schemas.openxmlformats.org/officeDocument/2006/relationships/hyperlink" Target="https://help.remind.com/hc/en-us/articles/115000334330-Connect-to-family-member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VC2yHsjsCQ?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emind.com/?sign-up=true"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4D7DFF5D-1B92-4B6A-8DFF-E020CE7AB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ctrTitle"/>
          </p:nvPr>
        </p:nvSpPr>
        <p:spPr>
          <a:xfrm>
            <a:off x="384465" y="713195"/>
            <a:ext cx="11045535" cy="2318665"/>
          </a:xfrm>
        </p:spPr>
        <p:txBody>
          <a:bodyPr>
            <a:normAutofit/>
          </a:bodyPr>
          <a:lstStyle/>
          <a:p>
            <a:r>
              <a:rPr lang="en-US" dirty="0">
                <a:solidFill>
                  <a:srgbClr val="FFFFFF"/>
                </a:solidFill>
                <a:latin typeface="+mn-lt"/>
                <a:ea typeface="Verdana" panose="020B0604030504040204" pitchFamily="34" charset="0"/>
                <a:cs typeface="Verdana" panose="020B0604030504040204" pitchFamily="34" charset="0"/>
              </a:rPr>
              <a:t>Welcome to REMIND Training</a:t>
            </a:r>
          </a:p>
        </p:txBody>
      </p:sp>
      <p:sp>
        <p:nvSpPr>
          <p:cNvPr id="3" name="Subtitle 2"/>
          <p:cNvSpPr>
            <a:spLocks noGrp="1"/>
          </p:cNvSpPr>
          <p:nvPr>
            <p:ph type="subTitle" idx="1"/>
          </p:nvPr>
        </p:nvSpPr>
        <p:spPr>
          <a:xfrm>
            <a:off x="384465" y="4552458"/>
            <a:ext cx="11513126" cy="131894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LCS has purchased the Enterprise Edition of                to capture all text communications between employees regarding LCS business.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BS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qKKK/UD89CiiigAooooAKKKKACiiigAooooAKKKKACiiigAooooAKKKKACiiigAooooAKKKKACiiigAooooAKKKKACiiigAooooAKKKu6Lpd7rGpQWNjBJK8rhSUUnaCeppSkoq7Gk27IpDJIABJPQCrsek6pJH5ken3DJ/eC8V9ReAfhT4e8NQwzzwrfagvLTSDjP8Au9K7kWNkq7RZ24HoIxXztfiGEZWpxuu57lLJJyjepKx8NTxS28vlTxvG/wDdYUyvtHxN4P8AD3iGxe11HTYWVhjcihGH4ivnr4gfCHXtAeW80xBe6coLEg/Mg9MdTXXgs5o4h8svdZzYrKqtBc0feR5nRRyDgggjqD1FPghluJkhgjeWVzhUUZJP0r2LnmDKK6E+CfFK2n2o6PciPn+A5GPasAo4k8vY3mZxsxzn0xUQqQn8LuVKEo/ErDaK6PTPA3ivUYzJbaPOFA3fvFK5H4iszVdE1fSnK6hp1zAAMlmjIX86Ua1OT5VJXG6U0rtaGfRRWroXhzXNcJ/szTp51H8ew7PzqpTjFXk7ImMXJ2SMqitzXPCXiLRUaTUNLnjRfvOqkqPqaq6HoOsa3Ksel6fPcbujqh2fn0qVVg48ykrDdOaly21M2itvW/CfiLRlZtQ0q4RFPzOqEqPqaxO1VCcZq8XcUoyi7SVgoq5LpepxWSX0mn3K2rjKzGM7CPXPSqdNNPYTTW4UVuaP4R8R6tCZrHSrho+oZkKg/T1qHV/Deu6TGJL/AE24iQ/xbDgfU1HtqfNy8yuX7KduazsZNFFafh/QdW166NvpVnJcOBkkD5R+NVKSirydkTGLk7JGZXWaX4B1jUfBd54rhuLVbK0Us8bE+YwAzx2q3cfCfx1DaG4fSk2bSeJMnH0r0jwpbz2v7PfiCG5hkhkW3kBV1II4FedisfGMYujJPVLvud2GwblJqrFrRs8AU5APrRTY/wDVr9BTq9M88KKKKACiiigAooooAmsLWW9voLODHmzOETPqa+vfht4L0vwrotutvArXbRhpZmHzEkcjPpXyd4VvI9O8T6ZfynEdvcLIx9hX2vYXCXVjBcxsGSWNXBHoRmvmeIqtSKhBfCz38jpwblJ7onooor5U+jCkkVZEaN1DKwIIPcVHeXENpayXNzIsUMa7ndjgAV5D4z+OeiW9lPb+Hop7m+5QNIm1F7bge+K6cNhK2IlanG5hXxNKgr1HY8c+LFlZ6f481C3sSvlbyxC9AxPIrvv2a9J08war4ovoUkOnttTcudpxnI968dvrma9vZ7y4cvNPIZHY9yete3fs9/8AJMvFf/XVv/RdfY5ipU8Fy310R8vgXGeL5rd2YviP43+J5NTu4dPhs47MM8aB0JYjpmrf7PPhm11afUfFurRx3aW7mNYnXJ8zruFeP3n/AB+T/wDXRv519B/s53zSfD7VLWyZBfQzMUTuflGDiscwowwuEfsVa9kzTBVZYjEr2rva7RmeKPiR8RJtSnh0Tw/9msEbbFvjPmHHuOMV0/gPWdT8eaZe6F4z0NIZBFlJNmFbtxnvXnGofGfxZZX89pPawRyRSFSrqAeD9KE+M/jJrdriOxQwr96RUG0fU4rmnl9V00oUoxfRp6m8MbTU25VJNdVbQ5TUvCkln8Sx4VGZQLpEYr2Rj/QGvafif4u/4Vnoun6H4atbdZiPm3p8uMfe47nFeU+EdcuvEfxdtdavQonuJU3BenGAK6D9qL/kcLX/AK91/rXRXg62Jo0a2qtdrzMaU1Sw9WrS01svQ6L4V/E+58WaifDPiezt5o54iN4Xh/Y5q/8AFPxzH8OvK0HwtpVpbSMoc/u8IAfYV5R8D/8Akotj/nvXQftO/wDI9Rf9e6fyrKeCorHqnb3Wr26XNI4ur9SdS/vJ2v1sdl8IviReeNL6fw94htLeYSQknavDD0Oa8c+LGg2/hvxtqOk2jMYFAkXPbdzj6Ct/9nj/AJKNF/1y/rT/ANpX/kpN1/17R/8AoNb4enHD5g6dNWi43t5mNacq2CU56tO1z0HxGT/wzdp3/Xgn8q80+BXhSHxP4tjN8u+xtV3yL/ebGQPpXpfiP/k2/Tv+vBP5Vi/sn/8AHzrH/AP5VyU6sqWCryjvzP8AM6Z041MVRjLayL/xJ+L914c1o6F4YsbQJZny5TKnygjsoHStP4ZfEOH4hyXPhrxBp0P2iSFnGxfkKgc9e/NeFfEBi3jvXWY5JvpM/nXTfs9cfEy3xx+4f+ldFbLaEMG5xXvJXv1uY0sfWliuVv3W7W6WMH4heHxoHja40dARG0o8seis2BXt3iHVLP4Q+ALKz0q2hk1SZQCzLy5/vN61wP7QMqWvxkt5/uhYIGY4/wBrk10/7R2mSazoGk+JdMVru2jjCFohuAUnO447e9RVl9YWGjV+GWr83bQqnH2Drun8S28kcTp/xk8ZW2oG6muIpkY5aJgSoHsK9k17XLbxF8ENW1W3VEaawdpVUYw2K+Vo8zOIoR5kjcKq8kmvf2hk8Kfs+T2+o4juNRhKrHIdpUsOmPXjpV5lg6MJU3TjaXMticBias1UU3dWZ8/R/wCrX6CnUicIB7Ute8eMFFFFABRRRQAUUUUAB5HNepfDX4wah4ZtI9N1SB7+xjB2YIDj2ye1eW0VhiMNTxEOSoro2o16lCXNTdmfRV1+0Bosdsrw6NdSSED5PNHyn8q7Lxl4+0/w/wCDI9blXM9zGDBAHG4sR/SvkOrV9qN/fRQRXl1JOkAIiVjwgPpXlTyHDuUeXRLfzPRhnFdRlzavp5HR+K/iL4q8SxtDfXxjtzwYocqGHo3rXJUUV7FOlClHlgrI8udSdR803dhXpHwv8dab4X8Ga5pN5BJLPeuWi2nA+7ivN6KmvQhXhyT2Ko1pUZc0dx8z+ZNJJjG9i2PTNdB4B8X6l4P1U31htZWG2SNhwwrnKKupTjUi4SV0TCcoSUouzPeH+IHwx8Qj7VrmiJaXWMsdoJc/UCszxh8UvDcegNo/hbw/agSJtMkkSlQPcY5PvXjVFcEcqoRkndtLpfQ7JZjWaa0u+ttTa8FatDo3im01W5QtHFJvZV4754rf+Mvi+x8YeIYb3T4XjijhC5Y5ya4aiut4eDqqs90rHMq81TdPo9Tovh1rlv4d8V22q3UbSRR/eAOD1rU+MXiyy8X+J11CwheOFYlXLHOSK4mih4aDrKt9pKwKvNUnS6XudV8LfEdr4V8WR6reQtLEE2kKcEc9af8AF7xJaeLfF8+q2MbJC0SINxycgYrkqKPq0Pbe2+1awe3n7L2XS9z1TWPiLpVz8JbPwnFbyG7jtlhd93AIHWs74K+OrDwTPftf2skwuACpRsYIHSvPKKx+oUfZSpW0k7s1+uVfaRqX1WiL/iO+TVPEOoanHGY0urhpVQnJUE9K2Phf4itvCvi+HV7uFpolQoVU4Iz3rmKK6J0ozpum9rWMI1JRn7Rb7nW/FrxRa+MPGD6xZ27wQ+QsIVzknb3rc+G3xUvPDdj/AGPq1quo6OIyqw4G4Z7ZPGPavNqKylg6MqKoyXuo0jiqsarqp6s92/4Wh8ObNReWfhGBrluSqogKEe+P5V5t8SPHmqeNr5XulENnEf3FuP4fc+p965Kis6GX0KM+dK783c0rY2rVjyt2XloFFFFdxxh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3">
            <a:extLst>
              <a:ext uri="{FF2B5EF4-FFF2-40B4-BE49-F238E27FC236}">
                <a16:creationId xmlns:a16="http://schemas.microsoft.com/office/drawing/2014/main" id="{BCEC0DA5-E917-4575-9A61-FCE26CBDA1DD}"/>
              </a:ext>
            </a:extLst>
          </p:cNvPr>
          <p:cNvPicPr>
            <a:picLocks noChangeAspect="1"/>
          </p:cNvPicPr>
          <p:nvPr/>
        </p:nvPicPr>
        <p:blipFill>
          <a:blip r:embed="rId2"/>
          <a:stretch>
            <a:fillRect/>
          </a:stretch>
        </p:blipFill>
        <p:spPr>
          <a:xfrm>
            <a:off x="8936738" y="4552458"/>
            <a:ext cx="1876900" cy="48157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15" y="649319"/>
            <a:ext cx="8245568" cy="1325563"/>
          </a:xfrm>
        </p:spPr>
        <p:txBody>
          <a:bodyPr>
            <a:normAutofit/>
          </a:bodyPr>
          <a:lstStyle/>
          <a:p>
            <a:r>
              <a:rPr lang="en-US" sz="3200" dirty="0">
                <a:latin typeface="+mn-lt"/>
                <a:ea typeface="Verdana" panose="020B0604030504040204" pitchFamily="34" charset="0"/>
              </a:rPr>
              <a:t>If it is about LCS business—</a:t>
            </a:r>
            <a:br>
              <a:rPr lang="en-US" sz="3200" dirty="0">
                <a:latin typeface="+mn-lt"/>
                <a:ea typeface="Verdana" panose="020B0604030504040204" pitchFamily="34" charset="0"/>
              </a:rPr>
            </a:br>
            <a:r>
              <a:rPr lang="en-US" sz="3200" dirty="0">
                <a:latin typeface="+mn-lt"/>
                <a:ea typeface="Verdana" panose="020B0604030504040204" pitchFamily="34" charset="0"/>
              </a:rPr>
              <a:t>it needs to be captured and archived! </a:t>
            </a:r>
          </a:p>
        </p:txBody>
      </p:sp>
      <p:sp>
        <p:nvSpPr>
          <p:cNvPr id="3" name="Content Placeholder 2"/>
          <p:cNvSpPr>
            <a:spLocks noGrp="1"/>
          </p:cNvSpPr>
          <p:nvPr>
            <p:ph idx="1"/>
          </p:nvPr>
        </p:nvSpPr>
        <p:spPr>
          <a:xfrm>
            <a:off x="838200" y="2169993"/>
            <a:ext cx="10515600" cy="4006969"/>
          </a:xfrm>
        </p:spPr>
        <p:txBody>
          <a:bodyPr>
            <a:normAutofit lnSpcReduction="10000"/>
          </a:bodyPr>
          <a:lstStyle/>
          <a:p>
            <a:pPr marL="0" indent="0">
              <a:buNone/>
            </a:pPr>
            <a:r>
              <a:rPr lang="en-US" dirty="0">
                <a:ea typeface="Verdana" panose="020B0604030504040204" pitchFamily="34" charset="0"/>
              </a:rPr>
              <a:t>All Leon County School affiliated classes will be captured and archived. District policy specifies that all LCS business, including messages to students and parents, must be captured and archived for LCS. This means that any pre-existing class you have, you must AFFILIATE with a Leon County School. </a:t>
            </a:r>
          </a:p>
          <a:p>
            <a:pPr marL="0" indent="0">
              <a:buNone/>
            </a:pPr>
            <a:endParaRPr lang="en-US" dirty="0">
              <a:ea typeface="Verdana" panose="020B0604030504040204" pitchFamily="34" charset="0"/>
            </a:endParaRPr>
          </a:p>
          <a:p>
            <a:pPr marL="0" indent="0">
              <a:buNone/>
            </a:pPr>
            <a:r>
              <a:rPr lang="en-US" dirty="0">
                <a:ea typeface="Verdana" panose="020B0604030504040204" pitchFamily="34" charset="0"/>
              </a:rPr>
              <a:t>This also means that if you have NON-LCS related classes in your pre-existing Remind account (Girls Scout troupe, non-school sports teams, etc.). You should confirm that are NOT affiliated with a Leon County School</a:t>
            </a:r>
            <a:r>
              <a:rPr lang="en-US" dirty="0">
                <a:latin typeface="Verdana" panose="020B0604030504040204" pitchFamily="34" charset="0"/>
                <a:ea typeface="Verdana" panose="020B060403050404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62" y="530594"/>
            <a:ext cx="2506249" cy="1277070"/>
          </a:xfrm>
          <a:prstGeom prst="rect">
            <a:avLst/>
          </a:prstGeom>
        </p:spPr>
      </p:pic>
    </p:spTree>
    <p:extLst>
      <p:ext uri="{BB962C8B-B14F-4D97-AF65-F5344CB8AC3E}">
        <p14:creationId xmlns:p14="http://schemas.microsoft.com/office/powerpoint/2010/main" val="207900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2" y="340073"/>
            <a:ext cx="6166726" cy="1325563"/>
          </a:xfrm>
        </p:spPr>
        <p:txBody>
          <a:bodyPr>
            <a:normAutofit/>
          </a:bodyPr>
          <a:lstStyle/>
          <a:p>
            <a:r>
              <a:rPr lang="en-US" sz="3200" dirty="0">
                <a:latin typeface="Verdana" panose="020B0604030504040204" pitchFamily="34" charset="0"/>
                <a:ea typeface="Verdana" panose="020B0604030504040204" pitchFamily="34" charset="0"/>
              </a:rPr>
              <a:t>To affiliate a class, just go to Class Settings</a:t>
            </a:r>
          </a:p>
        </p:txBody>
      </p:sp>
      <p:sp>
        <p:nvSpPr>
          <p:cNvPr id="3" name="Content Placeholder 2"/>
          <p:cNvSpPr>
            <a:spLocks noGrp="1"/>
          </p:cNvSpPr>
          <p:nvPr>
            <p:ph idx="1"/>
          </p:nvPr>
        </p:nvSpPr>
        <p:spPr>
          <a:xfrm>
            <a:off x="662836" y="1697189"/>
            <a:ext cx="5287027" cy="4828871"/>
          </a:xfrm>
        </p:spPr>
        <p:txBody>
          <a:bodyPr vert="horz" lIns="91440" tIns="45720" rIns="91440" bIns="45720" rtlCol="0" anchor="t">
            <a:normAutofit fontScale="77500" lnSpcReduction="20000"/>
          </a:bodyPr>
          <a:lstStyle/>
          <a:p>
            <a:pPr marL="0" indent="0">
              <a:buNone/>
            </a:pPr>
            <a:r>
              <a:rPr lang="en-US" dirty="0">
                <a:latin typeface="Verdana" panose="020B0604030504040204" pitchFamily="34" charset="0"/>
                <a:ea typeface="Verdana" panose="020B0604030504040204" pitchFamily="34" charset="0"/>
              </a:rPr>
              <a:t>It is important to associate your classes created for your school with your school. Any of the classes that were in place BEFORE rostering need to be linked to your school. </a:t>
            </a:r>
          </a:p>
          <a:p>
            <a:pPr marL="0" indent="0">
              <a:buNone/>
            </a:pPr>
            <a:endParaRPr lang="en-US" dirty="0">
              <a:latin typeface="Verdana"/>
              <a:ea typeface="Verdana"/>
            </a:endParaRPr>
          </a:p>
          <a:p>
            <a:pPr marL="0" indent="0">
              <a:buNone/>
            </a:pPr>
            <a:r>
              <a:rPr lang="en-US" dirty="0">
                <a:latin typeface="Verdana"/>
                <a:ea typeface="+mn-lt"/>
                <a:cs typeface="+mn-lt"/>
              </a:rPr>
              <a:t>Note the example below indicates the “school”  of LCS District Departments, but you should select YOUR school from the drop down. </a:t>
            </a:r>
            <a:endParaRPr lang="en-US" dirty="0">
              <a:latin typeface="Verdana"/>
            </a:endParaRPr>
          </a:p>
          <a:p>
            <a:pPr marL="0" indent="0">
              <a:buNone/>
            </a:pPr>
            <a:endParaRPr lang="en-US" dirty="0">
              <a:latin typeface="Verdana" panose="020B0604030504040204" pitchFamily="34" charset="0"/>
              <a:ea typeface="Verdana" panose="020B0604030504040204" pitchFamily="34" charset="0"/>
            </a:endParaRPr>
          </a:p>
          <a:p>
            <a:pPr marL="0" indent="0">
              <a:buNone/>
            </a:pPr>
            <a:r>
              <a:rPr lang="en-US" b="1" dirty="0">
                <a:latin typeface="Verdana"/>
                <a:ea typeface="Verdana"/>
              </a:rPr>
              <a:t>It will be important for you to take the time to do this once your account is complete and you are familiar with your landing page. </a:t>
            </a:r>
            <a:endParaRPr lang="en-US" b="1"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30" y="187891"/>
            <a:ext cx="3635524" cy="6532322"/>
          </a:xfrm>
          <a:prstGeom prst="rect">
            <a:avLst/>
          </a:prstGeom>
          <a:ln w="28575">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6344893" y="2123992"/>
            <a:ext cx="4857750" cy="1923521"/>
          </a:xfrm>
          <a:prstGeom prst="rect">
            <a:avLst/>
          </a:prstGeom>
        </p:spPr>
      </p:pic>
    </p:spTree>
    <p:extLst>
      <p:ext uri="{BB962C8B-B14F-4D97-AF65-F5344CB8AC3E}">
        <p14:creationId xmlns:p14="http://schemas.microsoft.com/office/powerpoint/2010/main" val="403143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7740" y="624698"/>
            <a:ext cx="3280410" cy="5229833"/>
          </a:xfrm>
          <a:prstGeom prst="rect">
            <a:avLst/>
          </a:prstGeom>
          <a:ln w="28575">
            <a:solidFill>
              <a:srgbClr val="00B050"/>
            </a:solidFill>
          </a:ln>
        </p:spPr>
      </p:pic>
      <p:sp>
        <p:nvSpPr>
          <p:cNvPr id="5" name="Right Arrow 4"/>
          <p:cNvSpPr/>
          <p:nvPr/>
        </p:nvSpPr>
        <p:spPr>
          <a:xfrm rot="20053501">
            <a:off x="1437774" y="5784980"/>
            <a:ext cx="1770309"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4623" y="1255209"/>
            <a:ext cx="2144943" cy="4344331"/>
          </a:xfrm>
          <a:prstGeom prst="rect">
            <a:avLst/>
          </a:prstGeom>
        </p:spPr>
        <p:txBody>
          <a:bodyPr wrap="square" anchor="t">
            <a:spAutoFit/>
          </a:bodyPr>
          <a:lstStyle/>
          <a:p>
            <a:pPr>
              <a:lnSpc>
                <a:spcPct val="107000"/>
              </a:lnSpc>
              <a:spcAft>
                <a:spcPts val="800"/>
              </a:spcAft>
            </a:pPr>
            <a:r>
              <a:rPr lang="en-US" sz="2000" dirty="0">
                <a:latin typeface="Verdana"/>
                <a:ea typeface="Verdana"/>
                <a:cs typeface="Times New Roman"/>
              </a:rPr>
              <a:t>If you do not wish to see ‘old’ classes, you can always remove them from the list. All classes that are affiliated  with an LCS email are archived in our district account.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423770" y="731533"/>
            <a:ext cx="6464150" cy="2238375"/>
          </a:xfrm>
          <a:prstGeom prst="rect">
            <a:avLst/>
          </a:prstGeom>
          <a:ln w="38100">
            <a:solidFill>
              <a:srgbClr val="00B0F0"/>
            </a:solidFill>
          </a:ln>
        </p:spPr>
      </p:pic>
      <p:pic>
        <p:nvPicPr>
          <p:cNvPr id="3" name="Picture 2"/>
          <p:cNvPicPr>
            <a:picLocks noChangeAspect="1"/>
          </p:cNvPicPr>
          <p:nvPr/>
        </p:nvPicPr>
        <p:blipFill>
          <a:blip r:embed="rId4"/>
          <a:stretch>
            <a:fillRect/>
          </a:stretch>
        </p:blipFill>
        <p:spPr>
          <a:xfrm>
            <a:off x="5549031" y="3749449"/>
            <a:ext cx="6464150" cy="1949894"/>
          </a:xfrm>
          <a:prstGeom prst="rect">
            <a:avLst/>
          </a:prstGeom>
          <a:ln w="28575">
            <a:solidFill>
              <a:srgbClr val="00B0F0"/>
            </a:solidFill>
          </a:ln>
        </p:spPr>
      </p:pic>
      <p:sp>
        <p:nvSpPr>
          <p:cNvPr id="7" name="Rectangle 6"/>
          <p:cNvSpPr/>
          <p:nvPr/>
        </p:nvSpPr>
        <p:spPr>
          <a:xfrm>
            <a:off x="6133202" y="3111886"/>
            <a:ext cx="5879979" cy="405047"/>
          </a:xfrm>
          <a:prstGeom prst="rect">
            <a:avLst/>
          </a:prstGeom>
        </p:spPr>
        <p:txBody>
          <a:bodyPr wrap="square">
            <a:spAutoFit/>
          </a:bodyPr>
          <a:lstStyle/>
          <a:p>
            <a:pPr>
              <a:lnSpc>
                <a:spcPct val="107000"/>
              </a:lnSpc>
              <a:spcAft>
                <a:spcPts val="800"/>
              </a:spcAft>
            </a:pPr>
            <a:r>
              <a:rPr lang="en-US" sz="2000" dirty="0">
                <a:latin typeface="Verdana" panose="020B0604030504040204" pitchFamily="34" charset="0"/>
                <a:ea typeface="Verdana" panose="020B0604030504040204" pitchFamily="34" charset="0"/>
                <a:cs typeface="Times New Roman" panose="02020603050405020304" pitchFamily="18" charset="0"/>
              </a:rPr>
              <a:t>Just click the 3 dots and Archive your class.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Rectangle 7"/>
          <p:cNvSpPr/>
          <p:nvPr/>
        </p:nvSpPr>
        <p:spPr>
          <a:xfrm>
            <a:off x="6395873" y="5796873"/>
            <a:ext cx="5329584" cy="421654"/>
          </a:xfrm>
          <a:prstGeom prst="rect">
            <a:avLst/>
          </a:prstGeom>
        </p:spPr>
        <p:txBody>
          <a:bodyPr wrap="square">
            <a:spAutoFit/>
          </a:bodyPr>
          <a:lstStyle/>
          <a:p>
            <a:pPr>
              <a:lnSpc>
                <a:spcPct val="107000"/>
              </a:lnSpc>
              <a:spcAft>
                <a:spcPts val="800"/>
              </a:spcAft>
            </a:pPr>
            <a:r>
              <a:rPr lang="en-US" sz="2000" dirty="0">
                <a:latin typeface="Verdana" panose="020B0604030504040204" pitchFamily="34" charset="0"/>
                <a:ea typeface="Verdana" panose="020B0604030504040204" pitchFamily="34" charset="0"/>
                <a:cs typeface="Times New Roman" panose="02020603050405020304" pitchFamily="18" charset="0"/>
              </a:rPr>
              <a:t>Or, if you need to—Restore your class. </a:t>
            </a:r>
            <a:endParaRPr lang="en-US"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1207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487" y="1055395"/>
            <a:ext cx="6682616" cy="1325563"/>
          </a:xfrm>
        </p:spPr>
        <p:txBody>
          <a:bodyPr>
            <a:normAutofit/>
          </a:bodyPr>
          <a:lstStyle/>
          <a:p>
            <a:r>
              <a:rPr lang="en-US" sz="3600" dirty="0">
                <a:latin typeface="Verdana" panose="020B0604030504040204" pitchFamily="34" charset="0"/>
                <a:ea typeface="Verdana" panose="020B0604030504040204" pitchFamily="34" charset="0"/>
              </a:rPr>
              <a:t>Navigating your </a:t>
            </a:r>
            <a:r>
              <a:rPr lang="en-US" sz="3600" b="1" u="sng" dirty="0">
                <a:latin typeface="Verdana" panose="020B0604030504040204" pitchFamily="34" charset="0"/>
                <a:ea typeface="Verdana" panose="020B0604030504040204" pitchFamily="34" charset="0"/>
              </a:rPr>
              <a:t>web</a:t>
            </a:r>
            <a:r>
              <a:rPr lang="en-US" sz="3600" dirty="0">
                <a:latin typeface="Verdana" panose="020B0604030504040204" pitchFamily="34" charset="0"/>
                <a:ea typeface="Verdana" panose="020B0604030504040204" pitchFamily="34" charset="0"/>
              </a:rPr>
              <a:t> page</a:t>
            </a:r>
          </a:p>
        </p:txBody>
      </p:sp>
      <p:sp>
        <p:nvSpPr>
          <p:cNvPr id="3" name="Content Placeholder 2"/>
          <p:cNvSpPr>
            <a:spLocks noGrp="1"/>
          </p:cNvSpPr>
          <p:nvPr>
            <p:ph idx="1"/>
          </p:nvPr>
        </p:nvSpPr>
        <p:spPr>
          <a:xfrm>
            <a:off x="5456478" y="2197291"/>
            <a:ext cx="6362483" cy="3807394"/>
          </a:xfrm>
        </p:spPr>
        <p:txBody>
          <a:bodyPr>
            <a:normAutofit fontScale="77500" lnSpcReduction="20000"/>
          </a:bodyPr>
          <a:lstStyle/>
          <a:p>
            <a:pPr marL="0" indent="0">
              <a:buNone/>
            </a:pPr>
            <a:r>
              <a:rPr lang="en-US" sz="3200" dirty="0">
                <a:latin typeface="Verdana" panose="020B0604030504040204" pitchFamily="34" charset="0"/>
                <a:ea typeface="Verdana" panose="020B0604030504040204" pitchFamily="34" charset="0"/>
              </a:rPr>
              <a:t>As you can see, logging into the website after you have created your account is easy. </a:t>
            </a:r>
          </a:p>
          <a:p>
            <a:pPr marL="0" indent="0">
              <a:buNone/>
            </a:pPr>
            <a:endParaRPr lang="en-US" sz="3200" dirty="0">
              <a:latin typeface="Verdana" panose="020B0604030504040204" pitchFamily="34" charset="0"/>
              <a:ea typeface="Verdana" panose="020B0604030504040204" pitchFamily="34" charset="0"/>
            </a:endParaRPr>
          </a:p>
          <a:p>
            <a:pPr marL="0" indent="0">
              <a:buNone/>
            </a:pPr>
            <a:r>
              <a:rPr lang="en-US" sz="3200" dirty="0">
                <a:latin typeface="Verdana" panose="020B0604030504040204" pitchFamily="34" charset="0"/>
                <a:ea typeface="Verdana" panose="020B0604030504040204" pitchFamily="34" charset="0"/>
              </a:rPr>
              <a:t>You can manage your account from the web and once your phone number is linked, you can do everything you need from your phone</a:t>
            </a:r>
            <a:r>
              <a:rPr lang="en-US" dirty="0">
                <a:latin typeface="Verdana" panose="020B0604030504040204" pitchFamily="34" charset="0"/>
                <a:ea typeface="Verdana" panose="020B0604030504040204" pitchFamily="34" charset="0"/>
              </a:rPr>
              <a:t>. </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A Remind tile can be added to your Classlink page as well!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59" y="772353"/>
            <a:ext cx="4200525" cy="5657850"/>
          </a:xfrm>
          <a:prstGeom prst="rect">
            <a:avLst/>
          </a:prstGeom>
          <a:ln w="28575">
            <a:solidFill>
              <a:srgbClr val="00B050"/>
            </a:solidFill>
          </a:ln>
        </p:spPr>
      </p:pic>
    </p:spTree>
    <p:extLst>
      <p:ext uri="{BB962C8B-B14F-4D97-AF65-F5344CB8AC3E}">
        <p14:creationId xmlns:p14="http://schemas.microsoft.com/office/powerpoint/2010/main" val="267663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2" y="206099"/>
            <a:ext cx="10515600" cy="854076"/>
          </a:xfrm>
        </p:spPr>
        <p:txBody>
          <a:bodyPr>
            <a:normAutofit/>
          </a:bodyPr>
          <a:lstStyle/>
          <a:p>
            <a:r>
              <a:rPr lang="en-US" sz="4000" dirty="0">
                <a:latin typeface="Verdana" panose="020B0604030504040204" pitchFamily="34" charset="0"/>
                <a:ea typeface="Verdana" panose="020B0604030504040204" pitchFamily="34" charset="0"/>
              </a:rPr>
              <a:t>Your Landing Page</a:t>
            </a:r>
          </a:p>
        </p:txBody>
      </p:sp>
      <p:sp>
        <p:nvSpPr>
          <p:cNvPr id="3" name="Content Placeholder 2"/>
          <p:cNvSpPr>
            <a:spLocks noGrp="1"/>
          </p:cNvSpPr>
          <p:nvPr>
            <p:ph idx="1"/>
          </p:nvPr>
        </p:nvSpPr>
        <p:spPr>
          <a:xfrm>
            <a:off x="685800" y="1060175"/>
            <a:ext cx="10452652" cy="1205947"/>
          </a:xfrm>
        </p:spPr>
        <p:txBody>
          <a:bodyPr>
            <a:normAutofit/>
          </a:bodyPr>
          <a:lstStyle/>
          <a:p>
            <a:pPr marL="0" indent="0">
              <a:buNone/>
            </a:pPr>
            <a:r>
              <a:rPr lang="en-US" sz="2400" dirty="0">
                <a:latin typeface="Verdana" panose="020B0604030504040204" pitchFamily="34" charset="0"/>
                <a:ea typeface="Verdana" panose="020B0604030504040204" pitchFamily="34" charset="0"/>
              </a:rPr>
              <a:t>Here you will find your messages, any files that you wanted to share with your department, people in the district, and a record of phone calls made through REMIND.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22" y="2379801"/>
            <a:ext cx="9528313" cy="4125599"/>
          </a:xfrm>
          <a:prstGeom prst="rect">
            <a:avLst/>
          </a:prstGeom>
          <a:ln w="28575">
            <a:solidFill>
              <a:srgbClr val="00B050"/>
            </a:solidFill>
          </a:ln>
        </p:spPr>
      </p:pic>
    </p:spTree>
    <p:extLst>
      <p:ext uri="{BB962C8B-B14F-4D97-AF65-F5344CB8AC3E}">
        <p14:creationId xmlns:p14="http://schemas.microsoft.com/office/powerpoint/2010/main" val="113517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normAutofit/>
          </a:bodyPr>
          <a:lstStyle/>
          <a:p>
            <a:r>
              <a:rPr lang="en-US" sz="4000" dirty="0">
                <a:latin typeface="Verdana" panose="020B0604030504040204" pitchFamily="34" charset="0"/>
                <a:ea typeface="Verdana" panose="020B0604030504040204" pitchFamily="34" charset="0"/>
              </a:rPr>
              <a:t>Landing Page</a:t>
            </a:r>
          </a:p>
        </p:txBody>
      </p:sp>
      <p:sp>
        <p:nvSpPr>
          <p:cNvPr id="3" name="Content Placeholder 2"/>
          <p:cNvSpPr>
            <a:spLocks noGrp="1"/>
          </p:cNvSpPr>
          <p:nvPr>
            <p:ph idx="1"/>
          </p:nvPr>
        </p:nvSpPr>
        <p:spPr>
          <a:xfrm>
            <a:off x="195010" y="1359624"/>
            <a:ext cx="1656521" cy="2062799"/>
          </a:xfrm>
        </p:spPr>
        <p:txBody>
          <a:bodyPr>
            <a:normAutofit/>
          </a:bodyPr>
          <a:lstStyle/>
          <a:p>
            <a:pPr marL="0" indent="0">
              <a:buNone/>
            </a:pPr>
            <a:r>
              <a:rPr lang="en-US" sz="2400" dirty="0">
                <a:latin typeface="Verdana" panose="020B0604030504040204" pitchFamily="34" charset="0"/>
                <a:ea typeface="Verdana" panose="020B0604030504040204" pitchFamily="34" charset="0"/>
              </a:rPr>
              <a:t>Take a look at your Landing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642" y="1245702"/>
            <a:ext cx="9707217" cy="4125599"/>
          </a:xfrm>
          <a:prstGeom prst="rect">
            <a:avLst/>
          </a:prstGeom>
          <a:ln w="28575">
            <a:solidFill>
              <a:srgbClr val="00B050"/>
            </a:solidFill>
          </a:ln>
        </p:spPr>
      </p:pic>
      <p:sp>
        <p:nvSpPr>
          <p:cNvPr id="9" name="TextBox 8"/>
          <p:cNvSpPr txBox="1"/>
          <p:nvPr/>
        </p:nvSpPr>
        <p:spPr>
          <a:xfrm>
            <a:off x="4903605" y="972297"/>
            <a:ext cx="6482538" cy="646331"/>
          </a:xfrm>
          <a:prstGeom prst="rect">
            <a:avLst/>
          </a:prstGeom>
          <a:solidFill>
            <a:schemeClr val="bg1"/>
          </a:solidFill>
          <a:ln w="28575">
            <a:solidFill>
              <a:srgbClr val="00B050"/>
            </a:solidFill>
          </a:ln>
        </p:spPr>
        <p:txBody>
          <a:bodyPr wrap="square" rtlCol="0">
            <a:spAutoFit/>
          </a:bodyPr>
          <a:lstStyle/>
          <a:p>
            <a:r>
              <a:rPr lang="en-US" dirty="0"/>
              <a:t>1. You are a member of this class ‘TIS.’ Your particular ‘class’ will be different. </a:t>
            </a:r>
          </a:p>
        </p:txBody>
      </p:sp>
      <p:sp>
        <p:nvSpPr>
          <p:cNvPr id="10" name="TextBox 9"/>
          <p:cNvSpPr txBox="1"/>
          <p:nvPr/>
        </p:nvSpPr>
        <p:spPr>
          <a:xfrm>
            <a:off x="3344390" y="2703838"/>
            <a:ext cx="3612256" cy="646331"/>
          </a:xfrm>
          <a:prstGeom prst="rect">
            <a:avLst/>
          </a:prstGeom>
          <a:solidFill>
            <a:schemeClr val="bg1"/>
          </a:solidFill>
          <a:ln w="28575">
            <a:solidFill>
              <a:srgbClr val="00B050"/>
            </a:solidFill>
          </a:ln>
        </p:spPr>
        <p:txBody>
          <a:bodyPr wrap="square" rtlCol="0">
            <a:spAutoFit/>
          </a:bodyPr>
          <a:lstStyle/>
          <a:p>
            <a:r>
              <a:rPr lang="en-US" dirty="0"/>
              <a:t>2. Your class is also displayed in the navigation plane to the left. </a:t>
            </a:r>
          </a:p>
        </p:txBody>
      </p:sp>
      <p:sp>
        <p:nvSpPr>
          <p:cNvPr id="11" name="TextBox 10"/>
          <p:cNvSpPr txBox="1"/>
          <p:nvPr/>
        </p:nvSpPr>
        <p:spPr>
          <a:xfrm>
            <a:off x="3535234" y="3614518"/>
            <a:ext cx="3486774" cy="646331"/>
          </a:xfrm>
          <a:prstGeom prst="rect">
            <a:avLst/>
          </a:prstGeom>
          <a:solidFill>
            <a:schemeClr val="bg1"/>
          </a:solidFill>
          <a:ln w="28575">
            <a:solidFill>
              <a:srgbClr val="00B050"/>
            </a:solidFill>
          </a:ln>
        </p:spPr>
        <p:txBody>
          <a:bodyPr wrap="square" rtlCol="0">
            <a:spAutoFit/>
          </a:bodyPr>
          <a:lstStyle/>
          <a:p>
            <a:r>
              <a:rPr lang="en-US" dirty="0"/>
              <a:t>3. Your ‘class’ is under the ‘school’ of LCS District Departments.</a:t>
            </a:r>
          </a:p>
        </p:txBody>
      </p:sp>
      <p:sp>
        <p:nvSpPr>
          <p:cNvPr id="12" name="TextBox 11"/>
          <p:cNvSpPr txBox="1"/>
          <p:nvPr/>
        </p:nvSpPr>
        <p:spPr>
          <a:xfrm>
            <a:off x="859123" y="5031651"/>
            <a:ext cx="5352221" cy="646331"/>
          </a:xfrm>
          <a:prstGeom prst="rect">
            <a:avLst/>
          </a:prstGeom>
          <a:solidFill>
            <a:schemeClr val="bg1"/>
          </a:solidFill>
          <a:ln w="28575">
            <a:solidFill>
              <a:srgbClr val="00B050"/>
            </a:solidFill>
          </a:ln>
        </p:spPr>
        <p:txBody>
          <a:bodyPr wrap="square" rtlCol="0">
            <a:spAutoFit/>
          </a:bodyPr>
          <a:lstStyle/>
          <a:p>
            <a:r>
              <a:rPr lang="en-US" dirty="0"/>
              <a:t>4. Each </a:t>
            </a:r>
            <a:r>
              <a:rPr lang="en-US" b="1" dirty="0"/>
              <a:t>school</a:t>
            </a:r>
            <a:r>
              <a:rPr lang="en-US" dirty="0"/>
              <a:t> (the real ones) will have it’s own classes under it for teachers and students that will be rostered. </a:t>
            </a:r>
          </a:p>
        </p:txBody>
      </p:sp>
      <p:sp>
        <p:nvSpPr>
          <p:cNvPr id="15" name="TextBox 14"/>
          <p:cNvSpPr txBox="1"/>
          <p:nvPr/>
        </p:nvSpPr>
        <p:spPr>
          <a:xfrm>
            <a:off x="7384536" y="5657018"/>
            <a:ext cx="3357285" cy="646331"/>
          </a:xfrm>
          <a:prstGeom prst="rect">
            <a:avLst/>
          </a:prstGeom>
          <a:solidFill>
            <a:schemeClr val="bg1"/>
          </a:solidFill>
          <a:ln w="28575">
            <a:solidFill>
              <a:srgbClr val="00B050"/>
            </a:solidFill>
          </a:ln>
        </p:spPr>
        <p:txBody>
          <a:bodyPr wrap="square" rtlCol="0">
            <a:spAutoFit/>
          </a:bodyPr>
          <a:lstStyle/>
          <a:p>
            <a:r>
              <a:rPr lang="en-US" dirty="0"/>
              <a:t>5. Easy step-by-step directions to use the platform are located here.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109" y="845327"/>
            <a:ext cx="2057128" cy="130970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773" y="2800350"/>
            <a:ext cx="2057128" cy="7905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884" y="3308501"/>
            <a:ext cx="2057128" cy="91219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028" y="3878165"/>
            <a:ext cx="2057128" cy="100795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426" y="4556468"/>
            <a:ext cx="2057128" cy="1215208"/>
          </a:xfrm>
          <a:prstGeom prst="rect">
            <a:avLst/>
          </a:prstGeom>
        </p:spPr>
      </p:pic>
      <p:sp>
        <p:nvSpPr>
          <p:cNvPr id="22" name="TextBox 21"/>
          <p:cNvSpPr txBox="1"/>
          <p:nvPr/>
        </p:nvSpPr>
        <p:spPr>
          <a:xfrm>
            <a:off x="389237" y="6004670"/>
            <a:ext cx="6305550"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Without clicking anything, what do you notice? </a:t>
            </a:r>
          </a:p>
        </p:txBody>
      </p:sp>
    </p:spTree>
    <p:extLst>
      <p:ext uri="{BB962C8B-B14F-4D97-AF65-F5344CB8AC3E}">
        <p14:creationId xmlns:p14="http://schemas.microsoft.com/office/powerpoint/2010/main" val="307961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19" y="342144"/>
            <a:ext cx="10515600" cy="1325563"/>
          </a:xfrm>
        </p:spPr>
        <p:txBody>
          <a:bodyPr>
            <a:normAutofit/>
          </a:bodyPr>
          <a:lstStyle/>
          <a:p>
            <a:r>
              <a:rPr lang="en-US" sz="4000" b="1" dirty="0">
                <a:latin typeface="+mn-lt"/>
                <a:ea typeface="Verdana" panose="020B0604030504040204" pitchFamily="34" charset="0"/>
              </a:rPr>
              <a:t>Step 3:</a:t>
            </a:r>
            <a:r>
              <a:rPr lang="en-US" sz="4000" dirty="0">
                <a:latin typeface="+mn-lt"/>
                <a:ea typeface="Verdana" panose="020B0604030504040204" pitchFamily="34" charset="0"/>
              </a:rPr>
              <a:t> Setting up your Account Profile</a:t>
            </a:r>
          </a:p>
        </p:txBody>
      </p:sp>
      <p:sp>
        <p:nvSpPr>
          <p:cNvPr id="3" name="Content Placeholder 2"/>
          <p:cNvSpPr>
            <a:spLocks noGrp="1"/>
          </p:cNvSpPr>
          <p:nvPr>
            <p:ph idx="1"/>
          </p:nvPr>
        </p:nvSpPr>
        <p:spPr>
          <a:xfrm>
            <a:off x="7682979" y="1667707"/>
            <a:ext cx="3528359" cy="4351338"/>
          </a:xfrm>
        </p:spPr>
        <p:txBody>
          <a:bodyPr>
            <a:normAutofit/>
          </a:bodyPr>
          <a:lstStyle/>
          <a:p>
            <a:pPr marL="0" indent="0">
              <a:buNone/>
            </a:pPr>
            <a:r>
              <a:rPr lang="en-US" dirty="0">
                <a:latin typeface="Verdana" panose="020B0604030504040204" pitchFamily="34" charset="0"/>
                <a:ea typeface="Verdana" panose="020B0604030504040204" pitchFamily="34" charset="0"/>
              </a:rPr>
              <a:t>On your Landing Page, select the pull down arrow next to your name. </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Next, select ‘Account.’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67707"/>
            <a:ext cx="6470439" cy="4666832"/>
          </a:xfrm>
          <a:prstGeom prst="rect">
            <a:avLst/>
          </a:prstGeom>
          <a:ln w="28575">
            <a:solidFill>
              <a:srgbClr val="00B05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3" y="704182"/>
            <a:ext cx="4542683" cy="3851798"/>
          </a:xfrm>
          <a:prstGeom prst="rect">
            <a:avLst/>
          </a:prstGeom>
        </p:spPr>
      </p:pic>
    </p:spTree>
    <p:extLst>
      <p:ext uri="{BB962C8B-B14F-4D97-AF65-F5344CB8AC3E}">
        <p14:creationId xmlns:p14="http://schemas.microsoft.com/office/powerpoint/2010/main" val="296273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42" y="299825"/>
            <a:ext cx="3747052" cy="1065806"/>
          </a:xfrm>
        </p:spPr>
        <p:txBody>
          <a:bodyPr>
            <a:normAutofit/>
          </a:bodyPr>
          <a:lstStyle/>
          <a:p>
            <a:r>
              <a:rPr lang="en-US" sz="3600" dirty="0">
                <a:latin typeface="Verdana" panose="020B0604030504040204" pitchFamily="34" charset="0"/>
                <a:ea typeface="Verdana" panose="020B0604030504040204" pitchFamily="34" charset="0"/>
              </a:rPr>
              <a:t>Your signature</a:t>
            </a:r>
          </a:p>
        </p:txBody>
      </p:sp>
      <p:sp>
        <p:nvSpPr>
          <p:cNvPr id="3" name="Content Placeholder 2"/>
          <p:cNvSpPr>
            <a:spLocks noGrp="1"/>
          </p:cNvSpPr>
          <p:nvPr>
            <p:ph idx="1"/>
          </p:nvPr>
        </p:nvSpPr>
        <p:spPr>
          <a:xfrm>
            <a:off x="6038850" y="471232"/>
            <a:ext cx="5420138" cy="1788798"/>
          </a:xfrm>
        </p:spPr>
        <p:txBody>
          <a:bodyPr>
            <a:normAutofit fontScale="85000" lnSpcReduction="10000"/>
          </a:bodyPr>
          <a:lstStyle/>
          <a:p>
            <a:pPr marL="0" indent="0">
              <a:buNone/>
            </a:pPr>
            <a:r>
              <a:rPr lang="en-US" dirty="0">
                <a:ea typeface="Verdana" panose="020B0604030504040204" pitchFamily="34" charset="0"/>
              </a:rPr>
              <a:t>The most important thing you must do here is change how your name appears in your signature. </a:t>
            </a:r>
          </a:p>
          <a:p>
            <a:pPr marL="0" indent="0">
              <a:buNone/>
            </a:pPr>
            <a:r>
              <a:rPr lang="en-US" dirty="0">
                <a:ea typeface="Verdana" panose="020B0604030504040204" pitchFamily="34" charset="0"/>
              </a:rPr>
              <a:t>The files that are sent to REMIND shorten your name to first initial, then last name.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7" y="1356278"/>
            <a:ext cx="5200650" cy="2952750"/>
          </a:xfrm>
          <a:prstGeom prst="rect">
            <a:avLst/>
          </a:prstGeom>
          <a:ln w="28575">
            <a:solidFill>
              <a:srgbClr val="00B05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1" y="2260029"/>
            <a:ext cx="5777948" cy="2331243"/>
          </a:xfrm>
          <a:prstGeom prst="rect">
            <a:avLst/>
          </a:prstGeom>
        </p:spPr>
      </p:pic>
      <p:sp>
        <p:nvSpPr>
          <p:cNvPr id="7" name="Rectangle 6"/>
          <p:cNvSpPr/>
          <p:nvPr/>
        </p:nvSpPr>
        <p:spPr>
          <a:xfrm>
            <a:off x="503582" y="4591272"/>
            <a:ext cx="5097945" cy="1323439"/>
          </a:xfrm>
          <a:prstGeom prst="rect">
            <a:avLst/>
          </a:prstGeom>
        </p:spPr>
        <p:txBody>
          <a:bodyPr wrap="square">
            <a:spAutoFit/>
          </a:bodyPr>
          <a:lstStyle/>
          <a:p>
            <a:r>
              <a:rPr lang="en-US" sz="2000" b="1" dirty="0">
                <a:ea typeface="Verdana" panose="020B0604030504040204" pitchFamily="34" charset="0"/>
              </a:rPr>
              <a:t>All employees are asked to have their full </a:t>
            </a:r>
            <a:r>
              <a:rPr lang="en-US" sz="2000" b="1" u="sng" dirty="0">
                <a:ea typeface="Verdana" panose="020B0604030504040204" pitchFamily="34" charset="0"/>
              </a:rPr>
              <a:t>first and last names </a:t>
            </a:r>
            <a:r>
              <a:rPr lang="en-US" sz="2000" b="1" dirty="0">
                <a:ea typeface="Verdana" panose="020B0604030504040204" pitchFamily="34" charset="0"/>
              </a:rPr>
              <a:t>as their signature. </a:t>
            </a:r>
          </a:p>
          <a:p>
            <a:endParaRPr lang="en-US" sz="2000" dirty="0">
              <a:ea typeface="Verdana" panose="020B0604030504040204" pitchFamily="34" charset="0"/>
            </a:endParaRPr>
          </a:p>
          <a:p>
            <a:r>
              <a:rPr lang="en-US" sz="2000" dirty="0">
                <a:ea typeface="Verdana" panose="020B0604030504040204" pitchFamily="34" charset="0"/>
              </a:rPr>
              <a:t>Please change yours now.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103" y="3069058"/>
            <a:ext cx="5271885" cy="3104786"/>
          </a:xfrm>
          <a:prstGeom prst="rect">
            <a:avLst/>
          </a:prstGeom>
          <a:ln w="28575">
            <a:solidFill>
              <a:srgbClr val="00B05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657" y="4114363"/>
            <a:ext cx="5777948" cy="2331243"/>
          </a:xfrm>
          <a:prstGeom prst="rect">
            <a:avLst/>
          </a:prstGeom>
        </p:spPr>
      </p:pic>
      <p:sp>
        <p:nvSpPr>
          <p:cNvPr id="11" name="Rectangle 10"/>
          <p:cNvSpPr/>
          <p:nvPr/>
        </p:nvSpPr>
        <p:spPr>
          <a:xfrm>
            <a:off x="6917332" y="2422727"/>
            <a:ext cx="4136023" cy="523220"/>
          </a:xfrm>
          <a:prstGeom prst="rect">
            <a:avLst/>
          </a:prstGeom>
        </p:spPr>
        <p:txBody>
          <a:bodyPr wrap="square">
            <a:spAutoFit/>
          </a:bodyPr>
          <a:lstStyle/>
          <a:p>
            <a:pPr algn="ctr"/>
            <a:r>
              <a:rPr lang="en-US" sz="1400" dirty="0">
                <a:latin typeface="Verdana" panose="020B0604030504040204" pitchFamily="34" charset="0"/>
                <a:ea typeface="Verdana" panose="020B0604030504040204" pitchFamily="34" charset="0"/>
              </a:rPr>
              <a:t>You can even upload a photo or </a:t>
            </a:r>
          </a:p>
          <a:p>
            <a:pPr algn="ctr"/>
            <a:r>
              <a:rPr lang="en-US" sz="1400" dirty="0">
                <a:latin typeface="Verdana" panose="020B0604030504040204" pitchFamily="34" charset="0"/>
                <a:ea typeface="Verdana" panose="020B0604030504040204" pitchFamily="34" charset="0"/>
              </a:rPr>
              <a:t>avatar that will go with your signature.  </a:t>
            </a:r>
          </a:p>
        </p:txBody>
      </p:sp>
    </p:spTree>
    <p:extLst>
      <p:ext uri="{BB962C8B-B14F-4D97-AF65-F5344CB8AC3E}">
        <p14:creationId xmlns:p14="http://schemas.microsoft.com/office/powerpoint/2010/main" val="295309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2580861" cy="2656371"/>
          </a:xfrm>
        </p:spPr>
        <p:txBody>
          <a:bodyPr>
            <a:normAutofit/>
          </a:bodyPr>
          <a:lstStyle/>
          <a:p>
            <a:r>
              <a:rPr lang="en-US" b="1" dirty="0"/>
              <a:t>Step 4: </a:t>
            </a:r>
            <a:r>
              <a:rPr lang="en-US" dirty="0"/>
              <a:t/>
            </a:r>
            <a:br>
              <a:rPr lang="en-US" dirty="0"/>
            </a:br>
            <a:r>
              <a:rPr lang="en-US" sz="4000" dirty="0"/>
              <a:t>Link your </a:t>
            </a:r>
            <a:br>
              <a:rPr lang="en-US" sz="4000" dirty="0"/>
            </a:br>
            <a:r>
              <a:rPr lang="en-US" sz="4000" dirty="0"/>
              <a:t>mobile </a:t>
            </a:r>
            <a:br>
              <a:rPr lang="en-US" sz="4000" dirty="0"/>
            </a:br>
            <a:r>
              <a:rPr lang="en-US" sz="4000" dirty="0"/>
              <a:t>device</a:t>
            </a:r>
          </a:p>
        </p:txBody>
      </p:sp>
      <p:sp>
        <p:nvSpPr>
          <p:cNvPr id="3" name="Content Placeholder 2"/>
          <p:cNvSpPr>
            <a:spLocks noGrp="1"/>
          </p:cNvSpPr>
          <p:nvPr>
            <p:ph idx="1"/>
          </p:nvPr>
        </p:nvSpPr>
        <p:spPr>
          <a:xfrm>
            <a:off x="410568" y="3254100"/>
            <a:ext cx="2792896" cy="2969936"/>
          </a:xfrm>
        </p:spPr>
        <p:txBody>
          <a:bodyPr/>
          <a:lstStyle/>
          <a:p>
            <a:pPr marL="514350" indent="-514350">
              <a:buAutoNum type="arabicPeriod"/>
            </a:pPr>
            <a:r>
              <a:rPr lang="en-US" dirty="0"/>
              <a:t>Enter your cell number</a:t>
            </a:r>
          </a:p>
          <a:p>
            <a:pPr marL="514350" indent="-514350">
              <a:buAutoNum type="arabicPeriod"/>
            </a:pPr>
            <a:r>
              <a:rPr lang="en-US" dirty="0"/>
              <a:t>Be sure that email and text  notifications are turned off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693" y="699536"/>
            <a:ext cx="7770908" cy="5524500"/>
          </a:xfrm>
          <a:prstGeom prst="rect">
            <a:avLst/>
          </a:prstGeom>
          <a:ln w="28575">
            <a:solidFill>
              <a:srgbClr val="00B050"/>
            </a:solidFill>
          </a:ln>
        </p:spPr>
      </p:pic>
    </p:spTree>
    <p:extLst>
      <p:ext uri="{BB962C8B-B14F-4D97-AF65-F5344CB8AC3E}">
        <p14:creationId xmlns:p14="http://schemas.microsoft.com/office/powerpoint/2010/main" val="501610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3" y="365126"/>
            <a:ext cx="10515600" cy="1325563"/>
          </a:xfrm>
        </p:spPr>
        <p:txBody>
          <a:bodyPr/>
          <a:lstStyle/>
          <a:p>
            <a:r>
              <a:rPr lang="en-US" dirty="0">
                <a:latin typeface="+mn-lt"/>
              </a:rPr>
              <a:t>Enter your number and receive a code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579" y="5443240"/>
            <a:ext cx="1098148" cy="1232827"/>
          </a:xfrm>
          <a:prstGeom prst="rect">
            <a:avLst/>
          </a:prstGeom>
        </p:spPr>
      </p:pic>
      <p:sp>
        <p:nvSpPr>
          <p:cNvPr id="3" name="Content Placeholder 2"/>
          <p:cNvSpPr>
            <a:spLocks noGrp="1"/>
          </p:cNvSpPr>
          <p:nvPr>
            <p:ph idx="1"/>
          </p:nvPr>
        </p:nvSpPr>
        <p:spPr>
          <a:xfrm>
            <a:off x="366474" y="5769412"/>
            <a:ext cx="10934393" cy="580481"/>
          </a:xfrm>
        </p:spPr>
        <p:txBody>
          <a:bodyPr>
            <a:normAutofit fontScale="92500"/>
          </a:bodyPr>
          <a:lstStyle/>
          <a:p>
            <a:pPr marL="0" indent="0">
              <a:buNone/>
            </a:pPr>
            <a:r>
              <a:rPr lang="en-US" dirty="0"/>
              <a:t>You will receive a text message from REMIND with your confirmation code.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74" y="1936087"/>
            <a:ext cx="3264108" cy="35238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889" y="1530553"/>
            <a:ext cx="3167377" cy="35238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979" y="2233485"/>
            <a:ext cx="4213651" cy="1797672"/>
          </a:xfrm>
          <a:prstGeom prst="rect">
            <a:avLst/>
          </a:prstGeom>
          <a:ln w="28575">
            <a:solidFill>
              <a:srgbClr val="00B050"/>
            </a:solidFill>
          </a:ln>
        </p:spPr>
      </p:pic>
    </p:spTree>
    <p:extLst>
      <p:ext uri="{BB962C8B-B14F-4D97-AF65-F5344CB8AC3E}">
        <p14:creationId xmlns:p14="http://schemas.microsoft.com/office/powerpoint/2010/main" val="33535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What do you need with you for training?</a:t>
            </a:r>
          </a:p>
        </p:txBody>
      </p:sp>
      <p:sp>
        <p:nvSpPr>
          <p:cNvPr id="3" name="Content Placeholder 2"/>
          <p:cNvSpPr>
            <a:spLocks noGrp="1"/>
          </p:cNvSpPr>
          <p:nvPr>
            <p:ph idx="1"/>
          </p:nvPr>
        </p:nvSpPr>
        <p:spPr>
          <a:xfrm>
            <a:off x="3230880" y="2130176"/>
            <a:ext cx="8122920" cy="1924021"/>
          </a:xfrm>
        </p:spPr>
        <p:txBody>
          <a:bodyPr>
            <a:noAutofit/>
          </a:bodyPr>
          <a:lstStyle/>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Computer with internet access</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Do not use IE as your default browser with REMIND</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Your cell phone</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If you have an iPhone, your Apple ID information. </a:t>
            </a:r>
          </a:p>
          <a:p>
            <a:pPr>
              <a:buFont typeface="Wingdings" panose="05000000000000000000"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If you have a Droid, your </a:t>
            </a:r>
            <a:r>
              <a:rPr lang="en-US" sz="1800" dirty="0" err="1">
                <a:latin typeface="Verdana" panose="020B0604030504040204" pitchFamily="34" charset="0"/>
                <a:ea typeface="Verdana" panose="020B0604030504040204" pitchFamily="34" charset="0"/>
                <a:cs typeface="Verdana" panose="020B0604030504040204" pitchFamily="34" charset="0"/>
              </a:rPr>
              <a:t>Playstore</a:t>
            </a:r>
            <a:r>
              <a:rPr lang="en-US" sz="1800" dirty="0">
                <a:latin typeface="Verdana" panose="020B0604030504040204" pitchFamily="34" charset="0"/>
                <a:ea typeface="Verdana" panose="020B0604030504040204" pitchFamily="34" charset="0"/>
                <a:cs typeface="Verdana" panose="020B0604030504040204" pitchFamily="34" charset="0"/>
              </a:rPr>
              <a:t> information.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0360" y="1869036"/>
            <a:ext cx="1533799" cy="1533799"/>
          </a:xfrm>
          <a:prstGeom prst="rect">
            <a:avLst/>
          </a:prstGeom>
        </p:spPr>
      </p:pic>
      <p:sp>
        <p:nvSpPr>
          <p:cNvPr id="4" name="TextBox 3"/>
          <p:cNvSpPr txBox="1"/>
          <p:nvPr/>
        </p:nvSpPr>
        <p:spPr>
          <a:xfrm>
            <a:off x="1076483" y="4493685"/>
            <a:ext cx="10805160" cy="181588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REMIND does not work with Internet Explorer. </a:t>
            </a:r>
          </a:p>
          <a:p>
            <a:pPr algn="ct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a:latin typeface="Verdana" panose="020B0604030504040204" pitchFamily="34" charset="0"/>
                <a:ea typeface="Verdana" panose="020B0604030504040204" pitchFamily="34" charset="0"/>
                <a:cs typeface="Verdana" panose="020B0604030504040204" pitchFamily="34" charset="0"/>
              </a:rPr>
              <a:t>We suggest Chrome, Firefox, or Edge. </a:t>
            </a: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Please be sure that IE is NOT your default browser for this training.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01" y="4783055"/>
            <a:ext cx="978325" cy="9009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875" y="4510448"/>
            <a:ext cx="1446179" cy="1446179"/>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20098" y="1652264"/>
            <a:ext cx="2529782" cy="1767334"/>
          </a:xfrm>
          <a:prstGeom prst="rect">
            <a:avLst/>
          </a:prstGeom>
        </p:spPr>
      </p:pic>
    </p:spTree>
    <p:extLst>
      <p:ext uri="{BB962C8B-B14F-4D97-AF65-F5344CB8AC3E}">
        <p14:creationId xmlns:p14="http://schemas.microsoft.com/office/powerpoint/2010/main" val="264888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12" y="435820"/>
            <a:ext cx="10607039" cy="1532645"/>
          </a:xfrm>
        </p:spPr>
        <p:txBody>
          <a:bodyPr>
            <a:normAutofit/>
          </a:bodyPr>
          <a:lstStyle/>
          <a:p>
            <a:r>
              <a:rPr lang="en-US" sz="4000" dirty="0">
                <a:latin typeface="+mn-lt"/>
              </a:rPr>
              <a:t>Find your ‘class’ under ‘Join a class’ on navigation bar on the left of your home page. </a:t>
            </a:r>
          </a:p>
        </p:txBody>
      </p:sp>
      <p:sp>
        <p:nvSpPr>
          <p:cNvPr id="3" name="Content Placeholder 2"/>
          <p:cNvSpPr>
            <a:spLocks noGrp="1"/>
          </p:cNvSpPr>
          <p:nvPr>
            <p:ph idx="1"/>
          </p:nvPr>
        </p:nvSpPr>
        <p:spPr>
          <a:xfrm>
            <a:off x="8019663" y="1375188"/>
            <a:ext cx="3240690" cy="5226028"/>
          </a:xfrm>
        </p:spPr>
        <p:txBody>
          <a:bodyPr>
            <a:normAutofit lnSpcReduction="10000"/>
          </a:bodyPr>
          <a:lstStyle/>
          <a:p>
            <a:pPr marL="0" indent="0">
              <a:buNone/>
            </a:pPr>
            <a:r>
              <a:rPr lang="en-US" dirty="0"/>
              <a:t>All district staff have ‘classes’ under the school LCS District Departments. </a:t>
            </a:r>
          </a:p>
          <a:p>
            <a:pPr marL="0" indent="0">
              <a:buNone/>
            </a:pPr>
            <a:r>
              <a:rPr lang="en-US" dirty="0"/>
              <a:t>All school personnel are rostered under their individual school. </a:t>
            </a:r>
          </a:p>
          <a:p>
            <a:pPr marL="0" indent="0">
              <a:buNone/>
            </a:pPr>
            <a:r>
              <a:rPr lang="en-US" dirty="0"/>
              <a:t>Scroll to the top of your navigation bar, your class should already be showing for you.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028" y="2616213"/>
            <a:ext cx="2924323" cy="2376777"/>
          </a:xfrm>
          <a:prstGeom prst="rect">
            <a:avLst/>
          </a:prstGeom>
          <a:ln w="28575">
            <a:solidFill>
              <a:srgbClr val="00B05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3192316" y="2587192"/>
            <a:ext cx="4857750" cy="22017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60" y="2272899"/>
            <a:ext cx="2785956" cy="4166271"/>
          </a:xfrm>
          <a:prstGeom prst="rect">
            <a:avLst/>
          </a:prstGeom>
          <a:ln w="28575">
            <a:solidFill>
              <a:srgbClr val="00B050"/>
            </a:solidFill>
          </a:ln>
        </p:spPr>
      </p:pic>
      <p:sp>
        <p:nvSpPr>
          <p:cNvPr id="10" name="Right Arrow 9"/>
          <p:cNvSpPr/>
          <p:nvPr/>
        </p:nvSpPr>
        <p:spPr>
          <a:xfrm rot="8109523">
            <a:off x="2347185" y="5081068"/>
            <a:ext cx="1564172" cy="35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62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9" y="320737"/>
            <a:ext cx="9433752" cy="780171"/>
          </a:xfrm>
        </p:spPr>
        <p:txBody>
          <a:bodyPr>
            <a:normAutofit fontScale="90000"/>
          </a:bodyPr>
          <a:lstStyle/>
          <a:p>
            <a:r>
              <a:rPr lang="en-US" dirty="0">
                <a:latin typeface="+mn-lt"/>
              </a:rPr>
              <a:t>Step 5: Start using the App on your phone</a:t>
            </a:r>
            <a:r>
              <a:rPr lang="en-US" dirty="0"/>
              <a:t>	</a:t>
            </a:r>
          </a:p>
        </p:txBody>
      </p:sp>
      <p:sp>
        <p:nvSpPr>
          <p:cNvPr id="3" name="Content Placeholder 2"/>
          <p:cNvSpPr>
            <a:spLocks noGrp="1"/>
          </p:cNvSpPr>
          <p:nvPr>
            <p:ph idx="1"/>
          </p:nvPr>
        </p:nvSpPr>
        <p:spPr>
          <a:xfrm>
            <a:off x="211289" y="1670546"/>
            <a:ext cx="1711518" cy="4649152"/>
          </a:xfrm>
        </p:spPr>
        <p:txBody>
          <a:bodyPr>
            <a:normAutofit/>
          </a:bodyPr>
          <a:lstStyle/>
          <a:p>
            <a:pPr marL="0" indent="0">
              <a:buNone/>
            </a:pPr>
            <a:r>
              <a:rPr lang="en-US" sz="2400" dirty="0"/>
              <a:t>This is what the message will look like if your training partner has linked their cell phone to their REMIND account.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695" y="2272348"/>
            <a:ext cx="3734640" cy="4171156"/>
          </a:xfrm>
          <a:prstGeom prst="rect">
            <a:avLst/>
          </a:prstGeom>
          <a:ln w="28575">
            <a:solidFill>
              <a:srgbClr val="00B05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608" y="997426"/>
            <a:ext cx="3722609" cy="4373086"/>
          </a:xfrm>
          <a:prstGeom prst="rect">
            <a:avLst/>
          </a:prstGeom>
          <a:ln w="28575">
            <a:solidFill>
              <a:srgbClr val="00B050"/>
            </a:solidFill>
          </a:ln>
        </p:spPr>
      </p:pic>
      <p:sp>
        <p:nvSpPr>
          <p:cNvPr id="6" name="Rectangle 5"/>
          <p:cNvSpPr/>
          <p:nvPr/>
        </p:nvSpPr>
        <p:spPr>
          <a:xfrm>
            <a:off x="5984441" y="1703049"/>
            <a:ext cx="1985497" cy="3785652"/>
          </a:xfrm>
          <a:prstGeom prst="rect">
            <a:avLst/>
          </a:prstGeom>
        </p:spPr>
        <p:txBody>
          <a:bodyPr wrap="square">
            <a:spAutoFit/>
          </a:bodyPr>
          <a:lstStyle/>
          <a:p>
            <a:r>
              <a:rPr lang="en-US" sz="2400" dirty="0"/>
              <a:t>If a contact has not linked their REMIND account to their cell phone you will see this </a:t>
            </a:r>
            <a:r>
              <a:rPr lang="en-US" sz="2400" dirty="0">
                <a:solidFill>
                  <a:srgbClr val="FF0000"/>
                </a:solidFill>
              </a:rPr>
              <a:t>red message </a:t>
            </a:r>
            <a:r>
              <a:rPr lang="en-US" sz="2400" dirty="0"/>
              <a:t>when you text them. </a:t>
            </a:r>
          </a:p>
        </p:txBody>
      </p:sp>
      <p:sp>
        <p:nvSpPr>
          <p:cNvPr id="7" name="Rectangle 6"/>
          <p:cNvSpPr/>
          <p:nvPr/>
        </p:nvSpPr>
        <p:spPr>
          <a:xfrm>
            <a:off x="5875217" y="5488701"/>
            <a:ext cx="6096000" cy="830997"/>
          </a:xfrm>
          <a:prstGeom prst="rect">
            <a:avLst/>
          </a:prstGeom>
        </p:spPr>
        <p:txBody>
          <a:bodyPr>
            <a:spAutoFit/>
          </a:bodyPr>
          <a:lstStyle/>
          <a:p>
            <a:r>
              <a:rPr lang="en-US" sz="2400" dirty="0"/>
              <a:t>This means your message will automatically go to their </a:t>
            </a:r>
            <a:r>
              <a:rPr lang="en-US" sz="2400" b="1" dirty="0"/>
              <a:t>email account</a:t>
            </a:r>
            <a:r>
              <a:rPr lang="en-US" sz="2400" dirty="0"/>
              <a:t>. </a:t>
            </a:r>
          </a:p>
        </p:txBody>
      </p:sp>
    </p:spTree>
    <p:extLst>
      <p:ext uri="{BB962C8B-B14F-4D97-AF65-F5344CB8AC3E}">
        <p14:creationId xmlns:p14="http://schemas.microsoft.com/office/powerpoint/2010/main" val="165244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8471-6B40-4261-963F-C394A771F75B}"/>
              </a:ext>
            </a:extLst>
          </p:cNvPr>
          <p:cNvSpPr>
            <a:spLocks noGrp="1"/>
          </p:cNvSpPr>
          <p:nvPr>
            <p:ph type="title"/>
          </p:nvPr>
        </p:nvSpPr>
        <p:spPr>
          <a:xfrm>
            <a:off x="314326" y="365125"/>
            <a:ext cx="11599067" cy="631162"/>
          </a:xfrm>
        </p:spPr>
        <p:txBody>
          <a:bodyPr>
            <a:normAutofit/>
          </a:bodyPr>
          <a:lstStyle/>
          <a:p>
            <a:r>
              <a:rPr lang="en-US" sz="3600" dirty="0">
                <a:cs typeface="Calibri Light"/>
              </a:rPr>
              <a:t>Have some fun! Look at all the languages available for you...</a:t>
            </a:r>
            <a:endParaRPr lang="en-US" sz="3600" dirty="0"/>
          </a:p>
        </p:txBody>
      </p:sp>
      <p:pic>
        <p:nvPicPr>
          <p:cNvPr id="4" name="Picture 4" descr="A screenshot of a cell phone&#10;&#10;Description generated with very high confidence">
            <a:extLst>
              <a:ext uri="{FF2B5EF4-FFF2-40B4-BE49-F238E27FC236}">
                <a16:creationId xmlns:a16="http://schemas.microsoft.com/office/drawing/2014/main" id="{EEB12AC5-0263-4FA6-B4EA-EBB5C5E89629}"/>
              </a:ext>
            </a:extLst>
          </p:cNvPr>
          <p:cNvPicPr>
            <a:picLocks noGrp="1" noChangeAspect="1"/>
          </p:cNvPicPr>
          <p:nvPr>
            <p:ph idx="1"/>
          </p:nvPr>
        </p:nvPicPr>
        <p:blipFill>
          <a:blip r:embed="rId2"/>
          <a:stretch>
            <a:fillRect/>
          </a:stretch>
        </p:blipFill>
        <p:spPr>
          <a:xfrm>
            <a:off x="422616" y="1158875"/>
            <a:ext cx="7239112" cy="5541962"/>
          </a:xfrm>
          <a:prstGeom prst="rect">
            <a:avLst/>
          </a:prstGeom>
          <a:ln w="28575">
            <a:solidFill>
              <a:schemeClr val="accent1"/>
            </a:solidFill>
          </a:ln>
        </p:spPr>
      </p:pic>
      <p:pic>
        <p:nvPicPr>
          <p:cNvPr id="6" name="Picture 6" descr="A screenshot of a cell phone&#10;&#10;Description generated with very high confidence">
            <a:extLst>
              <a:ext uri="{FF2B5EF4-FFF2-40B4-BE49-F238E27FC236}">
                <a16:creationId xmlns:a16="http://schemas.microsoft.com/office/drawing/2014/main" id="{4A5D009F-EA05-4750-A706-2E406D760FBA}"/>
              </a:ext>
            </a:extLst>
          </p:cNvPr>
          <p:cNvPicPr>
            <a:picLocks noChangeAspect="1"/>
          </p:cNvPicPr>
          <p:nvPr/>
        </p:nvPicPr>
        <p:blipFill>
          <a:blip r:embed="rId3"/>
          <a:stretch>
            <a:fillRect/>
          </a:stretch>
        </p:blipFill>
        <p:spPr>
          <a:xfrm>
            <a:off x="6288882" y="1309689"/>
            <a:ext cx="5624511" cy="3816592"/>
          </a:xfrm>
          <a:prstGeom prst="rect">
            <a:avLst/>
          </a:prstGeom>
          <a:ln w="28575">
            <a:solidFill>
              <a:schemeClr val="accent1"/>
            </a:solidFill>
          </a:ln>
        </p:spPr>
      </p:pic>
    </p:spTree>
    <p:extLst>
      <p:ext uri="{BB962C8B-B14F-4D97-AF65-F5344CB8AC3E}">
        <p14:creationId xmlns:p14="http://schemas.microsoft.com/office/powerpoint/2010/main" val="123809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Let’s do some cleanup while we’re here…</a:t>
            </a:r>
          </a:p>
        </p:txBody>
      </p:sp>
      <p:sp>
        <p:nvSpPr>
          <p:cNvPr id="3" name="Content Placeholder 2"/>
          <p:cNvSpPr>
            <a:spLocks noGrp="1"/>
          </p:cNvSpPr>
          <p:nvPr>
            <p:ph idx="1"/>
          </p:nvPr>
        </p:nvSpPr>
        <p:spPr/>
        <p:txBody>
          <a:bodyPr/>
          <a:lstStyle/>
          <a:p>
            <a:pPr marL="0" indent="0">
              <a:buNone/>
            </a:pPr>
            <a:r>
              <a:rPr lang="en-US" dirty="0"/>
              <a:t>Have you checked for: </a:t>
            </a:r>
          </a:p>
          <a:p>
            <a:r>
              <a:rPr lang="en-US" dirty="0"/>
              <a:t>Are all the classes under your name that have anything to do with school business are affiliated with Leon County Schools?</a:t>
            </a:r>
          </a:p>
          <a:p>
            <a:r>
              <a:rPr lang="en-US" dirty="0"/>
              <a:t>Are you able to send and receive messages via Remind on your phone? </a:t>
            </a:r>
          </a:p>
          <a:p>
            <a:r>
              <a:rPr lang="en-US" dirty="0"/>
              <a:t>Are you clear about the differences between rostered and created accounts in Remind? </a:t>
            </a:r>
          </a:p>
          <a:p>
            <a:r>
              <a:rPr lang="en-US" dirty="0"/>
              <a:t>Do you have everything that you need to train your staff?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794" y="411492"/>
            <a:ext cx="1098148" cy="1232827"/>
          </a:xfrm>
          <a:prstGeom prst="rect">
            <a:avLst/>
          </a:prstGeom>
        </p:spPr>
      </p:pic>
    </p:spTree>
    <p:extLst>
      <p:ext uri="{BB962C8B-B14F-4D97-AF65-F5344CB8AC3E}">
        <p14:creationId xmlns:p14="http://schemas.microsoft.com/office/powerpoint/2010/main" val="292439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If you create a class </a:t>
            </a:r>
            <a:br>
              <a:rPr lang="en-US" dirty="0">
                <a:latin typeface="+mn-lt"/>
              </a:rPr>
            </a:br>
            <a:r>
              <a:rPr lang="en-US" dirty="0">
                <a:latin typeface="+mn-lt"/>
              </a:rPr>
              <a:t>of your own…</a:t>
            </a:r>
          </a:p>
        </p:txBody>
      </p:sp>
      <p:sp>
        <p:nvSpPr>
          <p:cNvPr id="3" name="Content Placeholder 2"/>
          <p:cNvSpPr>
            <a:spLocks noGrp="1"/>
          </p:cNvSpPr>
          <p:nvPr>
            <p:ph idx="1"/>
          </p:nvPr>
        </p:nvSpPr>
        <p:spPr>
          <a:xfrm>
            <a:off x="662836" y="1976588"/>
            <a:ext cx="5287027" cy="3960749"/>
          </a:xfrm>
        </p:spPr>
        <p:txBody>
          <a:bodyPr>
            <a:normAutofit lnSpcReduction="10000"/>
          </a:bodyPr>
          <a:lstStyle/>
          <a:p>
            <a:pPr marL="0" indent="0">
              <a:buNone/>
            </a:pPr>
            <a:r>
              <a:rPr lang="en-US" dirty="0"/>
              <a:t>It is important to associate your classes created for your school with your school. Any of the classes that were in place BEFORE rostering need to be linked to your school. </a:t>
            </a:r>
          </a:p>
          <a:p>
            <a:pPr marL="0" indent="0">
              <a:buNone/>
            </a:pPr>
            <a:endParaRPr lang="en-US" dirty="0"/>
          </a:p>
          <a:p>
            <a:pPr marL="0" indent="0">
              <a:buNone/>
            </a:pPr>
            <a:r>
              <a:rPr lang="en-US" dirty="0"/>
              <a:t>If a school has not been associated to your class, it could be removed during data cleanup.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30" y="187891"/>
            <a:ext cx="3635524" cy="6532322"/>
          </a:xfrm>
          <a:prstGeom prst="rect">
            <a:avLst/>
          </a:prstGeom>
          <a:ln w="28575">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33">
            <a:off x="6344893" y="2123992"/>
            <a:ext cx="4857750" cy="1923521"/>
          </a:xfrm>
          <a:prstGeom prst="rect">
            <a:avLst/>
          </a:prstGeom>
        </p:spPr>
      </p:pic>
    </p:spTree>
    <p:extLst>
      <p:ext uri="{BB962C8B-B14F-4D97-AF65-F5344CB8AC3E}">
        <p14:creationId xmlns:p14="http://schemas.microsoft.com/office/powerpoint/2010/main" val="330550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950"/>
            <a:ext cx="10515600" cy="1096010"/>
          </a:xfrm>
        </p:spPr>
        <p:txBody>
          <a:bodyPr>
            <a:noAutofit/>
          </a:bodyPr>
          <a:lstStyle/>
          <a:p>
            <a:r>
              <a:rPr lang="en-US" sz="3600" b="1" dirty="0">
                <a:latin typeface="+mn-lt"/>
              </a:rPr>
              <a:t>To Add a Class</a:t>
            </a:r>
            <a:r>
              <a:rPr lang="en-US" sz="3600" dirty="0">
                <a:latin typeface="+mn-lt"/>
              </a:rPr>
              <a:t> for specific groups of people either in our system (rostered) or outside of our system. </a:t>
            </a:r>
          </a:p>
        </p:txBody>
      </p:sp>
      <p:sp>
        <p:nvSpPr>
          <p:cNvPr id="3" name="Content Placeholder 2"/>
          <p:cNvSpPr>
            <a:spLocks noGrp="1"/>
          </p:cNvSpPr>
          <p:nvPr>
            <p:ph idx="1"/>
          </p:nvPr>
        </p:nvSpPr>
        <p:spPr>
          <a:xfrm>
            <a:off x="838200" y="2041741"/>
            <a:ext cx="10515600" cy="1692059"/>
          </a:xfrm>
        </p:spPr>
        <p:txBody>
          <a:bodyPr/>
          <a:lstStyle/>
          <a:p>
            <a:pPr marL="0" indent="0">
              <a:buNone/>
            </a:pPr>
            <a:r>
              <a:rPr lang="en-US" dirty="0"/>
              <a:t>Examples could be: Team Leaders, Principals, Assistant Principals, Science Teachers, </a:t>
            </a:r>
            <a:r>
              <a:rPr lang="en-US" dirty="0" err="1"/>
              <a:t>Techcons</a:t>
            </a:r>
            <a:r>
              <a:rPr lang="en-US" dirty="0"/>
              <a:t>, PTO, or Vendors…when you create a class, it belongs only to you and is seen only by you and those you invite into the class. </a:t>
            </a:r>
          </a:p>
          <a:p>
            <a:pPr marL="0" indent="0">
              <a:buNone/>
            </a:pPr>
            <a:endParaRPr lang="en-US" dirty="0"/>
          </a:p>
        </p:txBody>
      </p:sp>
      <p:pic>
        <p:nvPicPr>
          <p:cNvPr id="4" name="Picture 3" descr="C:\Users\bunkowskel\AppData\Local\Skitch\Screenshot_042419_091808_AM.jpg"/>
          <p:cNvPicPr/>
          <p:nvPr/>
        </p:nvPicPr>
        <p:blipFill>
          <a:blip r:embed="rId2">
            <a:extLst>
              <a:ext uri="{28A0092B-C50C-407E-A947-70E740481C1C}">
                <a14:useLocalDpi xmlns:a14="http://schemas.microsoft.com/office/drawing/2010/main" val="0"/>
              </a:ext>
            </a:extLst>
          </a:blip>
          <a:srcRect/>
          <a:stretch>
            <a:fillRect/>
          </a:stretch>
        </p:blipFill>
        <p:spPr bwMode="auto">
          <a:xfrm>
            <a:off x="7941946" y="3733801"/>
            <a:ext cx="2442210" cy="2482215"/>
          </a:xfrm>
          <a:prstGeom prst="rect">
            <a:avLst/>
          </a:prstGeom>
          <a:noFill/>
          <a:ln w="28575">
            <a:solidFill>
              <a:srgbClr val="00B050"/>
            </a:solidFill>
          </a:ln>
        </p:spPr>
      </p:pic>
      <p:sp>
        <p:nvSpPr>
          <p:cNvPr id="5" name="Content Placeholder 2"/>
          <p:cNvSpPr txBox="1">
            <a:spLocks/>
          </p:cNvSpPr>
          <p:nvPr/>
        </p:nvSpPr>
        <p:spPr>
          <a:xfrm>
            <a:off x="1082040" y="4190581"/>
            <a:ext cx="6233160" cy="21692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contact non-LCS employees via REMIND you will need to </a:t>
            </a:r>
            <a:r>
              <a:rPr lang="en-US" b="1" u="sng" dirty="0"/>
              <a:t>create a class</a:t>
            </a:r>
            <a:r>
              <a:rPr lang="en-US" dirty="0"/>
              <a:t> to associate them with.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suggest building classes for groups such as vendors or community resources.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9481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unkowskel\AppData\Local\Skitch\Screenshot_042419_091932_AM.jpg"/>
          <p:cNvPicPr/>
          <p:nvPr/>
        </p:nvPicPr>
        <p:blipFill>
          <a:blip r:embed="rId2">
            <a:extLst>
              <a:ext uri="{28A0092B-C50C-407E-A947-70E740481C1C}">
                <a14:useLocalDpi xmlns:a14="http://schemas.microsoft.com/office/drawing/2010/main" val="0"/>
              </a:ext>
            </a:extLst>
          </a:blip>
          <a:srcRect/>
          <a:stretch>
            <a:fillRect/>
          </a:stretch>
        </p:blipFill>
        <p:spPr bwMode="auto">
          <a:xfrm>
            <a:off x="2126558" y="2727936"/>
            <a:ext cx="3817042" cy="2529863"/>
          </a:xfrm>
          <a:prstGeom prst="rect">
            <a:avLst/>
          </a:prstGeom>
          <a:noFill/>
          <a:ln w="28575">
            <a:solidFill>
              <a:srgbClr val="00B050"/>
            </a:solidFill>
          </a:ln>
        </p:spPr>
      </p:pic>
      <p:sp>
        <p:nvSpPr>
          <p:cNvPr id="7" name="Right Arrow 6"/>
          <p:cNvSpPr/>
          <p:nvPr/>
        </p:nvSpPr>
        <p:spPr>
          <a:xfrm rot="19588545">
            <a:off x="1260658" y="3759505"/>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 y="838200"/>
            <a:ext cx="7091115" cy="1569660"/>
          </a:xfrm>
          <a:prstGeom prst="rect">
            <a:avLst/>
          </a:prstGeom>
          <a:noFill/>
        </p:spPr>
        <p:txBody>
          <a:bodyPr wrap="square" rtlCol="0">
            <a:spAutoFit/>
          </a:bodyPr>
          <a:lstStyle/>
          <a:p>
            <a:r>
              <a:rPr lang="en-US" sz="3200" dirty="0"/>
              <a:t>The class is now named ‘Vendors.’ It could be a group like ‘Band Parents,’ or ‘Boosters,’ etc. if you are at a school. </a:t>
            </a:r>
          </a:p>
        </p:txBody>
      </p:sp>
      <p:pic>
        <p:nvPicPr>
          <p:cNvPr id="9" name="Content Placeholder 3" descr="C:\Users\bunkowskel\AppData\Local\Skitch\Screenshot_042419_092856_AM.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254240" y="792370"/>
            <a:ext cx="3298119" cy="5430226"/>
          </a:xfrm>
          <a:prstGeom prst="rect">
            <a:avLst/>
          </a:prstGeom>
          <a:noFill/>
          <a:ln w="28575">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850784" y="3382202"/>
            <a:ext cx="2879036" cy="1875597"/>
          </a:xfrm>
          <a:prstGeom prst="rect">
            <a:avLst/>
          </a:prstGeom>
        </p:spPr>
      </p:pic>
      <p:sp>
        <p:nvSpPr>
          <p:cNvPr id="10" name="Oval Callout 9"/>
          <p:cNvSpPr/>
          <p:nvPr/>
        </p:nvSpPr>
        <p:spPr>
          <a:xfrm>
            <a:off x="10272324" y="3203919"/>
            <a:ext cx="1590675" cy="2232164"/>
          </a:xfrm>
          <a:prstGeom prst="wedgeEllipseCallout">
            <a:avLst>
              <a:gd name="adj1" fmla="val -84307"/>
              <a:gd name="adj2" fmla="val -399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extBox 1"/>
          <p:cNvSpPr txBox="1"/>
          <p:nvPr/>
        </p:nvSpPr>
        <p:spPr>
          <a:xfrm>
            <a:off x="10552359" y="3503473"/>
            <a:ext cx="1252603" cy="1754326"/>
          </a:xfrm>
          <a:prstGeom prst="rect">
            <a:avLst/>
          </a:prstGeom>
          <a:noFill/>
        </p:spPr>
        <p:txBody>
          <a:bodyPr wrap="square" rtlCol="0">
            <a:spAutoFit/>
          </a:bodyPr>
          <a:lstStyle/>
          <a:p>
            <a:r>
              <a:rPr lang="en-US" dirty="0"/>
              <a:t>Be sure to change this setting to your school name! </a:t>
            </a:r>
          </a:p>
        </p:txBody>
      </p:sp>
    </p:spTree>
    <p:extLst>
      <p:ext uri="{BB962C8B-B14F-4D97-AF65-F5344CB8AC3E}">
        <p14:creationId xmlns:p14="http://schemas.microsoft.com/office/powerpoint/2010/main" val="382590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unkowskel\AppData\Local\Skitch\Screenshot_042419_085841_AM.jpg"/>
          <p:cNvPicPr/>
          <p:nvPr/>
        </p:nvPicPr>
        <p:blipFill>
          <a:blip r:embed="rId2">
            <a:extLst>
              <a:ext uri="{28A0092B-C50C-407E-A947-70E740481C1C}">
                <a14:useLocalDpi xmlns:a14="http://schemas.microsoft.com/office/drawing/2010/main" val="0"/>
              </a:ext>
            </a:extLst>
          </a:blip>
          <a:srcRect/>
          <a:stretch>
            <a:fillRect/>
          </a:stretch>
        </p:blipFill>
        <p:spPr bwMode="auto">
          <a:xfrm>
            <a:off x="557203" y="339566"/>
            <a:ext cx="2977781" cy="5135072"/>
          </a:xfrm>
          <a:prstGeom prst="rect">
            <a:avLst/>
          </a:prstGeom>
          <a:noFill/>
          <a:ln w="28575">
            <a:solidFill>
              <a:srgbClr val="00B050"/>
            </a:solidFill>
          </a:ln>
        </p:spPr>
      </p:pic>
      <p:pic>
        <p:nvPicPr>
          <p:cNvPr id="6" name="Picture 5" descr="C:\Users\bunkowskel\AppData\Local\Skitch\Screenshot_042419_092448_AM.jpg"/>
          <p:cNvPicPr/>
          <p:nvPr/>
        </p:nvPicPr>
        <p:blipFill>
          <a:blip r:embed="rId3">
            <a:extLst>
              <a:ext uri="{28A0092B-C50C-407E-A947-70E740481C1C}">
                <a14:useLocalDpi xmlns:a14="http://schemas.microsoft.com/office/drawing/2010/main" val="0"/>
              </a:ext>
            </a:extLst>
          </a:blip>
          <a:srcRect/>
          <a:stretch>
            <a:fillRect/>
          </a:stretch>
        </p:blipFill>
        <p:spPr bwMode="auto">
          <a:xfrm>
            <a:off x="4724938" y="1542256"/>
            <a:ext cx="2394585" cy="2488565"/>
          </a:xfrm>
          <a:prstGeom prst="rect">
            <a:avLst/>
          </a:prstGeom>
          <a:noFill/>
          <a:ln w="28575">
            <a:solidFill>
              <a:srgbClr val="00B050"/>
            </a:solidFill>
          </a:ln>
        </p:spPr>
      </p:pic>
      <p:pic>
        <p:nvPicPr>
          <p:cNvPr id="7" name="Picture 6" descr="C:\Users\bunkowskel\AppData\Local\Skitch\Screenshot_042419_090023_AM.jpg"/>
          <p:cNvPicPr/>
          <p:nvPr/>
        </p:nvPicPr>
        <p:blipFill>
          <a:blip r:embed="rId4">
            <a:extLst>
              <a:ext uri="{28A0092B-C50C-407E-A947-70E740481C1C}">
                <a14:useLocalDpi xmlns:a14="http://schemas.microsoft.com/office/drawing/2010/main" val="0"/>
              </a:ext>
            </a:extLst>
          </a:blip>
          <a:srcRect/>
          <a:stretch>
            <a:fillRect/>
          </a:stretch>
        </p:blipFill>
        <p:spPr bwMode="auto">
          <a:xfrm>
            <a:off x="8059102" y="1335881"/>
            <a:ext cx="2125980" cy="2694940"/>
          </a:xfrm>
          <a:prstGeom prst="rect">
            <a:avLst/>
          </a:prstGeom>
          <a:noFill/>
          <a:ln w="28575">
            <a:solidFill>
              <a:srgbClr val="00B050"/>
            </a:solidFill>
          </a:ln>
        </p:spPr>
      </p:pic>
      <p:sp>
        <p:nvSpPr>
          <p:cNvPr id="8" name="Rectangle 7"/>
          <p:cNvSpPr/>
          <p:nvPr/>
        </p:nvSpPr>
        <p:spPr>
          <a:xfrm>
            <a:off x="5922230" y="4863804"/>
            <a:ext cx="6096000" cy="1015663"/>
          </a:xfrm>
          <a:prstGeom prst="rect">
            <a:avLst/>
          </a:prstGeom>
        </p:spPr>
        <p:txBody>
          <a:bodyPr>
            <a:spAutoFit/>
          </a:bodyPr>
          <a:lstStyle/>
          <a:p>
            <a:r>
              <a:rPr lang="en-US" sz="2000" dirty="0">
                <a:solidFill>
                  <a:srgbClr val="212121"/>
                </a:solidFill>
                <a:ea typeface="Times New Roman" panose="02020603050405020304" pitchFamily="18" charset="0"/>
                <a:cs typeface="Calibri" panose="020F0502020204030204" pitchFamily="34" charset="0"/>
              </a:rPr>
              <a:t>Once you have associated the Non-LCS contact with a class in REMIND, you may follow Step #8 to text them directly via a unique REMIND number.  </a:t>
            </a:r>
            <a:endParaRPr lang="en-US" sz="2000" dirty="0">
              <a:ea typeface="Times New Roman" panose="02020603050405020304" pitchFamily="18" charset="0"/>
            </a:endParaRPr>
          </a:p>
        </p:txBody>
      </p:sp>
      <p:sp>
        <p:nvSpPr>
          <p:cNvPr id="10" name="Right Arrow 9"/>
          <p:cNvSpPr/>
          <p:nvPr/>
        </p:nvSpPr>
        <p:spPr>
          <a:xfrm rot="12900003">
            <a:off x="2443151" y="4874842"/>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94418" y="2553175"/>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362724">
            <a:off x="7656790" y="2449988"/>
            <a:ext cx="1053218"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284" y="5584203"/>
            <a:ext cx="4456756" cy="1015663"/>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You have several options for how to add people to your class. Here we are showing how to add people directly. </a:t>
            </a:r>
            <a:endParaRPr lang="en-US" sz="2000" dirty="0">
              <a:ea typeface="Times New Roman" panose="02020603050405020304" pitchFamily="18" charset="0"/>
            </a:endParaRPr>
          </a:p>
        </p:txBody>
      </p:sp>
      <p:sp>
        <p:nvSpPr>
          <p:cNvPr id="14" name="Rectangle 13"/>
          <p:cNvSpPr/>
          <p:nvPr/>
        </p:nvSpPr>
        <p:spPr>
          <a:xfrm>
            <a:off x="5210175" y="2590800"/>
            <a:ext cx="457200" cy="925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4783181" y="2896207"/>
            <a:ext cx="884194" cy="1383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690110" y="2826904"/>
            <a:ext cx="1035226" cy="276999"/>
          </a:xfrm>
          <a:prstGeom prst="rect">
            <a:avLst/>
          </a:prstGeom>
          <a:noFill/>
        </p:spPr>
        <p:txBody>
          <a:bodyPr wrap="square" rtlCol="0">
            <a:spAutoFit/>
          </a:bodyPr>
          <a:lstStyle/>
          <a:p>
            <a:r>
              <a:rPr lang="en-US" sz="1200" dirty="0"/>
              <a:t>6236402636</a:t>
            </a:r>
          </a:p>
        </p:txBody>
      </p:sp>
      <p:sp>
        <p:nvSpPr>
          <p:cNvPr id="18" name="Rectangle 17"/>
          <p:cNvSpPr/>
          <p:nvPr/>
        </p:nvSpPr>
        <p:spPr>
          <a:xfrm>
            <a:off x="4622456" y="470837"/>
            <a:ext cx="3034136" cy="1015663"/>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Add their full name, phone number, and select ‘student.’ </a:t>
            </a:r>
            <a:endParaRPr lang="en-US" sz="2000" dirty="0">
              <a:ea typeface="Times New Roman" panose="02020603050405020304" pitchFamily="18" charset="0"/>
            </a:endParaRPr>
          </a:p>
        </p:txBody>
      </p:sp>
      <p:sp>
        <p:nvSpPr>
          <p:cNvPr id="19" name="Rectangle 18"/>
          <p:cNvSpPr/>
          <p:nvPr/>
        </p:nvSpPr>
        <p:spPr>
          <a:xfrm>
            <a:off x="10318162" y="1713854"/>
            <a:ext cx="1612997" cy="1938992"/>
          </a:xfrm>
          <a:prstGeom prst="rect">
            <a:avLst/>
          </a:prstGeom>
        </p:spPr>
        <p:txBody>
          <a:bodyPr wrap="square">
            <a:spAutoFit/>
          </a:bodyPr>
          <a:lstStyle/>
          <a:p>
            <a:r>
              <a:rPr lang="en-US" sz="2000" dirty="0">
                <a:solidFill>
                  <a:srgbClr val="212121"/>
                </a:solidFill>
                <a:ea typeface="Times New Roman" panose="02020603050405020304" pitchFamily="18" charset="0"/>
                <a:cs typeface="Calibri" panose="020F0502020204030204" pitchFamily="34" charset="0"/>
              </a:rPr>
              <a:t>Your ‘class’ will receive a message asking them to join your class. </a:t>
            </a:r>
            <a:endParaRPr lang="en-US" sz="2000" dirty="0">
              <a:ea typeface="Times New Roman" panose="02020603050405020304" pitchFamily="18" charset="0"/>
            </a:endParaRPr>
          </a:p>
        </p:txBody>
      </p:sp>
    </p:spTree>
    <p:extLst>
      <p:ext uri="{BB962C8B-B14F-4D97-AF65-F5344CB8AC3E}">
        <p14:creationId xmlns:p14="http://schemas.microsoft.com/office/powerpoint/2010/main" val="205446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1" y="464026"/>
            <a:ext cx="3289110" cy="3737852"/>
          </a:xfrm>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So, what if you’re also friends with the people you work with? </a:t>
            </a:r>
          </a:p>
        </p:txBody>
      </p:sp>
      <p:pic>
        <p:nvPicPr>
          <p:cNvPr id="1026" name="Picture 2" descr="Image result for keeping work friends and personal life separ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9268" y="1528549"/>
            <a:ext cx="6979856" cy="48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0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3183"/>
          </a:xfrm>
        </p:spPr>
        <p:txBody>
          <a:bodyPr>
            <a:normAutofit fontScale="90000"/>
          </a:bodyPr>
          <a:lstStyle/>
          <a:p>
            <a:r>
              <a:rPr lang="en-US" sz="4000" dirty="0">
                <a:latin typeface="+mn-lt"/>
              </a:rPr>
              <a:t>Keeping personal and professional texts separate…</a:t>
            </a:r>
          </a:p>
        </p:txBody>
      </p:sp>
      <p:sp>
        <p:nvSpPr>
          <p:cNvPr id="6" name="Rectangle 5"/>
          <p:cNvSpPr/>
          <p:nvPr/>
        </p:nvSpPr>
        <p:spPr>
          <a:xfrm>
            <a:off x="7886699" y="4600576"/>
            <a:ext cx="866776" cy="952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Content Placeholder 11"/>
          <p:cNvSpPr>
            <a:spLocks noGrp="1"/>
          </p:cNvSpPr>
          <p:nvPr>
            <p:ph idx="1"/>
          </p:nvPr>
        </p:nvSpPr>
        <p:spPr>
          <a:xfrm>
            <a:off x="4296427" y="1298308"/>
            <a:ext cx="3590272" cy="5252804"/>
          </a:xfrm>
        </p:spPr>
        <p:txBody>
          <a:bodyPr>
            <a:normAutofit fontScale="92500" lnSpcReduction="10000"/>
          </a:bodyPr>
          <a:lstStyle/>
          <a:p>
            <a:pPr marL="0" indent="0">
              <a:buNone/>
            </a:pPr>
            <a:r>
              <a:rPr lang="en-US" dirty="0"/>
              <a:t>Here’s an easy way to keep things straight</a:t>
            </a:r>
          </a:p>
          <a:p>
            <a:pPr marL="0" indent="0">
              <a:buNone/>
            </a:pPr>
            <a:endParaRPr lang="en-US" dirty="0"/>
          </a:p>
          <a:p>
            <a:pPr marL="0" indent="0">
              <a:buNone/>
            </a:pPr>
            <a:r>
              <a:rPr lang="en-US" dirty="0"/>
              <a:t>Place your Remind app on one side of your home page and you SMS or </a:t>
            </a:r>
            <a:r>
              <a:rPr lang="en-US" dirty="0" err="1"/>
              <a:t>iBubble</a:t>
            </a:r>
            <a:r>
              <a:rPr lang="en-US" dirty="0"/>
              <a:t> on the other. </a:t>
            </a:r>
          </a:p>
          <a:p>
            <a:pPr marL="0" indent="0">
              <a:buNone/>
            </a:pPr>
            <a:endParaRPr lang="en-US" dirty="0"/>
          </a:p>
          <a:p>
            <a:pPr marL="0" indent="0">
              <a:buNone/>
            </a:pPr>
            <a:r>
              <a:rPr lang="en-US" dirty="0"/>
              <a:t>When you are texting a </a:t>
            </a:r>
            <a:r>
              <a:rPr lang="en-US" b="1" dirty="0"/>
              <a:t>friend </a:t>
            </a:r>
            <a:r>
              <a:rPr lang="en-US" dirty="0"/>
              <a:t>who works for LCS—choose your texting app. When you are </a:t>
            </a:r>
            <a:r>
              <a:rPr lang="en-US" b="1" dirty="0"/>
              <a:t>texting for work</a:t>
            </a:r>
            <a:r>
              <a:rPr lang="en-US" dirty="0"/>
              <a:t>, choose the REMIND app. </a:t>
            </a:r>
          </a:p>
          <a:p>
            <a:endParaRPr lang="en-US"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721259" y="1298307"/>
            <a:ext cx="3356484" cy="4676607"/>
          </a:xfrm>
          <a:prstGeom prst="rect">
            <a:avLst/>
          </a:prstGeom>
        </p:spPr>
      </p:pic>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7886699" y="1390650"/>
            <a:ext cx="3724928" cy="5335827"/>
          </a:xfrm>
          <a:prstGeom prst="rect">
            <a:avLst/>
          </a:prstGeom>
        </p:spPr>
      </p:pic>
    </p:spTree>
    <p:extLst>
      <p:ext uri="{BB962C8B-B14F-4D97-AF65-F5344CB8AC3E}">
        <p14:creationId xmlns:p14="http://schemas.microsoft.com/office/powerpoint/2010/main" val="317129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Verdana" panose="020B0604030504040204" pitchFamily="34" charset="0"/>
              </a:rPr>
              <a:t>How does REMIND work? </a:t>
            </a:r>
          </a:p>
        </p:txBody>
      </p:sp>
      <p:sp>
        <p:nvSpPr>
          <p:cNvPr id="3" name="Content Placeholder 2"/>
          <p:cNvSpPr>
            <a:spLocks noGrp="1"/>
          </p:cNvSpPr>
          <p:nvPr>
            <p:ph idx="1"/>
          </p:nvPr>
        </p:nvSpPr>
        <p:spPr/>
        <p:txBody>
          <a:bodyPr/>
          <a:lstStyle/>
          <a:p>
            <a:pPr marL="0" indent="0">
              <a:buNone/>
            </a:pPr>
            <a:r>
              <a:rPr lang="en-US" sz="3200" dirty="0">
                <a:ea typeface="Verdana" panose="020B0604030504040204" pitchFamily="34" charset="0"/>
              </a:rPr>
              <a:t>A unique number is created for </a:t>
            </a:r>
            <a:r>
              <a:rPr lang="en-US" sz="3200" b="1" dirty="0">
                <a:ea typeface="Verdana" panose="020B0604030504040204" pitchFamily="34" charset="0"/>
              </a:rPr>
              <a:t>each</a:t>
            </a:r>
            <a:r>
              <a:rPr lang="en-US" sz="3200" dirty="0">
                <a:ea typeface="Verdana" panose="020B0604030504040204" pitchFamily="34" charset="0"/>
              </a:rPr>
              <a:t> connection. Any calls or texts made on REMIND between user A and user B would be the same, but if user A calls user C it would be a different number. Therefore, not all users in REMIND could reach user A at the same number, so it </a:t>
            </a:r>
            <a:r>
              <a:rPr lang="en-US" sz="3200" b="1" dirty="0">
                <a:ea typeface="Verdana" panose="020B0604030504040204" pitchFamily="34" charset="0"/>
              </a:rPr>
              <a:t>would not work for a business card. </a:t>
            </a:r>
          </a:p>
          <a:p>
            <a:pPr marL="0" indent="0">
              <a:buNone/>
            </a:pPr>
            <a:endParaRPr lang="en-US" sz="3200" b="1" dirty="0">
              <a:ea typeface="Verdana" panose="020B0604030504040204" pitchFamily="34" charset="0"/>
            </a:endParaRPr>
          </a:p>
          <a:p>
            <a:pPr marL="0" indent="0">
              <a:buNone/>
            </a:pPr>
            <a:r>
              <a:rPr lang="en-US" sz="3200" dirty="0">
                <a:ea typeface="Verdana" panose="020B0604030504040204" pitchFamily="34" charset="0"/>
              </a:rPr>
              <a:t>What this does is establish privacy for users. No one can use the unique number established between a connection except for those two individuals. </a:t>
            </a:r>
          </a:p>
          <a:p>
            <a:pPr marL="0" indent="0">
              <a:buNone/>
            </a:pPr>
            <a:endParaRPr lang="en-US" dirty="0"/>
          </a:p>
        </p:txBody>
      </p:sp>
    </p:spTree>
    <p:extLst>
      <p:ext uri="{BB962C8B-B14F-4D97-AF65-F5344CB8AC3E}">
        <p14:creationId xmlns:p14="http://schemas.microsoft.com/office/powerpoint/2010/main" val="67449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now that my classes are rostered, how do I handle communicating with parents? </a:t>
            </a:r>
          </a:p>
        </p:txBody>
      </p:sp>
      <p:sp>
        <p:nvSpPr>
          <p:cNvPr id="3" name="Content Placeholder 2"/>
          <p:cNvSpPr>
            <a:spLocks noGrp="1"/>
          </p:cNvSpPr>
          <p:nvPr>
            <p:ph sz="half" idx="1"/>
          </p:nvPr>
        </p:nvSpPr>
        <p:spPr>
          <a:xfrm>
            <a:off x="300428" y="1825624"/>
            <a:ext cx="5181600" cy="2118578"/>
          </a:xfrm>
        </p:spPr>
        <p:txBody>
          <a:bodyPr>
            <a:normAutofit fontScale="85000" lnSpcReduction="20000"/>
          </a:bodyPr>
          <a:lstStyle/>
          <a:p>
            <a:pPr marL="0" indent="0">
              <a:buNone/>
            </a:pPr>
            <a:r>
              <a:rPr lang="en-US" dirty="0"/>
              <a:t>During Orientation we recommend that you have your class code ready for your parents.</a:t>
            </a:r>
          </a:p>
          <a:p>
            <a:pPr marL="0" indent="0">
              <a:buNone/>
            </a:pPr>
            <a:r>
              <a:rPr lang="en-US" dirty="0"/>
              <a:t>To find easy-to-print directions for your parents, select People, then add people, and decide how you want to invite them to your class. </a:t>
            </a:r>
          </a:p>
        </p:txBody>
      </p:sp>
      <p:sp>
        <p:nvSpPr>
          <p:cNvPr id="5" name="Content Placeholder 4"/>
          <p:cNvSpPr>
            <a:spLocks noGrp="1"/>
          </p:cNvSpPr>
          <p:nvPr>
            <p:ph sz="half" idx="2"/>
          </p:nvPr>
        </p:nvSpPr>
        <p:spPr>
          <a:xfrm>
            <a:off x="5977861" y="2838734"/>
            <a:ext cx="2470103" cy="4019265"/>
          </a:xfrm>
        </p:spPr>
        <p:txBody>
          <a:bodyPr>
            <a:normAutofit fontScale="85000" lnSpcReduction="20000"/>
          </a:bodyPr>
          <a:lstStyle/>
          <a:p>
            <a:pPr marL="0" indent="0">
              <a:buNone/>
            </a:pPr>
            <a:r>
              <a:rPr lang="en-US" dirty="0"/>
              <a:t>Since every class has it’s own specific code, that’s what your parents need to know either by a link, directions projected on the board, or printed sheets they can take with them or use right away in your room. Either way—it’s easy! </a:t>
            </a:r>
          </a:p>
        </p:txBody>
      </p:sp>
      <p:pic>
        <p:nvPicPr>
          <p:cNvPr id="4" name="Picture 3"/>
          <p:cNvPicPr>
            <a:picLocks noChangeAspect="1"/>
          </p:cNvPicPr>
          <p:nvPr/>
        </p:nvPicPr>
        <p:blipFill>
          <a:blip r:embed="rId2"/>
          <a:stretch>
            <a:fillRect/>
          </a:stretch>
        </p:blipFill>
        <p:spPr>
          <a:xfrm>
            <a:off x="95570" y="3944202"/>
            <a:ext cx="5677433" cy="1943100"/>
          </a:xfrm>
          <a:prstGeom prst="rect">
            <a:avLst/>
          </a:prstGeom>
        </p:spPr>
      </p:pic>
      <p:pic>
        <p:nvPicPr>
          <p:cNvPr id="7" name="Picture 6"/>
          <p:cNvPicPr/>
          <p:nvPr/>
        </p:nvPicPr>
        <p:blipFill>
          <a:blip r:embed="rId3"/>
          <a:stretch>
            <a:fillRect/>
          </a:stretch>
        </p:blipFill>
        <p:spPr>
          <a:xfrm>
            <a:off x="8578719" y="1594301"/>
            <a:ext cx="3057525" cy="4400550"/>
          </a:xfrm>
          <a:prstGeom prst="rect">
            <a:avLst/>
          </a:prstGeom>
          <a:ln w="28575">
            <a:solidFill>
              <a:schemeClr val="accent1"/>
            </a:solidFill>
          </a:ln>
        </p:spPr>
      </p:pic>
      <p:sp>
        <p:nvSpPr>
          <p:cNvPr id="8" name="Left Arrow 7"/>
          <p:cNvSpPr/>
          <p:nvPr/>
        </p:nvSpPr>
        <p:spPr>
          <a:xfrm rot="1946682">
            <a:off x="9676210" y="2253403"/>
            <a:ext cx="772090" cy="2622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89133" y="1763251"/>
            <a:ext cx="1047111" cy="2031325"/>
          </a:xfrm>
          <a:prstGeom prst="rect">
            <a:avLst/>
          </a:prstGeom>
          <a:noFill/>
          <a:ln w="9525">
            <a:solidFill>
              <a:schemeClr val="accent1"/>
            </a:solidFill>
          </a:ln>
        </p:spPr>
        <p:txBody>
          <a:bodyPr wrap="square" rtlCol="0">
            <a:spAutoFit/>
          </a:bodyPr>
          <a:lstStyle/>
          <a:p>
            <a:r>
              <a:rPr lang="en-US" sz="1400" dirty="0"/>
              <a:t>This is my class’s code, yours will be different so your parents will sign up for YOUR class! </a:t>
            </a:r>
          </a:p>
        </p:txBody>
      </p:sp>
    </p:spTree>
    <p:extLst>
      <p:ext uri="{BB962C8B-B14F-4D97-AF65-F5344CB8AC3E}">
        <p14:creationId xmlns:p14="http://schemas.microsoft.com/office/powerpoint/2010/main" val="163772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a:stretch>
            <a:fillRect/>
          </a:stretch>
        </p:blipFill>
        <p:spPr>
          <a:xfrm>
            <a:off x="423883" y="1880216"/>
            <a:ext cx="2489112" cy="4351338"/>
          </a:xfrm>
          <a:prstGeom prst="rect">
            <a:avLst/>
          </a:prstGeom>
          <a:ln w="28575">
            <a:solidFill>
              <a:schemeClr val="accent1"/>
            </a:solidFill>
          </a:ln>
        </p:spPr>
      </p:pic>
      <p:pic>
        <p:nvPicPr>
          <p:cNvPr id="6" name="Content Placeholder 5"/>
          <p:cNvPicPr>
            <a:picLocks noGrp="1"/>
          </p:cNvPicPr>
          <p:nvPr>
            <p:ph sz="half" idx="2"/>
          </p:nvPr>
        </p:nvPicPr>
        <p:blipFill>
          <a:blip r:embed="rId3"/>
          <a:stretch>
            <a:fillRect/>
          </a:stretch>
        </p:blipFill>
        <p:spPr>
          <a:xfrm>
            <a:off x="3231158" y="365125"/>
            <a:ext cx="5181600" cy="3794606"/>
          </a:xfrm>
          <a:prstGeom prst="rect">
            <a:avLst/>
          </a:prstGeom>
          <a:ln w="28575">
            <a:solidFill>
              <a:schemeClr val="accent1"/>
            </a:solidFill>
          </a:ln>
        </p:spPr>
      </p:pic>
      <p:pic>
        <p:nvPicPr>
          <p:cNvPr id="7" name="Picture 6"/>
          <p:cNvPicPr/>
          <p:nvPr/>
        </p:nvPicPr>
        <p:blipFill>
          <a:blip r:embed="rId4"/>
          <a:stretch>
            <a:fillRect/>
          </a:stretch>
        </p:blipFill>
        <p:spPr>
          <a:xfrm>
            <a:off x="7455943" y="3435113"/>
            <a:ext cx="4076700" cy="3190875"/>
          </a:xfrm>
          <a:prstGeom prst="rect">
            <a:avLst/>
          </a:prstGeom>
          <a:ln w="28575">
            <a:solidFill>
              <a:schemeClr val="accent1"/>
            </a:solidFill>
          </a:ln>
        </p:spPr>
      </p:pic>
      <p:sp>
        <p:nvSpPr>
          <p:cNvPr id="8" name="TextBox 7"/>
          <p:cNvSpPr txBox="1"/>
          <p:nvPr/>
        </p:nvSpPr>
        <p:spPr>
          <a:xfrm>
            <a:off x="3316406" y="4607661"/>
            <a:ext cx="3398293" cy="1754326"/>
          </a:xfrm>
          <a:prstGeom prst="rect">
            <a:avLst/>
          </a:prstGeom>
          <a:noFill/>
        </p:spPr>
        <p:txBody>
          <a:bodyPr wrap="square" rtlCol="0">
            <a:spAutoFit/>
          </a:bodyPr>
          <a:lstStyle/>
          <a:p>
            <a:r>
              <a:rPr lang="en-US" dirty="0"/>
              <a:t>Whichever way you choose to get your class code to your parents is fine—just be sure to ask them for their permission—do not add a phone number without  asking first! </a:t>
            </a:r>
          </a:p>
        </p:txBody>
      </p:sp>
    </p:spTree>
    <p:extLst>
      <p:ext uri="{BB962C8B-B14F-4D97-AF65-F5344CB8AC3E}">
        <p14:creationId xmlns:p14="http://schemas.microsoft.com/office/powerpoint/2010/main" val="129177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your rostered Remind account, it’s important to associate a parent with their student. To do that…</a:t>
            </a:r>
          </a:p>
        </p:txBody>
      </p:sp>
      <p:sp>
        <p:nvSpPr>
          <p:cNvPr id="3" name="Content Placeholder 2"/>
          <p:cNvSpPr>
            <a:spLocks noGrp="1"/>
          </p:cNvSpPr>
          <p:nvPr>
            <p:ph sz="half" idx="1"/>
          </p:nvPr>
        </p:nvSpPr>
        <p:spPr>
          <a:xfrm>
            <a:off x="838200" y="2265527"/>
            <a:ext cx="5181600" cy="3911435"/>
          </a:xfrm>
        </p:spPr>
        <p:txBody>
          <a:bodyPr/>
          <a:lstStyle/>
          <a:p>
            <a:pPr marL="0" indent="0">
              <a:buNone/>
            </a:pPr>
            <a:r>
              <a:rPr lang="en-US" dirty="0"/>
              <a:t>To connect family members to student accounts, follow this process: </a:t>
            </a:r>
          </a:p>
          <a:p>
            <a:pPr marL="0" indent="0">
              <a:buNone/>
            </a:pPr>
            <a:endParaRPr lang="en-US" dirty="0"/>
          </a:p>
          <a:p>
            <a:pPr marL="0" indent="0">
              <a:buNone/>
            </a:pPr>
            <a:r>
              <a:rPr lang="en-US" dirty="0">
                <a:hlinkClick r:id="rId2"/>
              </a:rPr>
              <a:t>https://help.remind.com/hc/en-us/articles/115000334330-Connect-to-family-members</a:t>
            </a:r>
            <a:endParaRPr lang="en-US" dirty="0"/>
          </a:p>
          <a:p>
            <a:pPr marL="0" indent="0">
              <a:buNone/>
            </a:pPr>
            <a:endParaRPr lang="en-US" dirty="0"/>
          </a:p>
        </p:txBody>
      </p:sp>
      <p:sp>
        <p:nvSpPr>
          <p:cNvPr id="4" name="Content Placeholder 3"/>
          <p:cNvSpPr>
            <a:spLocks noGrp="1"/>
          </p:cNvSpPr>
          <p:nvPr>
            <p:ph sz="half" idx="2"/>
          </p:nvPr>
        </p:nvSpPr>
        <p:spPr>
          <a:xfrm>
            <a:off x="6172200" y="2265527"/>
            <a:ext cx="5181600" cy="3911436"/>
          </a:xfrm>
        </p:spPr>
        <p:txBody>
          <a:bodyPr/>
          <a:lstStyle/>
          <a:p>
            <a:pPr marL="0" indent="0">
              <a:buNone/>
            </a:pPr>
            <a:r>
              <a:rPr lang="en-US" dirty="0"/>
              <a:t>For secondary teachers, you can easily have your students add their cell phone numbers by following this process: </a:t>
            </a:r>
          </a:p>
          <a:p>
            <a:pPr marL="0" indent="0">
              <a:buNone/>
            </a:pPr>
            <a:endParaRPr lang="en-US" dirty="0"/>
          </a:p>
          <a:p>
            <a:pPr marL="0" indent="0">
              <a:buNone/>
            </a:pPr>
            <a:r>
              <a:rPr lang="en-US" dirty="0">
                <a:hlinkClick r:id="rId3"/>
              </a:rPr>
              <a:t>https://help.remind.com/hc/en-us/articles/115001160004</a:t>
            </a:r>
            <a:r>
              <a:rPr lang="en-US" dirty="0"/>
              <a:t>?</a:t>
            </a:r>
          </a:p>
          <a:p>
            <a:pPr marL="0" indent="0">
              <a:buNone/>
            </a:pPr>
            <a:endParaRPr lang="en-US" dirty="0"/>
          </a:p>
        </p:txBody>
      </p:sp>
    </p:spTree>
    <p:extLst>
      <p:ext uri="{BB962C8B-B14F-4D97-AF65-F5344CB8AC3E}">
        <p14:creationId xmlns:p14="http://schemas.microsoft.com/office/powerpoint/2010/main" val="3088810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17" y="365125"/>
            <a:ext cx="11065883" cy="1325563"/>
          </a:xfrm>
        </p:spPr>
        <p:txBody>
          <a:bodyPr>
            <a:normAutofit fontScale="90000"/>
          </a:bodyPr>
          <a:lstStyle/>
          <a:p>
            <a:r>
              <a:rPr lang="en-US" dirty="0"/>
              <a:t>Is that clear as mud? If you want step-by-step directions, TIS has an entire page devoted to Remind.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76" y="1633157"/>
            <a:ext cx="9606455" cy="4736272"/>
          </a:xfrm>
          <a:prstGeom prst="rect">
            <a:avLst/>
          </a:prstGeom>
        </p:spPr>
      </p:pic>
    </p:spTree>
    <p:extLst>
      <p:ext uri="{BB962C8B-B14F-4D97-AF65-F5344CB8AC3E}">
        <p14:creationId xmlns:p14="http://schemas.microsoft.com/office/powerpoint/2010/main" val="3418665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365126"/>
            <a:ext cx="10889776" cy="936758"/>
          </a:xfrm>
        </p:spPr>
        <p:txBody>
          <a:bodyPr>
            <a:normAutofit fontScale="90000"/>
          </a:bodyPr>
          <a:lstStyle/>
          <a:p>
            <a:r>
              <a:rPr lang="en-US" dirty="0"/>
              <a:t>Where can you find help to answer your questions?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250" y="1194190"/>
            <a:ext cx="4807362" cy="5156196"/>
          </a:xfrm>
          <a:prstGeom prst="rect">
            <a:avLst/>
          </a:prstGeom>
        </p:spPr>
      </p:pic>
      <p:sp>
        <p:nvSpPr>
          <p:cNvPr id="7" name="Right Arrow 6"/>
          <p:cNvSpPr/>
          <p:nvPr/>
        </p:nvSpPr>
        <p:spPr>
          <a:xfrm rot="4090491">
            <a:off x="6128951" y="3582436"/>
            <a:ext cx="1452934" cy="58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626" y="1512012"/>
            <a:ext cx="2763144" cy="4716998"/>
          </a:xfrm>
        </p:spPr>
      </p:pic>
      <p:sp>
        <p:nvSpPr>
          <p:cNvPr id="8" name="Right Arrow 7"/>
          <p:cNvSpPr/>
          <p:nvPr/>
        </p:nvSpPr>
        <p:spPr>
          <a:xfrm rot="10190451">
            <a:off x="2716302" y="2798951"/>
            <a:ext cx="1184477" cy="58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417690">
            <a:off x="7699687" y="4881037"/>
            <a:ext cx="1573340" cy="58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166338" y="1185889"/>
            <a:ext cx="2595942" cy="5909310"/>
          </a:xfrm>
          <a:prstGeom prst="rect">
            <a:avLst/>
          </a:prstGeom>
          <a:noFill/>
        </p:spPr>
        <p:txBody>
          <a:bodyPr wrap="square" rtlCol="0">
            <a:spAutoFit/>
          </a:bodyPr>
          <a:lstStyle/>
          <a:p>
            <a:r>
              <a:rPr lang="en-US" dirty="0"/>
              <a:t>Because Leon County Schools has an Enterprise Edition of Remind, we depend solely on their support department for assistance. Anyone who sends and email or makes a phone call to Remind will be assisted by a bank of support staff quickly. </a:t>
            </a:r>
          </a:p>
          <a:p>
            <a:r>
              <a:rPr lang="en-US" dirty="0"/>
              <a:t> </a:t>
            </a:r>
          </a:p>
          <a:p>
            <a:r>
              <a:rPr lang="en-US" sz="2400" dirty="0"/>
              <a:t>That means our ‘Golden Rule’ is: If you need help with your Remind account, contact Remind Support! </a:t>
            </a:r>
          </a:p>
          <a:p>
            <a:r>
              <a:rPr lang="en-US" dirty="0"/>
              <a:t> </a:t>
            </a:r>
          </a:p>
          <a:p>
            <a:endParaRPr lang="en-US" dirty="0"/>
          </a:p>
        </p:txBody>
      </p:sp>
    </p:spTree>
    <p:extLst>
      <p:ext uri="{BB962C8B-B14F-4D97-AF65-F5344CB8AC3E}">
        <p14:creationId xmlns:p14="http://schemas.microsoft.com/office/powerpoint/2010/main" val="301878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make it even easier…</a:t>
            </a:r>
          </a:p>
        </p:txBody>
      </p:sp>
      <p:pic>
        <p:nvPicPr>
          <p:cNvPr id="4" name="Content Placeholder 3"/>
          <p:cNvPicPr>
            <a:picLocks noGrp="1" noChangeAspect="1"/>
          </p:cNvPicPr>
          <p:nvPr>
            <p:ph idx="1"/>
          </p:nvPr>
        </p:nvPicPr>
        <p:blipFill>
          <a:blip r:embed="rId2"/>
          <a:stretch>
            <a:fillRect/>
          </a:stretch>
        </p:blipFill>
        <p:spPr>
          <a:xfrm>
            <a:off x="1900112" y="2142699"/>
            <a:ext cx="9342302" cy="1715933"/>
          </a:xfrm>
          <a:prstGeom prst="rect">
            <a:avLst/>
          </a:prstGeom>
        </p:spPr>
      </p:pic>
    </p:spTree>
    <p:extLst>
      <p:ext uri="{BB962C8B-B14F-4D97-AF65-F5344CB8AC3E}">
        <p14:creationId xmlns:p14="http://schemas.microsoft.com/office/powerpoint/2010/main" val="147419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4D7DFF5D-1B92-4B6A-8DFF-E020CE7AB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ctrTitle"/>
          </p:nvPr>
        </p:nvSpPr>
        <p:spPr>
          <a:xfrm>
            <a:off x="1293026" y="1129906"/>
            <a:ext cx="9605948" cy="2318665"/>
          </a:xfrm>
        </p:spPr>
        <p:txBody>
          <a:bodyPr>
            <a:normAutofit fontScale="90000"/>
          </a:bodyPr>
          <a:lstStyle/>
          <a:p>
            <a:r>
              <a:rPr lang="en-US" dirty="0">
                <a:solidFill>
                  <a:srgbClr val="FFFFFF"/>
                </a:solidFill>
                <a:latin typeface="Verdana" panose="020B0604030504040204" pitchFamily="34" charset="0"/>
                <a:ea typeface="Verdana" panose="020B0604030504040204" pitchFamily="34" charset="0"/>
                <a:cs typeface="Calibri Light"/>
              </a:rPr>
              <a:t>Thank you for completing your  REMIND Training</a:t>
            </a:r>
            <a:r>
              <a:rPr lang="en-US" dirty="0">
                <a:solidFill>
                  <a:srgbClr val="FFFFFF"/>
                </a:solidFill>
                <a:cs typeface="Calibri Light"/>
              </a:rPr>
              <a:t/>
            </a:r>
            <a:br>
              <a:rPr lang="en-US" dirty="0">
                <a:solidFill>
                  <a:srgbClr val="FFFFFF"/>
                </a:solidFill>
                <a:cs typeface="Calibri Light"/>
              </a:rPr>
            </a:br>
            <a:endParaRPr lang="en-US" sz="3100" dirty="0"/>
          </a:p>
        </p:txBody>
      </p:sp>
      <p:sp>
        <p:nvSpPr>
          <p:cNvPr id="3" name="Subtitle 2"/>
          <p:cNvSpPr>
            <a:spLocks noGrp="1"/>
          </p:cNvSpPr>
          <p:nvPr>
            <p:ph type="subTitle" idx="1"/>
          </p:nvPr>
        </p:nvSpPr>
        <p:spPr>
          <a:xfrm>
            <a:off x="365125" y="4580379"/>
            <a:ext cx="11513126" cy="1318940"/>
          </a:xfrm>
        </p:spPr>
        <p:txBody>
          <a:bodyPr>
            <a:noAutofit/>
          </a:bodyPr>
          <a:lstStyle/>
          <a:p>
            <a:pPr algn="l"/>
            <a:r>
              <a:rPr lang="en-US" sz="3200" b="1" dirty="0"/>
              <a:t>Remember</a:t>
            </a:r>
            <a:r>
              <a:rPr lang="en-US" sz="3200" dirty="0"/>
              <a:t>,</a:t>
            </a:r>
            <a:r>
              <a:rPr lang="en-US" sz="3200" b="1" dirty="0"/>
              <a:t> </a:t>
            </a:r>
            <a:r>
              <a:rPr lang="en-US" sz="3200" dirty="0"/>
              <a:t>from this point forward, </a:t>
            </a:r>
            <a:r>
              <a:rPr lang="en-US" sz="3200" b="1" dirty="0"/>
              <a:t>ALL</a:t>
            </a:r>
            <a:r>
              <a:rPr lang="en-US" sz="3200" dirty="0"/>
              <a:t> text communications between employees regarding LCS business </a:t>
            </a:r>
            <a:r>
              <a:rPr lang="en-US" sz="3200" b="1" dirty="0"/>
              <a:t>must</a:t>
            </a:r>
            <a:r>
              <a:rPr lang="en-US" sz="3200" dirty="0"/>
              <a:t> be communicated thorough                    .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BSAQ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mqKKK/UD89CiiigAooooAKKKKACiiigAooooAKKKKACiiigAooooAKKKKACiiigAooooAKKKKACiiigAooooAKKKKACiiigAooooAKKKu6Lpd7rGpQWNjBJK8rhSUUnaCeppSkoq7Gk27IpDJIABJPQCrsek6pJH5ken3DJ/eC8V9ReAfhT4e8NQwzzwrfagvLTSDjP8Au9K7kWNkq7RZ24HoIxXztfiGEZWpxuu57lLJJyjepKx8NTxS28vlTxvG/wDdYUyvtHxN4P8AD3iGxe11HTYWVhjcihGH4ivnr4gfCHXtAeW80xBe6coLEg/Mg9MdTXXgs5o4h8svdZzYrKqtBc0feR5nRRyDgggjqD1FPghluJkhgjeWVzhUUZJP0r2LnmDKK6E+CfFK2n2o6PciPn+A5GPasAo4k8vY3mZxsxzn0xUQqQn8LuVKEo/ErDaK6PTPA3ivUYzJbaPOFA3fvFK5H4iszVdE1fSnK6hp1zAAMlmjIX86Ua1OT5VJXG6U0rtaGfRRWroXhzXNcJ/szTp51H8ew7PzqpTjFXk7ImMXJ2SMqitzXPCXiLRUaTUNLnjRfvOqkqPqaq6HoOsa3Ksel6fPcbujqh2fn0qVVg48ykrDdOaly21M2itvW/CfiLRlZtQ0q4RFPzOqEqPqaxO1VCcZq8XcUoyi7SVgoq5LpepxWSX0mn3K2rjKzGM7CPXPSqdNNPYTTW4UVuaP4R8R6tCZrHSrho+oZkKg/T1qHV/Deu6TGJL/AE24iQ/xbDgfU1HtqfNy8yuX7KduazsZNFFafh/QdW166NvpVnJcOBkkD5R+NVKSirydkTGLk7JGZXWaX4B1jUfBd54rhuLVbK0Us8bE+YwAzx2q3cfCfx1DaG4fSk2bSeJMnH0r0jwpbz2v7PfiCG5hkhkW3kBV1II4FedisfGMYujJPVLvud2GwblJqrFrRs8AU5APrRTY/wDVr9BTq9M88KKKKACiiigAooooAmsLWW9voLODHmzOETPqa+vfht4L0vwrotutvArXbRhpZmHzEkcjPpXyd4VvI9O8T6ZfynEdvcLIx9hX2vYXCXVjBcxsGSWNXBHoRmvmeIqtSKhBfCz38jpwblJ7onooor5U+jCkkVZEaN1DKwIIPcVHeXENpayXNzIsUMa7ndjgAV5D4z+OeiW9lPb+Hop7m+5QNIm1F7bge+K6cNhK2IlanG5hXxNKgr1HY8c+LFlZ6f481C3sSvlbyxC9AxPIrvv2a9J08war4ovoUkOnttTcudpxnI968dvrma9vZ7y4cvNPIZHY9yete3fs9/8AJMvFf/XVv/RdfY5ipU8Fy310R8vgXGeL5rd2YviP43+J5NTu4dPhs47MM8aB0JYjpmrf7PPhm11afUfFurRx3aW7mNYnXJ8zruFeP3n/AB+T/wDXRv519B/s53zSfD7VLWyZBfQzMUTuflGDiscwowwuEfsVa9kzTBVZYjEr2rva7RmeKPiR8RJtSnh0Tw/9msEbbFvjPmHHuOMV0/gPWdT8eaZe6F4z0NIZBFlJNmFbtxnvXnGofGfxZZX89pPawRyRSFSrqAeD9KE+M/jJrdriOxQwr96RUG0fU4rmnl9V00oUoxfRp6m8MbTU25VJNdVbQ5TUvCkln8Sx4VGZQLpEYr2Rj/QGvafif4u/4Vnoun6H4atbdZiPm3p8uMfe47nFeU+EdcuvEfxdtdavQonuJU3BenGAK6D9qL/kcLX/AK91/rXRXg62Jo0a2qtdrzMaU1Sw9WrS01svQ6L4V/E+58WaifDPiezt5o54iN4Xh/Y5q/8AFPxzH8OvK0HwtpVpbSMoc/u8IAfYV5R8D/8Akotj/nvXQftO/wDI9Rf9e6fyrKeCorHqnb3Wr26XNI4ur9SdS/vJ2v1sdl8IviReeNL6fw94htLeYSQknavDD0Oa8c+LGg2/hvxtqOk2jMYFAkXPbdzj6Ct/9nj/AJKNF/1y/rT/ANpX/kpN1/17R/8AoNb4enHD5g6dNWi43t5mNacq2CU56tO1z0HxGT/wzdp3/Xgn8q80+BXhSHxP4tjN8u+xtV3yL/ebGQPpXpfiP/k2/Tv+vBP5Vi/sn/8AHzrH/AP5VyU6sqWCryjvzP8AM6Z041MVRjLayL/xJ+L914c1o6F4YsbQJZny5TKnygjsoHStP4ZfEOH4hyXPhrxBp0P2iSFnGxfkKgc9e/NeFfEBi3jvXWY5JvpM/nXTfs9cfEy3xx+4f+ldFbLaEMG5xXvJXv1uY0sfWliuVv3W7W6WMH4heHxoHja40dARG0o8seis2BXt3iHVLP4Q+ALKz0q2hk1SZQCzLy5/vN61wP7QMqWvxkt5/uhYIGY4/wBrk10/7R2mSazoGk+JdMVru2jjCFohuAUnO447e9RVl9YWGjV+GWr83bQqnH2Drun8S28kcTp/xk8ZW2oG6muIpkY5aJgSoHsK9k17XLbxF8ENW1W3VEaawdpVUYw2K+Vo8zOIoR5kjcKq8kmvf2hk8Kfs+T2+o4juNRhKrHIdpUsOmPXjpV5lg6MJU3TjaXMticBias1UU3dWZ8/R/wCrX6CnUicIB7Ute8eMFFFFABRRRQAUUUUAB5HNepfDX4wah4ZtI9N1SB7+xjB2YIDj2ye1eW0VhiMNTxEOSoro2o16lCXNTdmfRV1+0Bosdsrw6NdSSED5PNHyn8q7Lxl4+0/w/wCDI9blXM9zGDBAHG4sR/SvkOrV9qN/fRQRXl1JOkAIiVjwgPpXlTyHDuUeXRLfzPRhnFdRlzavp5HR+K/iL4q8SxtDfXxjtzwYocqGHo3rXJUUV7FOlClHlgrI8udSdR803dhXpHwv8dab4X8Ga5pN5BJLPeuWi2nA+7ivN6KmvQhXhyT2Ko1pUZc0dx8z+ZNJJjG9i2PTNdB4B8X6l4P1U31htZWG2SNhwwrnKKupTjUi4SV0TCcoSUouzPeH+IHwx8Qj7VrmiJaXWMsdoJc/UCszxh8UvDcegNo/hbw/agSJtMkkSlQPcY5PvXjVFcEcqoRkndtLpfQ7JZjWaa0u+ttTa8FatDo3im01W5QtHFJvZV4754rf+Mvi+x8YeIYb3T4XjijhC5Y5ya4aiut4eDqqs90rHMq81TdPo9Tovh1rlv4d8V22q3UbSRR/eAOD1rU+MXiyy8X+J11CwheOFYlXLHOSK4mih4aDrKt9pKwKvNUnS6XudV8LfEdr4V8WR6reQtLEE2kKcEc9af8AF7xJaeLfF8+q2MbJC0SINxycgYrkqKPq0Pbe2+1awe3n7L2XS9z1TWPiLpVz8JbPwnFbyG7jtlhd93AIHWs74K+OrDwTPftf2skwuACpRsYIHSvPKKx+oUfZSpW0k7s1+uVfaRqX1WiL/iO+TVPEOoanHGY0urhpVQnJUE9K2Phf4itvCvi+HV7uFpolQoVU4Iz3rmKK6J0ozpum9rWMI1JRn7Rb7nW/FrxRa+MPGD6xZ27wQ+QsIVzknb3rc+G3xUvPDdj/AGPq1quo6OIyqw4G4Z7ZPGPavNqKylg6MqKoyXuo0jiqsarqp6s92/4Wh8ObNReWfhGBrluSqogKEe+P5V5t8SPHmqeNr5XulENnEf3FuP4fc+p965Kis6GX0KM+dK783c0rY2rVjyt2XloFFFFdxxh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3">
            <a:extLst>
              <a:ext uri="{FF2B5EF4-FFF2-40B4-BE49-F238E27FC236}">
                <a16:creationId xmlns:a16="http://schemas.microsoft.com/office/drawing/2014/main" id="{BCEC0DA5-E917-4575-9A61-FCE26CBDA1DD}"/>
              </a:ext>
            </a:extLst>
          </p:cNvPr>
          <p:cNvPicPr>
            <a:picLocks noChangeAspect="1"/>
          </p:cNvPicPr>
          <p:nvPr/>
        </p:nvPicPr>
        <p:blipFill>
          <a:blip r:embed="rId2"/>
          <a:stretch>
            <a:fillRect/>
          </a:stretch>
        </p:blipFill>
        <p:spPr>
          <a:xfrm>
            <a:off x="2003303" y="5528886"/>
            <a:ext cx="1818769" cy="488004"/>
          </a:xfrm>
          <a:prstGeom prst="rect">
            <a:avLst/>
          </a:prstGeom>
        </p:spPr>
      </p:pic>
    </p:spTree>
    <p:extLst>
      <p:ext uri="{BB962C8B-B14F-4D97-AF65-F5344CB8AC3E}">
        <p14:creationId xmlns:p14="http://schemas.microsoft.com/office/powerpoint/2010/main" val="87039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829F-DF7C-41C2-826F-B85CEDA3C636}"/>
              </a:ext>
            </a:extLst>
          </p:cNvPr>
          <p:cNvSpPr>
            <a:spLocks noGrp="1"/>
          </p:cNvSpPr>
          <p:nvPr>
            <p:ph type="title"/>
          </p:nvPr>
        </p:nvSpPr>
        <p:spPr>
          <a:xfrm>
            <a:off x="322729" y="253066"/>
            <a:ext cx="10515600" cy="690563"/>
          </a:xfrm>
        </p:spPr>
        <p:txBody>
          <a:bodyPr>
            <a:noAutofit/>
          </a:bodyPr>
          <a:lstStyle/>
          <a:p>
            <a:r>
              <a:rPr lang="en-US" dirty="0">
                <a:latin typeface="+mn-lt"/>
                <a:ea typeface="Verdana" panose="020B0604030504040204" pitchFamily="34" charset="0"/>
                <a:cs typeface="Calibri Light"/>
              </a:rPr>
              <a:t>How does this app help YOU, the teacher?</a:t>
            </a:r>
            <a:endParaRPr lang="en-US" dirty="0">
              <a:latin typeface="+mn-lt"/>
              <a:ea typeface="Verdana" panose="020B0604030504040204" pitchFamily="34" charset="0"/>
            </a:endParaRPr>
          </a:p>
        </p:txBody>
      </p:sp>
      <p:pic>
        <p:nvPicPr>
          <p:cNvPr id="9" name="Picture 9">
            <a:hlinkClick r:id="" action="ppaction://media"/>
            <a:extLst>
              <a:ext uri="{FF2B5EF4-FFF2-40B4-BE49-F238E27FC236}">
                <a16:creationId xmlns:a16="http://schemas.microsoft.com/office/drawing/2014/main" id="{96CF3236-EFF1-4439-ABD2-E75D9247EDDB}"/>
              </a:ext>
            </a:extLst>
          </p:cNvPr>
          <p:cNvPicPr>
            <a:picLocks noGrp="1" noRot="1" noChangeAspect="1"/>
          </p:cNvPicPr>
          <p:nvPr>
            <p:ph idx="1"/>
            <a:videoFile r:link="rId1"/>
          </p:nvPr>
        </p:nvPicPr>
        <p:blipFill>
          <a:blip r:embed="rId3"/>
          <a:stretch>
            <a:fillRect/>
          </a:stretch>
        </p:blipFill>
        <p:spPr>
          <a:xfrm>
            <a:off x="698505" y="1092136"/>
            <a:ext cx="6992470" cy="5446058"/>
          </a:xfrm>
          <a:prstGeom prst="rect">
            <a:avLst/>
          </a:prstGeom>
        </p:spPr>
      </p:pic>
      <p:sp>
        <p:nvSpPr>
          <p:cNvPr id="4" name="Title 1">
            <a:extLst>
              <a:ext uri="{FF2B5EF4-FFF2-40B4-BE49-F238E27FC236}">
                <a16:creationId xmlns:a16="http://schemas.microsoft.com/office/drawing/2014/main" id="{9CA2829F-DF7C-41C2-826F-B85CEDA3C636}"/>
              </a:ext>
            </a:extLst>
          </p:cNvPr>
          <p:cNvSpPr txBox="1">
            <a:spLocks/>
          </p:cNvSpPr>
          <p:nvPr/>
        </p:nvSpPr>
        <p:spPr>
          <a:xfrm>
            <a:off x="8420669" y="3275463"/>
            <a:ext cx="3152632" cy="3093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ea typeface="Verdana" panose="020B0604030504040204" pitchFamily="34" charset="0"/>
                <a:cs typeface="Calibri Light"/>
              </a:rPr>
              <a:t>OK, let’s set up your account…</a:t>
            </a:r>
            <a:endParaRPr lang="en-US" dirty="0">
              <a:latin typeface="+mn-lt"/>
              <a:ea typeface="Verdana" panose="020B0604030504040204" pitchFamily="34" charset="0"/>
            </a:endParaRPr>
          </a:p>
        </p:txBody>
      </p:sp>
    </p:spTree>
    <p:extLst>
      <p:ext uri="{BB962C8B-B14F-4D97-AF65-F5344CB8AC3E}">
        <p14:creationId xmlns:p14="http://schemas.microsoft.com/office/powerpoint/2010/main" val="97814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07" y="317152"/>
            <a:ext cx="10515600" cy="1325563"/>
          </a:xfrm>
        </p:spPr>
        <p:txBody>
          <a:bodyPr>
            <a:normAutofit/>
          </a:bodyPr>
          <a:lstStyle/>
          <a:p>
            <a:r>
              <a:rPr lang="en-US" sz="3600" b="1" dirty="0">
                <a:latin typeface="+mn-lt"/>
                <a:ea typeface="Verdana" panose="020B0604030504040204" pitchFamily="34" charset="0"/>
              </a:rPr>
              <a:t>Step 1: </a:t>
            </a:r>
            <a:r>
              <a:rPr lang="en-US" sz="3600" dirty="0">
                <a:latin typeface="+mn-lt"/>
                <a:ea typeface="Verdana" panose="020B0604030504040204" pitchFamily="34" charset="0"/>
              </a:rPr>
              <a:t>Claim Your Account</a:t>
            </a:r>
          </a:p>
        </p:txBody>
      </p:sp>
      <p:sp>
        <p:nvSpPr>
          <p:cNvPr id="3" name="Content Placeholder 2"/>
          <p:cNvSpPr>
            <a:spLocks noGrp="1"/>
          </p:cNvSpPr>
          <p:nvPr>
            <p:ph idx="1"/>
          </p:nvPr>
        </p:nvSpPr>
        <p:spPr>
          <a:xfrm>
            <a:off x="542798" y="1510747"/>
            <a:ext cx="4712311" cy="3858692"/>
          </a:xfrm>
        </p:spPr>
        <p:txBody>
          <a:bodyPr>
            <a:noAutofit/>
          </a:bodyPr>
          <a:lstStyle/>
          <a:p>
            <a:pPr marL="0" indent="0">
              <a:buNone/>
            </a:pPr>
            <a:r>
              <a:rPr lang="en-US" sz="2400" dirty="0">
                <a:ea typeface="Verdana" panose="020B0604030504040204" pitchFamily="34" charset="0"/>
              </a:rPr>
              <a:t>An LCS district account has already been created for you. In your Outlook you should have already received a notification from REMIND titled ‘Action Required: Claim your classes. </a:t>
            </a:r>
          </a:p>
          <a:p>
            <a:pPr marL="0" indent="0">
              <a:buNone/>
            </a:pPr>
            <a:endParaRPr lang="en-US" sz="2400" dirty="0">
              <a:ea typeface="Verdana" panose="020B0604030504040204" pitchFamily="34" charset="0"/>
            </a:endParaRPr>
          </a:p>
          <a:p>
            <a:pPr marL="0" indent="0">
              <a:buNone/>
            </a:pPr>
            <a:r>
              <a:rPr lang="en-US" sz="2400" dirty="0">
                <a:ea typeface="Verdana" panose="020B0604030504040204" pitchFamily="34" charset="0"/>
              </a:rPr>
              <a:t>Please open the email now and click on the blue bar to activate your district account. </a:t>
            </a:r>
          </a:p>
        </p:txBody>
      </p:sp>
      <p:sp>
        <p:nvSpPr>
          <p:cNvPr id="8" name="Content Placeholder 2"/>
          <p:cNvSpPr txBox="1">
            <a:spLocks/>
          </p:cNvSpPr>
          <p:nvPr/>
        </p:nvSpPr>
        <p:spPr>
          <a:xfrm>
            <a:off x="228600" y="5369439"/>
            <a:ext cx="11850343" cy="13626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000" dirty="0">
                <a:latin typeface="Verdana" panose="020B0604030504040204" pitchFamily="34" charset="0"/>
                <a:ea typeface="Verdana" panose="020B0604030504040204" pitchFamily="34" charset="0"/>
              </a:rPr>
              <a:t>If you cannot find your email you may use this link: </a:t>
            </a:r>
            <a:r>
              <a:rPr lang="en-US" sz="2000" dirty="0">
                <a:latin typeface="Verdana" panose="020B0604030504040204" pitchFamily="34" charset="0"/>
                <a:ea typeface="Verdana" panose="020B0604030504040204" pitchFamily="34" charset="0"/>
                <a:hlinkClick r:id="rId2"/>
              </a:rPr>
              <a:t>https://www.remind.com/?sign-up=true</a:t>
            </a:r>
            <a:endParaRPr lang="en-US" sz="20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000" dirty="0">
                <a:latin typeface="Verdana" panose="020B0604030504040204" pitchFamily="34" charset="0"/>
                <a:ea typeface="Verdana" panose="020B0604030504040204" pitchFamily="34" charset="0"/>
              </a:rPr>
              <a:t>Remember: the blue boxes are guiding you at this point…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07" y="538350"/>
            <a:ext cx="6201640" cy="3534268"/>
          </a:xfrm>
          <a:prstGeom prst="rect">
            <a:avLst/>
          </a:prstGeom>
          <a:ln w="28575">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907" y="4132286"/>
            <a:ext cx="6201640" cy="790575"/>
          </a:xfrm>
          <a:prstGeom prst="rect">
            <a:avLst/>
          </a:prstGeom>
          <a:ln w="28575">
            <a:solidFill>
              <a:srgbClr val="00B050"/>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109" y="3367314"/>
            <a:ext cx="6982860" cy="2423886"/>
          </a:xfrm>
          <a:prstGeom prst="rect">
            <a:avLst/>
          </a:prstGeom>
        </p:spPr>
      </p:pic>
    </p:spTree>
    <p:extLst>
      <p:ext uri="{BB962C8B-B14F-4D97-AF65-F5344CB8AC3E}">
        <p14:creationId xmlns:p14="http://schemas.microsoft.com/office/powerpoint/2010/main" val="198593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24" y="356178"/>
            <a:ext cx="10515600" cy="1325563"/>
          </a:xfrm>
        </p:spPr>
        <p:txBody>
          <a:bodyPr>
            <a:normAutofit/>
          </a:bodyPr>
          <a:lstStyle/>
          <a:p>
            <a:r>
              <a:rPr lang="en-US" sz="3600" dirty="0">
                <a:latin typeface="+mn-lt"/>
                <a:ea typeface="Verdana" panose="020B0604030504040204" pitchFamily="34" charset="0"/>
              </a:rPr>
              <a:t>For those who could not find their emails:</a:t>
            </a:r>
          </a:p>
        </p:txBody>
      </p:sp>
      <p:sp>
        <p:nvSpPr>
          <p:cNvPr id="3" name="Content Placeholder 2"/>
          <p:cNvSpPr>
            <a:spLocks noGrp="1"/>
          </p:cNvSpPr>
          <p:nvPr>
            <p:ph idx="1"/>
          </p:nvPr>
        </p:nvSpPr>
        <p:spPr>
          <a:xfrm>
            <a:off x="789613" y="1583386"/>
            <a:ext cx="6148309" cy="1556095"/>
          </a:xfrm>
        </p:spPr>
        <p:txBody>
          <a:bodyPr>
            <a:normAutofit/>
          </a:bodyPr>
          <a:lstStyle/>
          <a:p>
            <a:pPr marL="0" indent="0">
              <a:buNone/>
            </a:pPr>
            <a:r>
              <a:rPr lang="en-US" sz="2400" dirty="0">
                <a:latin typeface="Verdana" panose="020B0604030504040204" pitchFamily="34" charset="0"/>
                <a:ea typeface="Verdana" panose="020B0604030504040204" pitchFamily="34" charset="0"/>
              </a:rPr>
              <a:t>Select the blue bar first. Remember: your account is already there! </a:t>
            </a:r>
          </a:p>
          <a:p>
            <a:pPr marL="0" indent="0">
              <a:buNone/>
            </a:pPr>
            <a:r>
              <a:rPr lang="en-US" sz="2400" dirty="0">
                <a:latin typeface="Verdana" panose="020B0604030504040204" pitchFamily="34" charset="0"/>
                <a:ea typeface="Verdana" panose="020B0604030504040204" pitchFamily="34" charset="0"/>
              </a:rPr>
              <a:t>Enter your full LCS email address.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13" y="3041581"/>
            <a:ext cx="3951366" cy="3225869"/>
          </a:xfrm>
          <a:prstGeom prst="rect">
            <a:avLst/>
          </a:prstGeom>
          <a:ln w="28575">
            <a:solidFill>
              <a:srgbClr val="00B05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72" y="3522628"/>
            <a:ext cx="4134678" cy="20457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898" y="1589846"/>
            <a:ext cx="4589266" cy="3007830"/>
          </a:xfrm>
          <a:prstGeom prst="rect">
            <a:avLst/>
          </a:prstGeom>
          <a:ln w="28575">
            <a:solidFill>
              <a:srgbClr val="00B050"/>
            </a:solidFill>
          </a:ln>
        </p:spPr>
      </p:pic>
      <p:sp>
        <p:nvSpPr>
          <p:cNvPr id="8" name="Content Placeholder 2"/>
          <p:cNvSpPr txBox="1">
            <a:spLocks/>
          </p:cNvSpPr>
          <p:nvPr/>
        </p:nvSpPr>
        <p:spPr>
          <a:xfrm>
            <a:off x="4856920" y="4704522"/>
            <a:ext cx="6998243" cy="1881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Next step: </a:t>
            </a:r>
          </a:p>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Select ‘Got it’ and an email confirmation will be sent to your Outlook.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503" y="2499760"/>
            <a:ext cx="4134678" cy="2045736"/>
          </a:xfrm>
          <a:prstGeom prst="rect">
            <a:avLst/>
          </a:prstGeom>
        </p:spPr>
      </p:pic>
      <p:cxnSp>
        <p:nvCxnSpPr>
          <p:cNvPr id="11" name="Straight Arrow Connector 10"/>
          <p:cNvCxnSpPr/>
          <p:nvPr/>
        </p:nvCxnSpPr>
        <p:spPr>
          <a:xfrm>
            <a:off x="569843" y="2332383"/>
            <a:ext cx="1431235" cy="22131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12835" y="3790123"/>
            <a:ext cx="2557669" cy="11396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1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093" y="1582046"/>
            <a:ext cx="9410700" cy="4143375"/>
          </a:xfrm>
          <a:prstGeom prst="rect">
            <a:avLst/>
          </a:prstGeom>
          <a:ln w="28575">
            <a:solidFill>
              <a:srgbClr val="00B050"/>
            </a:solidFill>
          </a:ln>
        </p:spPr>
      </p:pic>
      <p:sp>
        <p:nvSpPr>
          <p:cNvPr id="2" name="Title 1"/>
          <p:cNvSpPr>
            <a:spLocks noGrp="1"/>
          </p:cNvSpPr>
          <p:nvPr>
            <p:ph type="title"/>
          </p:nvPr>
        </p:nvSpPr>
        <p:spPr/>
        <p:txBody>
          <a:bodyPr>
            <a:normAutofit/>
          </a:bodyPr>
          <a:lstStyle/>
          <a:p>
            <a:r>
              <a:rPr lang="en-US" sz="3600" dirty="0">
                <a:latin typeface="+mn-lt"/>
                <a:ea typeface="Verdana" panose="020B0604030504040204" pitchFamily="34" charset="0"/>
              </a:rPr>
              <a:t>Confirm your account and accept User Agreement </a:t>
            </a:r>
          </a:p>
        </p:txBody>
      </p:sp>
      <p:sp>
        <p:nvSpPr>
          <p:cNvPr id="3" name="Content Placeholder 2"/>
          <p:cNvSpPr>
            <a:spLocks noGrp="1"/>
          </p:cNvSpPr>
          <p:nvPr>
            <p:ph idx="1"/>
          </p:nvPr>
        </p:nvSpPr>
        <p:spPr>
          <a:xfrm>
            <a:off x="1368286" y="3011140"/>
            <a:ext cx="3097696" cy="2555255"/>
          </a:xfrm>
          <a:ln>
            <a:solidFill>
              <a:srgbClr val="00B050"/>
            </a:solidFill>
          </a:ln>
        </p:spPr>
        <p:txBody>
          <a:bodyPr>
            <a:normAutofit/>
          </a:bodyPr>
          <a:lstStyle/>
          <a:p>
            <a:pPr marL="0" indent="0">
              <a:buNone/>
            </a:pPr>
            <a:r>
              <a:rPr lang="en-US" sz="2400" dirty="0">
                <a:latin typeface="Verdana" panose="020B0604030504040204" pitchFamily="34" charset="0"/>
                <a:ea typeface="Verdana" panose="020B0604030504040204" pitchFamily="34" charset="0"/>
              </a:rPr>
              <a:t>The email you receive next will contain a link to ‘Confirm your email address. Follow the link.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908" y="2852113"/>
            <a:ext cx="6298510" cy="2114897"/>
          </a:xfrm>
          <a:prstGeom prst="rect">
            <a:avLst/>
          </a:prstGeom>
        </p:spPr>
      </p:pic>
    </p:spTree>
    <p:extLst>
      <p:ext uri="{BB962C8B-B14F-4D97-AF65-F5344CB8AC3E}">
        <p14:creationId xmlns:p14="http://schemas.microsoft.com/office/powerpoint/2010/main" val="320904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5"/>
            <a:ext cx="11529391" cy="1282520"/>
          </a:xfrm>
        </p:spPr>
        <p:txBody>
          <a:bodyPr>
            <a:normAutofit fontScale="90000"/>
          </a:bodyPr>
          <a:lstStyle/>
          <a:p>
            <a:r>
              <a:rPr lang="en-US" sz="4000" b="1" dirty="0">
                <a:latin typeface="+mn-lt"/>
                <a:ea typeface="Verdana" panose="020B0604030504040204" pitchFamily="34" charset="0"/>
              </a:rPr>
              <a:t>Step 2: </a:t>
            </a:r>
            <a:r>
              <a:rPr lang="en-US" sz="4000" dirty="0">
                <a:latin typeface="+mn-lt"/>
                <a:ea typeface="Verdana" panose="020B0604030504040204" pitchFamily="34" charset="0"/>
              </a:rPr>
              <a:t>To merge or not to merge…that is the question!</a:t>
            </a:r>
            <a:r>
              <a:rPr lang="en-US" sz="4900" dirty="0">
                <a:latin typeface="+mn-lt"/>
              </a:rPr>
              <a:t> </a:t>
            </a:r>
            <a:r>
              <a:rPr lang="en-US" sz="4000" dirty="0">
                <a:latin typeface="Georgia" panose="02040502050405020303" pitchFamily="18" charset="0"/>
              </a:rPr>
              <a:t/>
            </a:r>
            <a:br>
              <a:rPr lang="en-US" sz="4000" dirty="0">
                <a:latin typeface="Georgia" panose="02040502050405020303" pitchFamily="18" charset="0"/>
              </a:rPr>
            </a:br>
            <a:endParaRPr lang="en-US" sz="4000" dirty="0">
              <a:latin typeface="Georgia" panose="02040502050405020303" pitchFamily="18" charset="0"/>
            </a:endParaRPr>
          </a:p>
        </p:txBody>
      </p:sp>
      <p:sp>
        <p:nvSpPr>
          <p:cNvPr id="3" name="Content Placeholder 2"/>
          <p:cNvSpPr>
            <a:spLocks noGrp="1"/>
          </p:cNvSpPr>
          <p:nvPr>
            <p:ph idx="1"/>
          </p:nvPr>
        </p:nvSpPr>
        <p:spPr>
          <a:xfrm>
            <a:off x="359501" y="1526602"/>
            <a:ext cx="5069749" cy="4748938"/>
          </a:xfrm>
        </p:spPr>
        <p:txBody>
          <a:bodyPr>
            <a:normAutofit/>
          </a:bodyPr>
          <a:lstStyle/>
          <a:p>
            <a:pPr marL="0" indent="0">
              <a:buNone/>
            </a:pPr>
            <a:r>
              <a:rPr lang="en-US" dirty="0">
                <a:ea typeface="Verdana" panose="020B0604030504040204" pitchFamily="34" charset="0"/>
              </a:rPr>
              <a:t>This is </a:t>
            </a:r>
            <a:r>
              <a:rPr lang="en-US" b="1" dirty="0">
                <a:ea typeface="Verdana" panose="020B0604030504040204" pitchFamily="34" charset="0"/>
              </a:rPr>
              <a:t>extremely</a:t>
            </a:r>
            <a:r>
              <a:rPr lang="en-US" dirty="0">
                <a:ea typeface="Verdana" panose="020B0604030504040204" pitchFamily="34" charset="0"/>
              </a:rPr>
              <a:t> important! </a:t>
            </a:r>
          </a:p>
          <a:p>
            <a:pPr marL="0" indent="0">
              <a:buNone/>
            </a:pPr>
            <a:endParaRPr lang="en-US" sz="3200" dirty="0">
              <a:ea typeface="Verdana" panose="020B0604030504040204" pitchFamily="34" charset="0"/>
            </a:endParaRPr>
          </a:p>
          <a:p>
            <a:pPr marL="0" indent="0">
              <a:buNone/>
            </a:pPr>
            <a:r>
              <a:rPr lang="en-US" dirty="0">
                <a:ea typeface="Verdana" panose="020B0604030504040204" pitchFamily="34" charset="0"/>
              </a:rPr>
              <a:t>If you have a pre-existing account with Remind, select ‘</a:t>
            </a:r>
            <a:r>
              <a:rPr lang="en-US" b="1" dirty="0">
                <a:ea typeface="Verdana" panose="020B0604030504040204" pitchFamily="34" charset="0"/>
              </a:rPr>
              <a:t>Yes</a:t>
            </a:r>
            <a:r>
              <a:rPr lang="en-US" dirty="0">
                <a:ea typeface="Verdana" panose="020B0604030504040204" pitchFamily="34" charset="0"/>
              </a:rPr>
              <a:t>’ to the pop-up during the account claiming process. This will bring your two Remind accounts together but allows you to manage which classes will become affiliated with LCS and which classes will not.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970" y="1190151"/>
            <a:ext cx="5359603" cy="4486750"/>
          </a:xfrm>
          <a:prstGeom prst="rect">
            <a:avLst/>
          </a:prstGeom>
          <a:ln w="28575">
            <a:solidFill>
              <a:srgbClr val="00B05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896" y="2830703"/>
            <a:ext cx="1298835" cy="19433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034" y="2913779"/>
            <a:ext cx="4651474" cy="1777218"/>
          </a:xfrm>
          <a:prstGeom prst="rect">
            <a:avLst/>
          </a:prstGeom>
        </p:spPr>
      </p:pic>
    </p:spTree>
    <p:extLst>
      <p:ext uri="{BB962C8B-B14F-4D97-AF65-F5344CB8AC3E}">
        <p14:creationId xmlns:p14="http://schemas.microsoft.com/office/powerpoint/2010/main" val="194742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r>
              <a:rPr lang="en-US" sz="3600" dirty="0">
                <a:latin typeface="Verdana" panose="020B0604030504040204" pitchFamily="34" charset="0"/>
                <a:ea typeface="Verdana" panose="020B0604030504040204" pitchFamily="34" charset="0"/>
              </a:rPr>
              <a:t>Read the User Agreement and Accept</a:t>
            </a:r>
          </a:p>
        </p:txBody>
      </p:sp>
      <p:sp>
        <p:nvSpPr>
          <p:cNvPr id="3" name="Content Placeholder 2"/>
          <p:cNvSpPr>
            <a:spLocks noGrp="1"/>
          </p:cNvSpPr>
          <p:nvPr>
            <p:ph idx="1"/>
          </p:nvPr>
        </p:nvSpPr>
        <p:spPr>
          <a:xfrm>
            <a:off x="4875487" y="1314243"/>
            <a:ext cx="7146306" cy="1800019"/>
          </a:xfrm>
        </p:spPr>
        <p:txBody>
          <a:bodyPr>
            <a:normAutofit/>
          </a:bodyPr>
          <a:lstStyle/>
          <a:p>
            <a:pPr marL="0" indent="0">
              <a:buNone/>
            </a:pPr>
            <a:r>
              <a:rPr lang="en-US" sz="2000" dirty="0">
                <a:latin typeface="Verdana" panose="020B0604030504040204" pitchFamily="34" charset="0"/>
                <a:ea typeface="Verdana" panose="020B0604030504040204" pitchFamily="34" charset="0"/>
              </a:rPr>
              <a:t>You will be asked to create a password. </a:t>
            </a:r>
          </a:p>
          <a:p>
            <a:pPr marL="0" indent="0">
              <a:buNone/>
            </a:pPr>
            <a:r>
              <a:rPr lang="en-US" sz="2000" dirty="0">
                <a:latin typeface="Verdana" panose="020B0604030504040204" pitchFamily="34" charset="0"/>
                <a:ea typeface="Verdana" panose="020B0604030504040204" pitchFamily="34" charset="0"/>
              </a:rPr>
              <a:t>Create a strong password that you will remember. </a:t>
            </a:r>
          </a:p>
          <a:p>
            <a:pPr marL="0" indent="0">
              <a:buNone/>
            </a:pPr>
            <a:r>
              <a:rPr lang="en-US" sz="2000" dirty="0">
                <a:latin typeface="Verdana" panose="020B0604030504040204" pitchFamily="34" charset="0"/>
                <a:ea typeface="Verdana" panose="020B0604030504040204" pitchFamily="34" charset="0"/>
              </a:rPr>
              <a:t>This password will remain static and does </a:t>
            </a:r>
            <a:r>
              <a:rPr lang="en-US" sz="2000" b="1" dirty="0">
                <a:latin typeface="Verdana" panose="020B0604030504040204" pitchFamily="34" charset="0"/>
                <a:ea typeface="Verdana" panose="020B0604030504040204" pitchFamily="34" charset="0"/>
              </a:rPr>
              <a:t>NOT</a:t>
            </a:r>
            <a:r>
              <a:rPr lang="en-US" sz="2000" dirty="0">
                <a:latin typeface="Verdana" panose="020B0604030504040204" pitchFamily="34" charset="0"/>
                <a:ea typeface="Verdana" panose="020B0604030504040204" pitchFamily="34" charset="0"/>
              </a:rPr>
              <a:t> change with your LCS account changes.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01" y="1314243"/>
            <a:ext cx="4705280" cy="42001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797" y="3878125"/>
            <a:ext cx="3637237" cy="21000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123" y="3100761"/>
            <a:ext cx="4523037" cy="2726885"/>
          </a:xfrm>
          <a:prstGeom prst="rect">
            <a:avLst/>
          </a:prstGeom>
        </p:spPr>
      </p:pic>
      <p:sp>
        <p:nvSpPr>
          <p:cNvPr id="7" name="Right Arrow 6"/>
          <p:cNvSpPr/>
          <p:nvPr/>
        </p:nvSpPr>
        <p:spPr>
          <a:xfrm rot="7999120">
            <a:off x="9034187" y="3762992"/>
            <a:ext cx="2511351" cy="556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9797" y="6122101"/>
            <a:ext cx="1015530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Once you have signed your User Agreement, </a:t>
            </a:r>
            <a:r>
              <a:rPr lang="en-US" b="1" dirty="0">
                <a:latin typeface="Verdana" panose="020B0604030504040204" pitchFamily="34" charset="0"/>
                <a:ea typeface="Verdana" panose="020B0604030504040204" pitchFamily="34" charset="0"/>
              </a:rPr>
              <a:t>STOP </a:t>
            </a:r>
            <a:r>
              <a:rPr lang="en-US" dirty="0">
                <a:latin typeface="Verdana" panose="020B0604030504040204" pitchFamily="34" charset="0"/>
                <a:ea typeface="Verdana" panose="020B0604030504040204" pitchFamily="34" charset="0"/>
              </a:rPr>
              <a:t>and wait for everyone to catch up.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90" y="5514355"/>
            <a:ext cx="1082707" cy="1215492"/>
          </a:xfrm>
          <a:prstGeom prst="rect">
            <a:avLst/>
          </a:prstGeom>
        </p:spPr>
      </p:pic>
    </p:spTree>
    <p:extLst>
      <p:ext uri="{BB962C8B-B14F-4D97-AF65-F5344CB8AC3E}">
        <p14:creationId xmlns:p14="http://schemas.microsoft.com/office/powerpoint/2010/main" val="2741237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67A94876B3534C8A8B4FC2F1396D1A" ma:contentTypeVersion="31" ma:contentTypeDescription="Create a new document." ma:contentTypeScope="" ma:versionID="82b78f341fa6fa61531f8389068d8d23">
  <xsd:schema xmlns:xsd="http://www.w3.org/2001/XMLSchema" xmlns:xs="http://www.w3.org/2001/XMLSchema" xmlns:p="http://schemas.microsoft.com/office/2006/metadata/properties" xmlns:ns3="85486142-86d7-49c3-8f47-6242ceafac9c" xmlns:ns4="ce412038-a6b8-4afd-ac28-7aa82a0419ac" targetNamespace="http://schemas.microsoft.com/office/2006/metadata/properties" ma:root="true" ma:fieldsID="e6956c632601a5f281b2f313d9e4e662" ns3:_="" ns4:_="">
    <xsd:import namespace="85486142-86d7-49c3-8f47-6242ceafac9c"/>
    <xsd:import namespace="ce412038-a6b8-4afd-ac28-7aa82a0419ac"/>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TeamsChannelId" minOccurs="0"/>
                <xsd:element ref="ns4:IsNotebookLocked" minOccurs="0"/>
                <xsd:element ref="ns4:Math_Settings"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86142-86d7-49c3-8f47-6242ceafac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412038-a6b8-4afd-ac28-7aa82a0419ac"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ath_Settings" ma:index="33" nillable="true" ma:displayName="Math Settings" ma:internalName="Math_Settings">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as_Teacher_Only_SectionGroup xmlns="ce412038-a6b8-4afd-ac28-7aa82a0419ac" xsi:nil="true"/>
    <AppVersion xmlns="ce412038-a6b8-4afd-ac28-7aa82a0419ac" xsi:nil="true"/>
    <Teachers xmlns="ce412038-a6b8-4afd-ac28-7aa82a0419ac">
      <UserInfo>
        <DisplayName/>
        <AccountId xsi:nil="true"/>
        <AccountType/>
      </UserInfo>
    </Teachers>
    <Self_Registration_Enabled xmlns="ce412038-a6b8-4afd-ac28-7aa82a0419ac" xsi:nil="true"/>
    <CultureName xmlns="ce412038-a6b8-4afd-ac28-7aa82a0419ac" xsi:nil="true"/>
    <Templates xmlns="ce412038-a6b8-4afd-ac28-7aa82a0419ac" xsi:nil="true"/>
    <Is_Collaboration_Space_Locked xmlns="ce412038-a6b8-4afd-ac28-7aa82a0419ac" xsi:nil="true"/>
    <Invited_Teachers xmlns="ce412038-a6b8-4afd-ac28-7aa82a0419ac" xsi:nil="true"/>
    <Invited_Students xmlns="ce412038-a6b8-4afd-ac28-7aa82a0419ac" xsi:nil="true"/>
    <TeamsChannelId xmlns="ce412038-a6b8-4afd-ac28-7aa82a0419ac" xsi:nil="true"/>
    <IsNotebookLocked xmlns="ce412038-a6b8-4afd-ac28-7aa82a0419ac" xsi:nil="true"/>
    <FolderType xmlns="ce412038-a6b8-4afd-ac28-7aa82a0419ac" xsi:nil="true"/>
    <Owner xmlns="ce412038-a6b8-4afd-ac28-7aa82a0419ac">
      <UserInfo>
        <DisplayName/>
        <AccountId xsi:nil="true"/>
        <AccountType/>
      </UserInfo>
    </Owner>
    <Students xmlns="ce412038-a6b8-4afd-ac28-7aa82a0419ac">
      <UserInfo>
        <DisplayName/>
        <AccountId xsi:nil="true"/>
        <AccountType/>
      </UserInfo>
    </Students>
    <DefaultSectionNames xmlns="ce412038-a6b8-4afd-ac28-7aa82a0419ac" xsi:nil="true"/>
    <NotebookType xmlns="ce412038-a6b8-4afd-ac28-7aa82a0419ac" xsi:nil="true"/>
    <Student_Groups xmlns="ce412038-a6b8-4afd-ac28-7aa82a0419ac">
      <UserInfo>
        <DisplayName/>
        <AccountId xsi:nil="true"/>
        <AccountType/>
      </UserInfo>
    </Student_Groups>
    <Math_Settings xmlns="ce412038-a6b8-4afd-ac28-7aa82a0419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EB9FF-7778-443C-9D38-7676D3461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86142-86d7-49c3-8f47-6242ceafac9c"/>
    <ds:schemaRef ds:uri="ce412038-a6b8-4afd-ac28-7aa82a041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B33F6-362E-4DEB-BB6C-73CC47D12518}">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85486142-86d7-49c3-8f47-6242ceafac9c"/>
    <ds:schemaRef ds:uri="http://www.w3.org/XML/1998/namespace"/>
    <ds:schemaRef ds:uri="http://schemas.openxmlformats.org/package/2006/metadata/core-properties"/>
    <ds:schemaRef ds:uri="ce412038-a6b8-4afd-ac28-7aa82a0419ac"/>
    <ds:schemaRef ds:uri="http://purl.org/dc/dcmitype/"/>
  </ds:schemaRefs>
</ds:datastoreItem>
</file>

<file path=customXml/itemProps3.xml><?xml version="1.0" encoding="utf-8"?>
<ds:datastoreItem xmlns:ds="http://schemas.openxmlformats.org/officeDocument/2006/customXml" ds:itemID="{303C0B42-5BF3-42C2-AB74-BF63C365C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3967</TotalTime>
  <Words>1949</Words>
  <Application>Microsoft Office PowerPoint</Application>
  <PresentationFormat>Widescreen</PresentationFormat>
  <Paragraphs>148</Paragraphs>
  <Slides>36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Georgia</vt:lpstr>
      <vt:lpstr>Times New Roman</vt:lpstr>
      <vt:lpstr>Verdana</vt:lpstr>
      <vt:lpstr>Wingdings</vt:lpstr>
      <vt:lpstr>Office Theme</vt:lpstr>
      <vt:lpstr>Welcome to REMIND Training</vt:lpstr>
      <vt:lpstr>What do you need with you for training?</vt:lpstr>
      <vt:lpstr>How does REMIND work? </vt:lpstr>
      <vt:lpstr>How does this app help YOU, the teacher?</vt:lpstr>
      <vt:lpstr>Step 1: Claim Your Account</vt:lpstr>
      <vt:lpstr>For those who could not find their emails:</vt:lpstr>
      <vt:lpstr>Confirm your account and accept User Agreement </vt:lpstr>
      <vt:lpstr>Step 2: To merge or not to merge…that is the question!  </vt:lpstr>
      <vt:lpstr>Read the User Agreement and Accept</vt:lpstr>
      <vt:lpstr>If it is about LCS business— it needs to be captured and archived! </vt:lpstr>
      <vt:lpstr>To affiliate a class, just go to Class Settings</vt:lpstr>
      <vt:lpstr>PowerPoint Presentation</vt:lpstr>
      <vt:lpstr>Navigating your web page</vt:lpstr>
      <vt:lpstr>Your Landing Page</vt:lpstr>
      <vt:lpstr>Landing Page</vt:lpstr>
      <vt:lpstr>Step 3: Setting up your Account Profile</vt:lpstr>
      <vt:lpstr>Your signature</vt:lpstr>
      <vt:lpstr>Step 4:  Link your  mobile  device</vt:lpstr>
      <vt:lpstr>Enter your number and receive a code</vt:lpstr>
      <vt:lpstr>Find your ‘class’ under ‘Join a class’ on navigation bar on the left of your home page. </vt:lpstr>
      <vt:lpstr>Step 5: Start using the App on your phone </vt:lpstr>
      <vt:lpstr>Have some fun! Look at all the languages available for you...</vt:lpstr>
      <vt:lpstr>Let’s do some cleanup while we’re here…</vt:lpstr>
      <vt:lpstr>If you create a class  of your own…</vt:lpstr>
      <vt:lpstr>To Add a Class for specific groups of people either in our system (rostered) or outside of our system. </vt:lpstr>
      <vt:lpstr>PowerPoint Presentation</vt:lpstr>
      <vt:lpstr>PowerPoint Presentation</vt:lpstr>
      <vt:lpstr>So, what if you’re also friends with the people you work with? </vt:lpstr>
      <vt:lpstr>Keeping personal and professional texts separate…</vt:lpstr>
      <vt:lpstr>OK, now that my classes are rostered, how do I handle communicating with parents? </vt:lpstr>
      <vt:lpstr>PowerPoint Presentation</vt:lpstr>
      <vt:lpstr>In your rostered Remind account, it’s important to associate a parent with their student. To do that…</vt:lpstr>
      <vt:lpstr>Is that clear as mud? If you want step-by-step directions, TIS has an entire page devoted to Remind. </vt:lpstr>
      <vt:lpstr>Where can you find help to answer your questions? </vt:lpstr>
      <vt:lpstr>To make it even easier…</vt:lpstr>
      <vt:lpstr>Thank you for completing your  REMIND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Malloy</dc:creator>
  <cp:lastModifiedBy>Crutchfield, Jacquelyn</cp:lastModifiedBy>
  <cp:revision>291</cp:revision>
  <dcterms:created xsi:type="dcterms:W3CDTF">2013-07-15T20:26:40Z</dcterms:created>
  <dcterms:modified xsi:type="dcterms:W3CDTF">2020-02-27T14:19:18Z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0x010100E367A94876B3534C8A8B4FC2F1396D1A</vt:lpwstr>
  </property>
</Properties>
</file>