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6"/>
  </p:notesMasterIdLst>
  <p:sldIdLst>
    <p:sldId id="284" r:id="rId2"/>
    <p:sldId id="285" r:id="rId3"/>
    <p:sldId id="298" r:id="rId4"/>
    <p:sldId id="287" r:id="rId5"/>
    <p:sldId id="288" r:id="rId6"/>
    <p:sldId id="289" r:id="rId7"/>
    <p:sldId id="290" r:id="rId8"/>
    <p:sldId id="291" r:id="rId9"/>
    <p:sldId id="292" r:id="rId10"/>
    <p:sldId id="293" r:id="rId11"/>
    <p:sldId id="294" r:id="rId12"/>
    <p:sldId id="295" r:id="rId13"/>
    <p:sldId id="296" r:id="rId14"/>
    <p:sldId id="29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90" d="100"/>
          <a:sy n="90"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8116D-8CB8-4CA5-9408-423FF152B37C}" type="datetimeFigureOut">
              <a:rPr lang="en-US"/>
              <a:t>5/3/2016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DB14A-6825-42BA-8CE1-A09F4D20EB10}" type="slidenum">
              <a:rPr lang="en-US"/>
              <a:t>‹#›</a:t>
            </a:fld>
            <a:endParaRPr lang="en-US"/>
          </a:p>
        </p:txBody>
      </p:sp>
    </p:spTree>
    <p:extLst>
      <p:ext uri="{BB962C8B-B14F-4D97-AF65-F5344CB8AC3E}">
        <p14:creationId xmlns:p14="http://schemas.microsoft.com/office/powerpoint/2010/main" val="238078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1</a:t>
            </a:fld>
            <a:endParaRPr lang="en-US"/>
          </a:p>
        </p:txBody>
      </p:sp>
    </p:spTree>
    <p:extLst>
      <p:ext uri="{BB962C8B-B14F-4D97-AF65-F5344CB8AC3E}">
        <p14:creationId xmlns:p14="http://schemas.microsoft.com/office/powerpoint/2010/main" val="411500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10</a:t>
            </a:fld>
            <a:endParaRPr lang="en-US"/>
          </a:p>
        </p:txBody>
      </p:sp>
    </p:spTree>
    <p:extLst>
      <p:ext uri="{BB962C8B-B14F-4D97-AF65-F5344CB8AC3E}">
        <p14:creationId xmlns:p14="http://schemas.microsoft.com/office/powerpoint/2010/main" val="2192268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11</a:t>
            </a:fld>
            <a:endParaRPr lang="en-US"/>
          </a:p>
        </p:txBody>
      </p:sp>
    </p:spTree>
    <p:extLst>
      <p:ext uri="{BB962C8B-B14F-4D97-AF65-F5344CB8AC3E}">
        <p14:creationId xmlns:p14="http://schemas.microsoft.com/office/powerpoint/2010/main" val="4150988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12</a:t>
            </a:fld>
            <a:endParaRPr lang="en-US"/>
          </a:p>
        </p:txBody>
      </p:sp>
    </p:spTree>
    <p:extLst>
      <p:ext uri="{BB962C8B-B14F-4D97-AF65-F5344CB8AC3E}">
        <p14:creationId xmlns:p14="http://schemas.microsoft.com/office/powerpoint/2010/main" val="582335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13</a:t>
            </a:fld>
            <a:endParaRPr lang="en-US"/>
          </a:p>
        </p:txBody>
      </p:sp>
    </p:spTree>
    <p:extLst>
      <p:ext uri="{BB962C8B-B14F-4D97-AF65-F5344CB8AC3E}">
        <p14:creationId xmlns:p14="http://schemas.microsoft.com/office/powerpoint/2010/main" val="341326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14</a:t>
            </a:fld>
            <a:endParaRPr lang="en-US"/>
          </a:p>
        </p:txBody>
      </p:sp>
    </p:spTree>
    <p:extLst>
      <p:ext uri="{BB962C8B-B14F-4D97-AF65-F5344CB8AC3E}">
        <p14:creationId xmlns:p14="http://schemas.microsoft.com/office/powerpoint/2010/main" val="305496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2</a:t>
            </a:fld>
            <a:endParaRPr lang="en-US"/>
          </a:p>
        </p:txBody>
      </p:sp>
    </p:spTree>
    <p:extLst>
      <p:ext uri="{BB962C8B-B14F-4D97-AF65-F5344CB8AC3E}">
        <p14:creationId xmlns:p14="http://schemas.microsoft.com/office/powerpoint/2010/main" val="3350217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3</a:t>
            </a:fld>
            <a:endParaRPr lang="en-US"/>
          </a:p>
        </p:txBody>
      </p:sp>
    </p:spTree>
    <p:extLst>
      <p:ext uri="{BB962C8B-B14F-4D97-AF65-F5344CB8AC3E}">
        <p14:creationId xmlns:p14="http://schemas.microsoft.com/office/powerpoint/2010/main" val="40237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4</a:t>
            </a:fld>
            <a:endParaRPr lang="en-US"/>
          </a:p>
        </p:txBody>
      </p:sp>
    </p:spTree>
    <p:extLst>
      <p:ext uri="{BB962C8B-B14F-4D97-AF65-F5344CB8AC3E}">
        <p14:creationId xmlns:p14="http://schemas.microsoft.com/office/powerpoint/2010/main" val="254302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5</a:t>
            </a:fld>
            <a:endParaRPr lang="en-US"/>
          </a:p>
        </p:txBody>
      </p:sp>
    </p:spTree>
    <p:extLst>
      <p:ext uri="{BB962C8B-B14F-4D97-AF65-F5344CB8AC3E}">
        <p14:creationId xmlns:p14="http://schemas.microsoft.com/office/powerpoint/2010/main" val="427502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6</a:t>
            </a:fld>
            <a:endParaRPr lang="en-US"/>
          </a:p>
        </p:txBody>
      </p:sp>
    </p:spTree>
    <p:extLst>
      <p:ext uri="{BB962C8B-B14F-4D97-AF65-F5344CB8AC3E}">
        <p14:creationId xmlns:p14="http://schemas.microsoft.com/office/powerpoint/2010/main" val="676624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7</a:t>
            </a:fld>
            <a:endParaRPr lang="en-US"/>
          </a:p>
        </p:txBody>
      </p:sp>
    </p:spTree>
    <p:extLst>
      <p:ext uri="{BB962C8B-B14F-4D97-AF65-F5344CB8AC3E}">
        <p14:creationId xmlns:p14="http://schemas.microsoft.com/office/powerpoint/2010/main" val="384681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8</a:t>
            </a:fld>
            <a:endParaRPr lang="en-US"/>
          </a:p>
        </p:txBody>
      </p:sp>
    </p:spTree>
    <p:extLst>
      <p:ext uri="{BB962C8B-B14F-4D97-AF65-F5344CB8AC3E}">
        <p14:creationId xmlns:p14="http://schemas.microsoft.com/office/powerpoint/2010/main" val="1028457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0DB14A-6825-42BA-8CE1-A09F4D20EB10}" type="slidenum">
              <a:rPr lang="en-US"/>
              <a:t>9</a:t>
            </a:fld>
            <a:endParaRPr lang="en-US"/>
          </a:p>
        </p:txBody>
      </p:sp>
    </p:spTree>
    <p:extLst>
      <p:ext uri="{BB962C8B-B14F-4D97-AF65-F5344CB8AC3E}">
        <p14:creationId xmlns:p14="http://schemas.microsoft.com/office/powerpoint/2010/main" val="3629363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1FA7AC5-6045-4418-8E60-F48788734473}" type="datetimeFigureOut">
              <a:rPr lang="en-US" smtClean="0"/>
              <a:t>5/3/2016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4652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2374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45750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772413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91381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1FA7AC5-6045-4418-8E60-F48788734473}" type="datetimeFigureOut">
              <a:rPr lang="en-US" smtClean="0"/>
              <a:t>5/3/2016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396556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1FA7AC5-6045-4418-8E60-F48788734473}" type="datetimeFigureOut">
              <a:rPr lang="en-US" smtClean="0"/>
              <a:t>5/3/2016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70441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1FA7AC5-6045-4418-8E60-F4878873447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239556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1FA7AC5-6045-4418-8E60-F4878873447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39438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08050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5/3/2016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753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1FA7AC5-6045-4418-8E60-F48788734473}"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249965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1FA7AC5-6045-4418-8E60-F48788734473}" type="datetimeFigureOut">
              <a:rPr lang="en-US" smtClean="0"/>
              <a:t>5/3/2016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62494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FA7AC5-6045-4418-8E60-F48788734473}" type="datetimeFigureOut">
              <a:rPr lang="en-US" smtClean="0"/>
              <a:t>5/3/2016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294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5/3/2016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8632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52697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FA7AC5-6045-4418-8E60-F48788734473}" type="datetimeFigureOut">
              <a:rPr lang="en-US" smtClean="0"/>
              <a:t>5/3/2016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572586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1FA7AC5-6045-4418-8E60-F48788734473}" type="datetimeFigureOut">
              <a:rPr lang="en-US" smtClean="0"/>
              <a:t>5/3/2016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17063031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652" y="861237"/>
            <a:ext cx="10515600" cy="956930"/>
          </a:xfrm>
        </p:spPr>
        <p:txBody>
          <a:bodyPr>
            <a:normAutofit fontScale="90000"/>
          </a:bodyPr>
          <a:lstStyle/>
          <a:p>
            <a:pPr algn="ctr"/>
            <a:r>
              <a:rPr lang="en-US" sz="6000" dirty="0">
                <a:solidFill>
                  <a:schemeClr val="bg1"/>
                </a:solidFill>
                <a:latin typeface="Calibri Light"/>
              </a:rPr>
              <a:t>Lesson </a:t>
            </a:r>
            <a:r>
              <a:rPr lang="en-US" sz="6000" dirty="0" smtClean="0">
                <a:solidFill>
                  <a:schemeClr val="bg1"/>
                </a:solidFill>
                <a:latin typeface="Calibri Light"/>
              </a:rPr>
              <a:t>11.2 -- Rome </a:t>
            </a:r>
            <a:r>
              <a:rPr lang="en-US" sz="6000" dirty="0">
                <a:solidFill>
                  <a:schemeClr val="bg1"/>
                </a:solidFill>
                <a:latin typeface="Calibri Light"/>
              </a:rPr>
              <a:t>as a </a:t>
            </a:r>
            <a:r>
              <a:rPr lang="en-US" sz="6000" dirty="0" smtClean="0">
                <a:solidFill>
                  <a:schemeClr val="bg1"/>
                </a:solidFill>
                <a:latin typeface="Calibri Light"/>
              </a:rPr>
              <a:t>Republic</a:t>
            </a:r>
            <a:r>
              <a:rPr lang="en-US" dirty="0">
                <a:solidFill>
                  <a:srgbClr val="000000"/>
                </a:solidFill>
                <a:latin typeface="Calibri Light"/>
              </a:rPr>
              <a:t/>
            </a:r>
            <a:br>
              <a:rPr lang="en-US" dirty="0">
                <a:solidFill>
                  <a:srgbClr val="000000"/>
                </a:solidFill>
                <a:latin typeface="Calibri Light"/>
              </a:rPr>
            </a:br>
            <a:endParaRPr lang="en-US" dirty="0">
              <a:solidFill>
                <a:srgbClr val="000000"/>
              </a:solidFill>
              <a:latin typeface="Calibri Light"/>
            </a:endParaRPr>
          </a:p>
        </p:txBody>
      </p:sp>
      <p:sp>
        <p:nvSpPr>
          <p:cNvPr id="3" name="Content Placeholder 2"/>
          <p:cNvSpPr>
            <a:spLocks noGrp="1"/>
          </p:cNvSpPr>
          <p:nvPr>
            <p:ph idx="1"/>
          </p:nvPr>
        </p:nvSpPr>
        <p:spPr>
          <a:xfrm>
            <a:off x="0" y="2291805"/>
            <a:ext cx="8091377" cy="4661888"/>
          </a:xfrm>
        </p:spPr>
        <p:txBody>
          <a:bodyPr vert="horz" lIns="91440" tIns="45720" rIns="91440" bIns="45720" rtlCol="0" anchor="t">
            <a:normAutofit fontScale="92500" lnSpcReduction="10000"/>
          </a:bodyPr>
          <a:lstStyle/>
          <a:p>
            <a:r>
              <a:rPr lang="en-US" sz="2400" dirty="0">
                <a:latin typeface="Century Gothic" panose="020B0502020202020204" pitchFamily="34" charset="0"/>
              </a:rPr>
              <a:t>I.  Governing Rome</a:t>
            </a:r>
          </a:p>
          <a:p>
            <a:pPr lvl="1"/>
            <a:r>
              <a:rPr lang="en-US" sz="2400" dirty="0">
                <a:latin typeface="Century Gothic" panose="020B0502020202020204" pitchFamily="34" charset="0"/>
              </a:rPr>
              <a:t>Rome's government </a:t>
            </a:r>
            <a:r>
              <a:rPr lang="en-US" sz="2400" b="1" u="sng" dirty="0">
                <a:solidFill>
                  <a:schemeClr val="accent6">
                    <a:lumMod val="75000"/>
                  </a:schemeClr>
                </a:solidFill>
                <a:latin typeface="Century Gothic" panose="020B0502020202020204" pitchFamily="34" charset="0"/>
              </a:rPr>
              <a:t>reflected divisions</a:t>
            </a:r>
            <a:r>
              <a:rPr lang="en-US" sz="2400" b="1" dirty="0">
                <a:solidFill>
                  <a:schemeClr val="accent6">
                    <a:lumMod val="75000"/>
                  </a:schemeClr>
                </a:solidFill>
                <a:latin typeface="Century Gothic" panose="020B0502020202020204" pitchFamily="34" charset="0"/>
              </a:rPr>
              <a:t> </a:t>
            </a:r>
            <a:r>
              <a:rPr lang="en-US" sz="2400" dirty="0">
                <a:latin typeface="Century Gothic" panose="020B0502020202020204" pitchFamily="34" charset="0"/>
              </a:rPr>
              <a:t>within its society. Early Romans were divided into two classes:  </a:t>
            </a:r>
            <a:r>
              <a:rPr lang="en-US" sz="2400" b="1" u="sng" dirty="0">
                <a:solidFill>
                  <a:schemeClr val="accent6">
                    <a:lumMod val="75000"/>
                  </a:schemeClr>
                </a:solidFill>
                <a:latin typeface="Century Gothic" panose="020B0502020202020204" pitchFamily="34" charset="0"/>
              </a:rPr>
              <a:t>P</a:t>
            </a:r>
            <a:r>
              <a:rPr lang="en-US" sz="2400" b="1" u="sng" dirty="0" smtClean="0">
                <a:solidFill>
                  <a:schemeClr val="accent6">
                    <a:lumMod val="75000"/>
                  </a:schemeClr>
                </a:solidFill>
                <a:latin typeface="Century Gothic" panose="020B0502020202020204" pitchFamily="34" charset="0"/>
              </a:rPr>
              <a:t>atricians </a:t>
            </a:r>
            <a:r>
              <a:rPr lang="en-US" sz="2400" b="1" u="sng" dirty="0">
                <a:solidFill>
                  <a:schemeClr val="accent6">
                    <a:lumMod val="75000"/>
                  </a:schemeClr>
                </a:solidFill>
                <a:latin typeface="Century Gothic" panose="020B0502020202020204" pitchFamily="34" charset="0"/>
              </a:rPr>
              <a:t>and </a:t>
            </a:r>
            <a:r>
              <a:rPr lang="en-US" sz="2400" b="1" u="sng" dirty="0" smtClean="0">
                <a:solidFill>
                  <a:schemeClr val="accent6">
                    <a:lumMod val="75000"/>
                  </a:schemeClr>
                </a:solidFill>
                <a:latin typeface="Century Gothic" panose="020B0502020202020204" pitchFamily="34" charset="0"/>
              </a:rPr>
              <a:t>Plebeians</a:t>
            </a:r>
            <a:r>
              <a:rPr lang="en-US" sz="2400" dirty="0">
                <a:solidFill>
                  <a:schemeClr val="tx1"/>
                </a:solidFill>
                <a:latin typeface="Century Gothic" panose="020B0502020202020204" pitchFamily="34" charset="0"/>
              </a:rPr>
              <a:t>.</a:t>
            </a:r>
          </a:p>
          <a:p>
            <a:pPr lvl="1"/>
            <a:endParaRPr lang="en-US" sz="2400" u="sng" dirty="0">
              <a:latin typeface="Century Gothic" panose="020B0502020202020204" pitchFamily="34" charset="0"/>
            </a:endParaRPr>
          </a:p>
          <a:p>
            <a:pPr lvl="2"/>
            <a:r>
              <a:rPr lang="en-US" sz="2400" dirty="0">
                <a:latin typeface="Century Gothic" panose="020B0502020202020204" pitchFamily="34" charset="0"/>
              </a:rPr>
              <a:t>1. Patricians, the ruling class, were </a:t>
            </a:r>
            <a:r>
              <a:rPr lang="en-US" sz="2400" b="1" u="sng" dirty="0">
                <a:solidFill>
                  <a:schemeClr val="accent6">
                    <a:lumMod val="75000"/>
                  </a:schemeClr>
                </a:solidFill>
                <a:latin typeface="Century Gothic" panose="020B0502020202020204" pitchFamily="34" charset="0"/>
              </a:rPr>
              <a:t>wealthy landowners</a:t>
            </a:r>
            <a:r>
              <a:rPr lang="en-US" sz="2400" b="1" dirty="0">
                <a:solidFill>
                  <a:schemeClr val="accent6">
                    <a:lumMod val="75000"/>
                  </a:schemeClr>
                </a:solidFill>
                <a:latin typeface="Century Gothic" panose="020B0502020202020204" pitchFamily="34" charset="0"/>
              </a:rPr>
              <a:t> </a:t>
            </a:r>
            <a:r>
              <a:rPr lang="en-US" sz="2400" dirty="0">
                <a:latin typeface="Century Gothic" panose="020B0502020202020204" pitchFamily="34" charset="0"/>
              </a:rPr>
              <a:t>that came from Rome's oldest and most prominent families.</a:t>
            </a:r>
          </a:p>
          <a:p>
            <a:pPr lvl="2"/>
            <a:endParaRPr lang="en-US" sz="2400" dirty="0">
              <a:latin typeface="Century Gothic" panose="020B0502020202020204" pitchFamily="34" charset="0"/>
            </a:endParaRPr>
          </a:p>
          <a:p>
            <a:pPr lvl="2"/>
            <a:r>
              <a:rPr lang="en-US" sz="2400" dirty="0">
                <a:latin typeface="Century Gothic" panose="020B0502020202020204" pitchFamily="34" charset="0"/>
              </a:rPr>
              <a:t>2.  Most Romans were </a:t>
            </a:r>
            <a:r>
              <a:rPr lang="en-US" sz="2400" dirty="0" smtClean="0">
                <a:latin typeface="Century Gothic" panose="020B0502020202020204" pitchFamily="34" charset="0"/>
              </a:rPr>
              <a:t>Plebeians</a:t>
            </a:r>
            <a:r>
              <a:rPr lang="en-US" sz="2400" dirty="0">
                <a:latin typeface="Century Gothic" panose="020B0502020202020204" pitchFamily="34" charset="0"/>
              </a:rPr>
              <a:t>, who were not as wealthy as the </a:t>
            </a:r>
            <a:r>
              <a:rPr lang="en-US" sz="2400" dirty="0" smtClean="0">
                <a:latin typeface="Century Gothic" panose="020B0502020202020204" pitchFamily="34" charset="0"/>
              </a:rPr>
              <a:t>Patricians</a:t>
            </a:r>
            <a:r>
              <a:rPr lang="en-US" sz="2400" dirty="0">
                <a:latin typeface="Century Gothic" panose="020B0502020202020204" pitchFamily="34" charset="0"/>
              </a:rPr>
              <a:t>, and included </a:t>
            </a:r>
            <a:r>
              <a:rPr lang="en-US" sz="2400" b="1" u="sng" dirty="0">
                <a:solidFill>
                  <a:schemeClr val="accent6">
                    <a:lumMod val="75000"/>
                  </a:schemeClr>
                </a:solidFill>
                <a:latin typeface="Century Gothic" panose="020B0502020202020204" pitchFamily="34" charset="0"/>
              </a:rPr>
              <a:t>artisans, shopkeepers, and small-farm owners</a:t>
            </a:r>
            <a:r>
              <a:rPr lang="en-US" sz="2400" dirty="0">
                <a:solidFill>
                  <a:schemeClr val="tx1"/>
                </a:solidFill>
                <a:latin typeface="Century Gothic" panose="020B0502020202020204" pitchFamily="34" charset="0"/>
              </a:rPr>
              <a:t>.</a:t>
            </a:r>
          </a:p>
          <a:p>
            <a:pPr marL="914400" lvl="2" indent="0">
              <a:buNone/>
            </a:pPr>
            <a:endParaRPr lang="en-US" sz="2800" b="1" dirty="0">
              <a:latin typeface="Calibri Light" charset="0"/>
            </a:endParaRPr>
          </a:p>
        </p:txBody>
      </p:sp>
      <p:pic>
        <p:nvPicPr>
          <p:cNvPr id="4" name="Picture 3"/>
          <p:cNvPicPr>
            <a:picLocks noChangeAspect="1"/>
          </p:cNvPicPr>
          <p:nvPr/>
        </p:nvPicPr>
        <p:blipFill>
          <a:blip r:embed="rId3"/>
          <a:stretch>
            <a:fillRect/>
          </a:stretch>
        </p:blipFill>
        <p:spPr>
          <a:xfrm>
            <a:off x="8091377" y="2593276"/>
            <a:ext cx="3911258" cy="2936509"/>
          </a:xfrm>
          <a:prstGeom prst="rect">
            <a:avLst/>
          </a:prstGeom>
        </p:spPr>
      </p:pic>
    </p:spTree>
    <p:extLst>
      <p:ext uri="{BB962C8B-B14F-4D97-AF65-F5344CB8AC3E}">
        <p14:creationId xmlns:p14="http://schemas.microsoft.com/office/powerpoint/2010/main" val="1119325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II.  The Punic Wars</a:t>
            </a:r>
          </a:p>
        </p:txBody>
      </p:sp>
      <p:sp>
        <p:nvSpPr>
          <p:cNvPr id="3" name="Content Placeholder 2"/>
          <p:cNvSpPr>
            <a:spLocks noGrp="1"/>
          </p:cNvSpPr>
          <p:nvPr>
            <p:ph idx="1"/>
          </p:nvPr>
        </p:nvSpPr>
        <p:spPr>
          <a:xfrm>
            <a:off x="0" y="2391601"/>
            <a:ext cx="5424055" cy="4540827"/>
          </a:xfrm>
        </p:spPr>
        <p:txBody>
          <a:bodyPr vert="horz" lIns="91440" tIns="45720" rIns="91440" bIns="45720" rtlCol="0" anchor="t">
            <a:normAutofit/>
          </a:bodyPr>
          <a:lstStyle/>
          <a:p>
            <a:r>
              <a:rPr lang="en-US" sz="2400" dirty="0"/>
              <a:t>Carthage, a </a:t>
            </a:r>
            <a:r>
              <a:rPr lang="en-US" sz="2400" b="1" u="sng" dirty="0">
                <a:solidFill>
                  <a:schemeClr val="accent6">
                    <a:lumMod val="75000"/>
                  </a:schemeClr>
                </a:solidFill>
              </a:rPr>
              <a:t>powerful trading empire</a:t>
            </a:r>
            <a:r>
              <a:rPr lang="en-US" sz="2400" b="1" dirty="0">
                <a:solidFill>
                  <a:schemeClr val="accent6">
                    <a:lumMod val="75000"/>
                  </a:schemeClr>
                </a:solidFill>
              </a:rPr>
              <a:t> </a:t>
            </a:r>
            <a:r>
              <a:rPr lang="en-US" sz="2400" dirty="0"/>
              <a:t>based along the North African coast, became Rome's main rival</a:t>
            </a:r>
            <a:r>
              <a:rPr lang="en-US" sz="2400" dirty="0" smtClean="0"/>
              <a:t>.</a:t>
            </a:r>
            <a:endParaRPr lang="en-US" sz="2400" dirty="0"/>
          </a:p>
          <a:p>
            <a:pPr marL="457200" lvl="1" indent="0">
              <a:buNone/>
            </a:pPr>
            <a:r>
              <a:rPr lang="en-US" sz="2400" dirty="0"/>
              <a:t>1. Both Carthage and Rome wanted to control the entire </a:t>
            </a:r>
            <a:r>
              <a:rPr lang="en-US" sz="2400" b="1" u="sng" dirty="0">
                <a:solidFill>
                  <a:schemeClr val="accent6">
                    <a:lumMod val="75000"/>
                  </a:schemeClr>
                </a:solidFill>
              </a:rPr>
              <a:t>Mediterranean world</a:t>
            </a:r>
            <a:r>
              <a:rPr lang="en-US" sz="2400" b="1" dirty="0">
                <a:solidFill>
                  <a:schemeClr val="tx1"/>
                </a:solidFill>
              </a:rPr>
              <a:t>.</a:t>
            </a:r>
            <a:r>
              <a:rPr lang="en-US" sz="2400" b="1" dirty="0">
                <a:solidFill>
                  <a:schemeClr val="accent6">
                    <a:lumMod val="75000"/>
                  </a:schemeClr>
                </a:solidFill>
              </a:rPr>
              <a:t>  </a:t>
            </a:r>
            <a:r>
              <a:rPr lang="en-US" sz="2400" dirty="0"/>
              <a:t>T</a:t>
            </a:r>
            <a:r>
              <a:rPr lang="en-US" sz="2400" dirty="0" smtClean="0"/>
              <a:t>his </a:t>
            </a:r>
            <a:r>
              <a:rPr lang="en-US" sz="2400" dirty="0"/>
              <a:t>rivalry grew into a series of wars that took place over a period </a:t>
            </a:r>
            <a:r>
              <a:rPr lang="en-US" sz="2400" dirty="0" smtClean="0"/>
              <a:t>of </a:t>
            </a:r>
            <a:r>
              <a:rPr lang="en-US" sz="2400" dirty="0"/>
              <a:t>nearly </a:t>
            </a:r>
            <a:r>
              <a:rPr lang="en-US" sz="2400" b="1" u="sng" dirty="0">
                <a:solidFill>
                  <a:schemeClr val="accent6">
                    <a:lumMod val="75000"/>
                  </a:schemeClr>
                </a:solidFill>
              </a:rPr>
              <a:t>120 years</a:t>
            </a:r>
            <a:r>
              <a:rPr lang="en-US" sz="2400" b="1" dirty="0">
                <a:solidFill>
                  <a:schemeClr val="tx1"/>
                </a:solidFill>
              </a:rPr>
              <a:t>.</a:t>
            </a:r>
          </a:p>
        </p:txBody>
      </p:sp>
      <p:pic>
        <p:nvPicPr>
          <p:cNvPr id="6" name="Picture 5"/>
          <p:cNvPicPr>
            <a:picLocks noChangeAspect="1"/>
          </p:cNvPicPr>
          <p:nvPr/>
        </p:nvPicPr>
        <p:blipFill>
          <a:blip r:embed="rId3"/>
          <a:stretch>
            <a:fillRect/>
          </a:stretch>
        </p:blipFill>
        <p:spPr>
          <a:xfrm>
            <a:off x="5535660" y="2651414"/>
            <a:ext cx="6277036" cy="3697432"/>
          </a:xfrm>
          <a:prstGeom prst="rect">
            <a:avLst/>
          </a:prstGeom>
        </p:spPr>
      </p:pic>
    </p:spTree>
    <p:extLst>
      <p:ext uri="{BB962C8B-B14F-4D97-AF65-F5344CB8AC3E}">
        <p14:creationId xmlns:p14="http://schemas.microsoft.com/office/powerpoint/2010/main" val="3145586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The Punic Wars Begin</a:t>
            </a:r>
          </a:p>
        </p:txBody>
      </p:sp>
      <p:sp>
        <p:nvSpPr>
          <p:cNvPr id="3" name="Content Placeholder 2"/>
          <p:cNvSpPr>
            <a:spLocks noGrp="1"/>
          </p:cNvSpPr>
          <p:nvPr>
            <p:ph idx="1"/>
          </p:nvPr>
        </p:nvSpPr>
        <p:spPr>
          <a:xfrm>
            <a:off x="5486400" y="2452254"/>
            <a:ext cx="6705600" cy="4291445"/>
          </a:xfrm>
        </p:spPr>
        <p:txBody>
          <a:bodyPr vert="horz" lIns="91440" tIns="45720" rIns="91440" bIns="45720" rtlCol="0" anchor="t">
            <a:normAutofit/>
          </a:bodyPr>
          <a:lstStyle/>
          <a:p>
            <a:r>
              <a:rPr lang="en-US" sz="2200" dirty="0"/>
              <a:t>1.  The First Punic War began when Rome </a:t>
            </a:r>
            <a:r>
              <a:rPr lang="en-US" sz="2200" b="1" u="sng" dirty="0">
                <a:solidFill>
                  <a:schemeClr val="accent6">
                    <a:lumMod val="75000"/>
                  </a:schemeClr>
                </a:solidFill>
              </a:rPr>
              <a:t>sought control</a:t>
            </a:r>
            <a:r>
              <a:rPr lang="en-US" sz="2200" b="1" dirty="0">
                <a:solidFill>
                  <a:schemeClr val="accent6">
                    <a:lumMod val="75000"/>
                  </a:schemeClr>
                </a:solidFill>
              </a:rPr>
              <a:t> </a:t>
            </a:r>
            <a:r>
              <a:rPr lang="en-US" sz="2200" dirty="0"/>
              <a:t>of the fertile island of Sicily.  Carthage used its strong navy to protect </a:t>
            </a:r>
            <a:r>
              <a:rPr lang="en-US" sz="2200" dirty="0" smtClean="0"/>
              <a:t>its </a:t>
            </a:r>
            <a:r>
              <a:rPr lang="en-US" sz="2200" dirty="0"/>
              <a:t>trading kingdom.  Rome, although they had a powerful </a:t>
            </a:r>
            <a:r>
              <a:rPr lang="en-US" sz="2200" dirty="0" smtClean="0"/>
              <a:t>army, </a:t>
            </a:r>
            <a:r>
              <a:rPr lang="en-US" sz="2200" dirty="0"/>
              <a:t>did not </a:t>
            </a:r>
            <a:r>
              <a:rPr lang="en-US" sz="2200" b="1" u="sng" dirty="0">
                <a:solidFill>
                  <a:schemeClr val="accent6">
                    <a:lumMod val="75000"/>
                  </a:schemeClr>
                </a:solidFill>
              </a:rPr>
              <a:t>have a navy</a:t>
            </a:r>
            <a:r>
              <a:rPr lang="en-US" sz="2200" b="1" dirty="0">
                <a:solidFill>
                  <a:schemeClr val="tx1"/>
                </a:solidFill>
              </a:rPr>
              <a:t>.</a:t>
            </a:r>
            <a:r>
              <a:rPr lang="en-US" sz="2200" b="1" u="sng" dirty="0">
                <a:solidFill>
                  <a:schemeClr val="accent6">
                    <a:lumMod val="75000"/>
                  </a:schemeClr>
                </a:solidFill>
              </a:rPr>
              <a:t>  </a:t>
            </a:r>
            <a:r>
              <a:rPr lang="en-US" sz="2200" dirty="0"/>
              <a:t>It was forced to build a fleet to fight Carthage</a:t>
            </a:r>
            <a:r>
              <a:rPr lang="en-US" sz="2200" dirty="0" smtClean="0"/>
              <a:t>.</a:t>
            </a:r>
            <a:endParaRPr lang="en-US" sz="2200" dirty="0"/>
          </a:p>
          <a:p>
            <a:r>
              <a:rPr lang="en-US" sz="2200" dirty="0"/>
              <a:t>2. In 241 B.C., a Roman fleet badly defeated Carthage's </a:t>
            </a:r>
            <a:r>
              <a:rPr lang="en-US" sz="2200" dirty="0" smtClean="0"/>
              <a:t>Navy </a:t>
            </a:r>
            <a:r>
              <a:rPr lang="en-US" sz="2200" dirty="0"/>
              <a:t>off the coast of Sicily and Carthage was </a:t>
            </a:r>
            <a:r>
              <a:rPr lang="en-US" sz="2200" b="1" u="sng" dirty="0">
                <a:solidFill>
                  <a:schemeClr val="accent6">
                    <a:lumMod val="75000"/>
                  </a:schemeClr>
                </a:solidFill>
              </a:rPr>
              <a:t>forced to give up Sicily</a:t>
            </a:r>
            <a:r>
              <a:rPr lang="en-US" sz="2200" b="1" dirty="0">
                <a:solidFill>
                  <a:schemeClr val="accent6">
                    <a:lumMod val="75000"/>
                  </a:schemeClr>
                </a:solidFill>
              </a:rPr>
              <a:t> </a:t>
            </a:r>
            <a:r>
              <a:rPr lang="en-US" sz="2200" dirty="0"/>
              <a:t>and pay a </a:t>
            </a:r>
            <a:r>
              <a:rPr lang="en-US" sz="2200" b="1" u="sng" dirty="0">
                <a:solidFill>
                  <a:schemeClr val="accent6">
                    <a:lumMod val="75000"/>
                  </a:schemeClr>
                </a:solidFill>
              </a:rPr>
              <a:t>huge fine</a:t>
            </a:r>
            <a:r>
              <a:rPr lang="en-US" sz="2200" b="1" dirty="0">
                <a:solidFill>
                  <a:schemeClr val="accent6">
                    <a:lumMod val="75000"/>
                  </a:schemeClr>
                </a:solidFill>
              </a:rPr>
              <a:t> </a:t>
            </a:r>
            <a:r>
              <a:rPr lang="en-US" sz="2200" dirty="0"/>
              <a:t>to the Romans.</a:t>
            </a:r>
          </a:p>
        </p:txBody>
      </p:sp>
      <p:pic>
        <p:nvPicPr>
          <p:cNvPr id="4" name="Picture 3"/>
          <p:cNvPicPr>
            <a:picLocks noChangeAspect="1"/>
          </p:cNvPicPr>
          <p:nvPr/>
        </p:nvPicPr>
        <p:blipFill>
          <a:blip r:embed="rId3"/>
          <a:stretch>
            <a:fillRect/>
          </a:stretch>
        </p:blipFill>
        <p:spPr>
          <a:xfrm>
            <a:off x="199924" y="2689554"/>
            <a:ext cx="5126208" cy="3573023"/>
          </a:xfrm>
          <a:prstGeom prst="rect">
            <a:avLst/>
          </a:prstGeom>
        </p:spPr>
      </p:pic>
    </p:spTree>
    <p:extLst>
      <p:ext uri="{BB962C8B-B14F-4D97-AF65-F5344CB8AC3E}">
        <p14:creationId xmlns:p14="http://schemas.microsoft.com/office/powerpoint/2010/main" val="7592495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996" y="984300"/>
            <a:ext cx="8761413" cy="706964"/>
          </a:xfrm>
        </p:spPr>
        <p:txBody>
          <a:bodyPr/>
          <a:lstStyle/>
          <a:p>
            <a:r>
              <a:rPr lang="en-US" dirty="0"/>
              <a:t>B.  Hannibal Attacks:  The Second Punic Wars</a:t>
            </a:r>
          </a:p>
        </p:txBody>
      </p:sp>
      <p:sp>
        <p:nvSpPr>
          <p:cNvPr id="3" name="Content Placeholder 2"/>
          <p:cNvSpPr>
            <a:spLocks noGrp="1"/>
          </p:cNvSpPr>
          <p:nvPr>
            <p:ph idx="1"/>
          </p:nvPr>
        </p:nvSpPr>
        <p:spPr>
          <a:xfrm>
            <a:off x="0" y="2260599"/>
            <a:ext cx="4998028" cy="4514273"/>
          </a:xfrm>
        </p:spPr>
        <p:txBody>
          <a:bodyPr vert="horz" lIns="91440" tIns="45720" rIns="91440" bIns="45720" rtlCol="0" anchor="t">
            <a:noAutofit/>
          </a:bodyPr>
          <a:lstStyle/>
          <a:p>
            <a:r>
              <a:rPr lang="en-US" sz="2400" dirty="0"/>
              <a:t>1.  When Carthage tried to expand its empire </a:t>
            </a:r>
            <a:r>
              <a:rPr lang="en-US" sz="2400" b="1" u="sng" dirty="0">
                <a:solidFill>
                  <a:schemeClr val="accent6">
                    <a:lumMod val="75000"/>
                  </a:schemeClr>
                </a:solidFill>
              </a:rPr>
              <a:t>into Spain</a:t>
            </a:r>
            <a:r>
              <a:rPr lang="en-US" sz="2400" dirty="0"/>
              <a:t>, the Romans bitterly opposed their attempt to establish territory so near to Rome</a:t>
            </a:r>
            <a:r>
              <a:rPr lang="en-US" sz="2400" dirty="0" smtClean="0"/>
              <a:t>.</a:t>
            </a:r>
            <a:endParaRPr lang="en-US" sz="2400" dirty="0"/>
          </a:p>
          <a:p>
            <a:r>
              <a:rPr lang="en-US" sz="2400" dirty="0"/>
              <a:t>2.  The Romans encouraged the Spanish to </a:t>
            </a:r>
            <a:r>
              <a:rPr lang="en-US" sz="2400" b="1" u="sng" dirty="0">
                <a:solidFill>
                  <a:schemeClr val="accent6">
                    <a:lumMod val="75000"/>
                  </a:schemeClr>
                </a:solidFill>
              </a:rPr>
              <a:t>rebel against</a:t>
            </a:r>
            <a:r>
              <a:rPr lang="en-US" sz="2400" b="1" dirty="0">
                <a:solidFill>
                  <a:schemeClr val="accent6">
                    <a:lumMod val="75000"/>
                  </a:schemeClr>
                </a:solidFill>
              </a:rPr>
              <a:t> </a:t>
            </a:r>
            <a:r>
              <a:rPr lang="en-US" sz="2400" dirty="0"/>
              <a:t>Carthage, so Carthage sent </a:t>
            </a:r>
            <a:r>
              <a:rPr lang="en-US" sz="2400" b="1" u="sng" dirty="0">
                <a:solidFill>
                  <a:schemeClr val="accent6">
                    <a:lumMod val="75000"/>
                  </a:schemeClr>
                </a:solidFill>
              </a:rPr>
              <a:t>Hannibal</a:t>
            </a:r>
            <a:r>
              <a:rPr lang="en-US" sz="2400" dirty="0"/>
              <a:t>, </a:t>
            </a:r>
            <a:r>
              <a:rPr lang="en-US" sz="2400" dirty="0" smtClean="0"/>
              <a:t>its </a:t>
            </a:r>
            <a:r>
              <a:rPr lang="en-US" sz="2400" dirty="0"/>
              <a:t>greatest general, to attack Rome.  This started the Second Punic War.</a:t>
            </a:r>
          </a:p>
        </p:txBody>
      </p:sp>
      <p:pic>
        <p:nvPicPr>
          <p:cNvPr id="4" name="Picture 3"/>
          <p:cNvPicPr>
            <a:picLocks noChangeAspect="1"/>
          </p:cNvPicPr>
          <p:nvPr/>
        </p:nvPicPr>
        <p:blipFill>
          <a:blip r:embed="rId3"/>
          <a:stretch>
            <a:fillRect/>
          </a:stretch>
        </p:blipFill>
        <p:spPr>
          <a:xfrm>
            <a:off x="4998028" y="2483660"/>
            <a:ext cx="6806045" cy="4291212"/>
          </a:xfrm>
          <a:prstGeom prst="rect">
            <a:avLst/>
          </a:prstGeom>
        </p:spPr>
      </p:pic>
    </p:spTree>
    <p:extLst>
      <p:ext uri="{BB962C8B-B14F-4D97-AF65-F5344CB8AC3E}">
        <p14:creationId xmlns:p14="http://schemas.microsoft.com/office/powerpoint/2010/main" val="2754932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2915" y="2337955"/>
            <a:ext cx="6712103" cy="4520045"/>
          </a:xfrm>
        </p:spPr>
        <p:txBody>
          <a:bodyPr vert="horz" lIns="91440" tIns="45720" rIns="91440" bIns="45720" rtlCol="0" anchor="t">
            <a:normAutofit/>
          </a:bodyPr>
          <a:lstStyle/>
          <a:p>
            <a:r>
              <a:rPr lang="en-US" sz="2000" dirty="0"/>
              <a:t>3. Hannibal gathered an army, including 37 </a:t>
            </a:r>
            <a:r>
              <a:rPr lang="en-US" sz="2000" b="1" u="sng" dirty="0">
                <a:solidFill>
                  <a:schemeClr val="accent6">
                    <a:lumMod val="75000"/>
                  </a:schemeClr>
                </a:solidFill>
              </a:rPr>
              <a:t>elephants</a:t>
            </a:r>
            <a:r>
              <a:rPr lang="en-US" sz="2000" dirty="0"/>
              <a:t>, marched through Gaul before crossing the Alps into Italy.  The bitter cold and attacks by mountain tribes killed almost half of the Carthaginian soldiers and most of the elephants.  But the remaining army pushed on</a:t>
            </a:r>
            <a:r>
              <a:rPr lang="en-US" sz="2000" dirty="0" smtClean="0"/>
              <a:t>.</a:t>
            </a:r>
            <a:endParaRPr lang="en-US" sz="2000" dirty="0"/>
          </a:p>
          <a:p>
            <a:r>
              <a:rPr lang="en-US" sz="2000" dirty="0"/>
              <a:t>4.  Although Hannibal defeated the Romans at the </a:t>
            </a:r>
            <a:r>
              <a:rPr lang="en-US" sz="2000" b="1" u="sng" dirty="0">
                <a:solidFill>
                  <a:schemeClr val="accent6">
                    <a:lumMod val="75000"/>
                  </a:schemeClr>
                </a:solidFill>
              </a:rPr>
              <a:t>Battle of </a:t>
            </a:r>
            <a:r>
              <a:rPr lang="en-US" sz="2000" b="1" u="sng" dirty="0" smtClean="0">
                <a:solidFill>
                  <a:schemeClr val="accent6">
                    <a:lumMod val="75000"/>
                  </a:schemeClr>
                </a:solidFill>
              </a:rPr>
              <a:t>Cannae</a:t>
            </a:r>
            <a:r>
              <a:rPr lang="en-US" sz="2000" dirty="0"/>
              <a:t>, the Carthaginians were defeated at the </a:t>
            </a:r>
            <a:r>
              <a:rPr lang="en-US" sz="2000" b="1" u="sng" dirty="0">
                <a:solidFill>
                  <a:schemeClr val="accent6">
                    <a:lumMod val="75000"/>
                  </a:schemeClr>
                </a:solidFill>
              </a:rPr>
              <a:t>Battle of Zama</a:t>
            </a:r>
            <a:r>
              <a:rPr lang="en-US" sz="2000" b="1" dirty="0">
                <a:solidFill>
                  <a:schemeClr val="accent6">
                    <a:lumMod val="75000"/>
                  </a:schemeClr>
                </a:solidFill>
              </a:rPr>
              <a:t> </a:t>
            </a:r>
            <a:r>
              <a:rPr lang="en-US" sz="2000" dirty="0"/>
              <a:t>and were forced to give up tis </a:t>
            </a:r>
            <a:r>
              <a:rPr lang="en-US" sz="2000" dirty="0" smtClean="0"/>
              <a:t>Navy </a:t>
            </a:r>
            <a:r>
              <a:rPr lang="en-US" sz="2000" dirty="0"/>
              <a:t>and pay Rome a large sum of money</a:t>
            </a:r>
            <a:r>
              <a:rPr lang="en-US" sz="2000" dirty="0" smtClean="0"/>
              <a:t>.</a:t>
            </a:r>
            <a:endParaRPr lang="en-US" sz="2000" dirty="0"/>
          </a:p>
          <a:p>
            <a:r>
              <a:rPr lang="en-US" sz="2000" dirty="0"/>
              <a:t>5.  Rome became the </a:t>
            </a:r>
            <a:r>
              <a:rPr lang="en-US" sz="2000" b="1" u="sng" dirty="0">
                <a:solidFill>
                  <a:schemeClr val="accent6">
                    <a:lumMod val="75000"/>
                  </a:schemeClr>
                </a:solidFill>
              </a:rPr>
              <a:t>supreme power</a:t>
            </a:r>
            <a:r>
              <a:rPr lang="en-US" sz="2000" b="1" dirty="0">
                <a:solidFill>
                  <a:schemeClr val="accent6">
                    <a:lumMod val="75000"/>
                  </a:schemeClr>
                </a:solidFill>
              </a:rPr>
              <a:t> </a:t>
            </a:r>
            <a:r>
              <a:rPr lang="en-US" sz="2000" dirty="0"/>
              <a:t>in the </a:t>
            </a:r>
            <a:r>
              <a:rPr lang="en-US" sz="2000" dirty="0" smtClean="0"/>
              <a:t>Western </a:t>
            </a:r>
            <a:r>
              <a:rPr lang="en-US" sz="2000" dirty="0"/>
              <a:t>Mediterranean.</a:t>
            </a:r>
          </a:p>
        </p:txBody>
      </p:sp>
      <p:sp>
        <p:nvSpPr>
          <p:cNvPr id="4" name="Title 1"/>
          <p:cNvSpPr>
            <a:spLocks noGrp="1"/>
          </p:cNvSpPr>
          <p:nvPr>
            <p:ph type="title"/>
          </p:nvPr>
        </p:nvSpPr>
        <p:spPr/>
        <p:txBody>
          <a:bodyPr/>
          <a:lstStyle/>
          <a:p>
            <a:r>
              <a:rPr lang="en-US" dirty="0"/>
              <a:t>B.  Hannibal Attacks:  The Second Punic Wars</a:t>
            </a:r>
          </a:p>
        </p:txBody>
      </p:sp>
      <p:pic>
        <p:nvPicPr>
          <p:cNvPr id="2" name="Picture 1"/>
          <p:cNvPicPr>
            <a:picLocks noChangeAspect="1"/>
          </p:cNvPicPr>
          <p:nvPr/>
        </p:nvPicPr>
        <p:blipFill>
          <a:blip r:embed="rId3"/>
          <a:stretch>
            <a:fillRect/>
          </a:stretch>
        </p:blipFill>
        <p:spPr>
          <a:xfrm>
            <a:off x="125416" y="2423015"/>
            <a:ext cx="5257499" cy="3935254"/>
          </a:xfrm>
          <a:prstGeom prst="rect">
            <a:avLst/>
          </a:prstGeom>
        </p:spPr>
      </p:pic>
    </p:spTree>
    <p:extLst>
      <p:ext uri="{BB962C8B-B14F-4D97-AF65-F5344CB8AC3E}">
        <p14:creationId xmlns:p14="http://schemas.microsoft.com/office/powerpoint/2010/main" val="33697162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  The Third Punic War</a:t>
            </a:r>
          </a:p>
        </p:txBody>
      </p:sp>
      <p:sp>
        <p:nvSpPr>
          <p:cNvPr id="3" name="Content Placeholder 2"/>
          <p:cNvSpPr>
            <a:spLocks noGrp="1"/>
          </p:cNvSpPr>
          <p:nvPr>
            <p:ph idx="1"/>
          </p:nvPr>
        </p:nvSpPr>
        <p:spPr>
          <a:xfrm>
            <a:off x="6286500" y="2603499"/>
            <a:ext cx="5715000" cy="4109027"/>
          </a:xfrm>
        </p:spPr>
        <p:txBody>
          <a:bodyPr vert="horz" lIns="91440" tIns="45720" rIns="91440" bIns="45720" rtlCol="0" anchor="t">
            <a:normAutofit/>
          </a:bodyPr>
          <a:lstStyle/>
          <a:p>
            <a:r>
              <a:rPr lang="en-US" sz="2800" dirty="0"/>
              <a:t>Still considering Carthage as a military threat, Rome finally </a:t>
            </a:r>
            <a:r>
              <a:rPr lang="en-US" sz="2800" b="1" u="sng" dirty="0">
                <a:solidFill>
                  <a:schemeClr val="accent6">
                    <a:lumMod val="75000"/>
                  </a:schemeClr>
                </a:solidFill>
              </a:rPr>
              <a:t>destroyed it</a:t>
            </a:r>
            <a:r>
              <a:rPr lang="en-US" sz="2800" b="1" dirty="0">
                <a:solidFill>
                  <a:schemeClr val="accent6">
                    <a:lumMod val="75000"/>
                  </a:schemeClr>
                </a:solidFill>
              </a:rPr>
              <a:t> </a:t>
            </a:r>
            <a:r>
              <a:rPr lang="en-US" sz="2800" dirty="0"/>
              <a:t>in the Third Punic War.  At the same time, Rome took control of </a:t>
            </a:r>
            <a:r>
              <a:rPr lang="en-US" sz="2800"/>
              <a:t>the </a:t>
            </a:r>
            <a:r>
              <a:rPr lang="en-US" sz="2800" b="1" u="sng" smtClean="0">
                <a:solidFill>
                  <a:schemeClr val="accent6">
                    <a:lumMod val="75000"/>
                  </a:schemeClr>
                </a:solidFill>
              </a:rPr>
              <a:t>Eastern </a:t>
            </a:r>
            <a:r>
              <a:rPr lang="en-US" sz="2800" b="1" u="sng" dirty="0">
                <a:solidFill>
                  <a:schemeClr val="accent6">
                    <a:lumMod val="75000"/>
                  </a:schemeClr>
                </a:solidFill>
              </a:rPr>
              <a:t>Mediterranean region</a:t>
            </a:r>
            <a:r>
              <a:rPr lang="en-US" sz="2800" dirty="0"/>
              <a:t> and eventually acquired its </a:t>
            </a:r>
            <a:r>
              <a:rPr lang="en-US" sz="2800" b="1" u="sng" dirty="0">
                <a:solidFill>
                  <a:schemeClr val="accent6">
                    <a:lumMod val="75000"/>
                  </a:schemeClr>
                </a:solidFill>
              </a:rPr>
              <a:t>first province</a:t>
            </a:r>
            <a:r>
              <a:rPr lang="en-US" sz="2800" dirty="0"/>
              <a:t> in Asia.</a:t>
            </a:r>
          </a:p>
        </p:txBody>
      </p:sp>
      <p:pic>
        <p:nvPicPr>
          <p:cNvPr id="4" name="Picture 3"/>
          <p:cNvPicPr>
            <a:picLocks noChangeAspect="1"/>
          </p:cNvPicPr>
          <p:nvPr/>
        </p:nvPicPr>
        <p:blipFill>
          <a:blip r:embed="rId3"/>
          <a:stretch>
            <a:fillRect/>
          </a:stretch>
        </p:blipFill>
        <p:spPr>
          <a:xfrm>
            <a:off x="180270" y="2364508"/>
            <a:ext cx="5939975" cy="4306482"/>
          </a:xfrm>
          <a:prstGeom prst="rect">
            <a:avLst/>
          </a:prstGeom>
        </p:spPr>
      </p:pic>
    </p:spTree>
    <p:extLst>
      <p:ext uri="{BB962C8B-B14F-4D97-AF65-F5344CB8AC3E}">
        <p14:creationId xmlns:p14="http://schemas.microsoft.com/office/powerpoint/2010/main" val="1392054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284" y="2381693"/>
            <a:ext cx="7546014" cy="4344779"/>
          </a:xfrm>
        </p:spPr>
        <p:txBody>
          <a:bodyPr vert="horz" lIns="91440" tIns="45720" rIns="91440" bIns="45720" rtlCol="0" anchor="t">
            <a:normAutofit/>
          </a:bodyPr>
          <a:lstStyle/>
          <a:p>
            <a:r>
              <a:rPr lang="en-US" sz="2400" dirty="0"/>
              <a:t>3.  Both </a:t>
            </a:r>
            <a:r>
              <a:rPr lang="en-US" sz="2400" dirty="0" smtClean="0"/>
              <a:t>Patrician </a:t>
            </a:r>
            <a:r>
              <a:rPr lang="en-US" sz="2400" dirty="0"/>
              <a:t>and </a:t>
            </a:r>
            <a:r>
              <a:rPr lang="en-US" sz="2400" dirty="0" smtClean="0"/>
              <a:t>Plebeian </a:t>
            </a:r>
            <a:r>
              <a:rPr lang="en-US" sz="2400" dirty="0"/>
              <a:t>men were Roman citizens and had the right </a:t>
            </a:r>
            <a:r>
              <a:rPr lang="en-US" sz="2400" b="1" u="sng" dirty="0">
                <a:solidFill>
                  <a:schemeClr val="accent6">
                    <a:lumMod val="75000"/>
                  </a:schemeClr>
                </a:solidFill>
              </a:rPr>
              <a:t>to vote</a:t>
            </a:r>
            <a:r>
              <a:rPr lang="en-US" sz="2400" dirty="0">
                <a:solidFill>
                  <a:schemeClr val="tx1"/>
                </a:solidFill>
              </a:rPr>
              <a:t>.</a:t>
            </a:r>
            <a:r>
              <a:rPr lang="en-US" sz="2400" b="1" dirty="0">
                <a:solidFill>
                  <a:schemeClr val="accent6">
                    <a:lumMod val="75000"/>
                  </a:schemeClr>
                </a:solidFill>
              </a:rPr>
              <a:t>  </a:t>
            </a:r>
            <a:r>
              <a:rPr lang="en-US" sz="2400" dirty="0"/>
              <a:t>Both groups paid taxes and served in the army.  Plebeians, however, had a lower social position than that of </a:t>
            </a:r>
            <a:r>
              <a:rPr lang="en-US" sz="2400" dirty="0" smtClean="0"/>
              <a:t>Patricians.</a:t>
            </a:r>
            <a:endParaRPr lang="en-US" sz="2400" dirty="0"/>
          </a:p>
          <a:p>
            <a:r>
              <a:rPr lang="en-US" sz="2400" dirty="0"/>
              <a:t>4.  Rome's </a:t>
            </a:r>
            <a:r>
              <a:rPr lang="en-US" sz="2400" dirty="0" smtClean="0"/>
              <a:t>Republic </a:t>
            </a:r>
            <a:r>
              <a:rPr lang="en-US" sz="2400" dirty="0"/>
              <a:t>was shaped by a </a:t>
            </a:r>
            <a:r>
              <a:rPr lang="en-US" sz="2400" b="1" u="sng" dirty="0">
                <a:solidFill>
                  <a:schemeClr val="accent6">
                    <a:lumMod val="75000"/>
                  </a:schemeClr>
                </a:solidFill>
              </a:rPr>
              <a:t>struggle</a:t>
            </a:r>
            <a:r>
              <a:rPr lang="en-US" sz="2400" b="1" dirty="0">
                <a:solidFill>
                  <a:schemeClr val="accent6">
                    <a:lumMod val="75000"/>
                  </a:schemeClr>
                </a:solidFill>
              </a:rPr>
              <a:t> </a:t>
            </a:r>
            <a:r>
              <a:rPr lang="en-US" sz="2400" dirty="0"/>
              <a:t>between </a:t>
            </a:r>
            <a:r>
              <a:rPr lang="en-US" sz="2400" dirty="0" smtClean="0"/>
              <a:t>the </a:t>
            </a:r>
            <a:r>
              <a:rPr lang="en-US" sz="2400" dirty="0" smtClean="0"/>
              <a:t>Patricians </a:t>
            </a:r>
            <a:r>
              <a:rPr lang="en-US" sz="2400" dirty="0"/>
              <a:t>and the </a:t>
            </a:r>
            <a:r>
              <a:rPr lang="en-US" sz="2400" dirty="0" smtClean="0"/>
              <a:t>Plebeians </a:t>
            </a:r>
            <a:r>
              <a:rPr lang="en-US" sz="2400" dirty="0"/>
              <a:t>over the </a:t>
            </a:r>
            <a:r>
              <a:rPr lang="en-US" sz="2400" b="1" u="sng" dirty="0">
                <a:solidFill>
                  <a:schemeClr val="accent6">
                    <a:lumMod val="75000"/>
                  </a:schemeClr>
                </a:solidFill>
              </a:rPr>
              <a:t>right to govern</a:t>
            </a:r>
            <a:r>
              <a:rPr lang="en-US" sz="2400" dirty="0">
                <a:solidFill>
                  <a:schemeClr val="tx1"/>
                </a:solidFill>
              </a:rPr>
              <a:t>.</a:t>
            </a:r>
          </a:p>
        </p:txBody>
      </p:sp>
      <p:sp>
        <p:nvSpPr>
          <p:cNvPr id="4" name="Title 1"/>
          <p:cNvSpPr>
            <a:spLocks noGrp="1"/>
          </p:cNvSpPr>
          <p:nvPr>
            <p:ph type="title"/>
          </p:nvPr>
        </p:nvSpPr>
        <p:spPr>
          <a:xfrm>
            <a:off x="1154954" y="973668"/>
            <a:ext cx="8761413" cy="706964"/>
          </a:xfrm>
        </p:spPr>
        <p:txBody>
          <a:bodyPr/>
          <a:lstStyle/>
          <a:p>
            <a:r>
              <a:rPr lang="en-US" dirty="0" smtClean="0"/>
              <a:t>I. Governing Rome</a:t>
            </a:r>
            <a:endParaRPr lang="en-US" dirty="0"/>
          </a:p>
        </p:txBody>
      </p:sp>
      <p:pic>
        <p:nvPicPr>
          <p:cNvPr id="5" name="Picture 4"/>
          <p:cNvPicPr>
            <a:picLocks noChangeAspect="1"/>
          </p:cNvPicPr>
          <p:nvPr/>
        </p:nvPicPr>
        <p:blipFill>
          <a:blip r:embed="rId3"/>
          <a:stretch>
            <a:fillRect/>
          </a:stretch>
        </p:blipFill>
        <p:spPr>
          <a:xfrm>
            <a:off x="7849188" y="3466213"/>
            <a:ext cx="4134358" cy="3100770"/>
          </a:xfrm>
          <a:prstGeom prst="rect">
            <a:avLst/>
          </a:prstGeom>
        </p:spPr>
      </p:pic>
    </p:spTree>
    <p:extLst>
      <p:ext uri="{BB962C8B-B14F-4D97-AF65-F5344CB8AC3E}">
        <p14:creationId xmlns:p14="http://schemas.microsoft.com/office/powerpoint/2010/main" val="2713718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US" dirty="0"/>
              <a:t>.  Government of the Republic</a:t>
            </a:r>
          </a:p>
        </p:txBody>
      </p:sp>
      <p:sp>
        <p:nvSpPr>
          <p:cNvPr id="3" name="Content Placeholder 2"/>
          <p:cNvSpPr>
            <a:spLocks noGrp="1"/>
          </p:cNvSpPr>
          <p:nvPr>
            <p:ph idx="1"/>
          </p:nvPr>
        </p:nvSpPr>
        <p:spPr>
          <a:xfrm>
            <a:off x="180753" y="2317173"/>
            <a:ext cx="7127197" cy="4343400"/>
          </a:xfrm>
        </p:spPr>
        <p:txBody>
          <a:bodyPr vert="horz" lIns="91440" tIns="45720" rIns="91440" bIns="45720" rtlCol="0" anchor="t">
            <a:noAutofit/>
          </a:bodyPr>
          <a:lstStyle/>
          <a:p>
            <a:r>
              <a:rPr lang="en-US" sz="2200" dirty="0"/>
              <a:t>1. The government of the Roman Republic was organized into </a:t>
            </a:r>
            <a:r>
              <a:rPr lang="en-US" sz="2200" b="1" u="sng" dirty="0">
                <a:solidFill>
                  <a:schemeClr val="accent6">
                    <a:lumMod val="75000"/>
                  </a:schemeClr>
                </a:solidFill>
              </a:rPr>
              <a:t>three branches</a:t>
            </a:r>
            <a:r>
              <a:rPr lang="en-US" sz="2200" dirty="0">
                <a:solidFill>
                  <a:schemeClr val="tx1"/>
                </a:solidFill>
              </a:rPr>
              <a:t>: </a:t>
            </a:r>
            <a:endParaRPr lang="en-US" sz="2200" dirty="0" smtClean="0">
              <a:solidFill>
                <a:schemeClr val="tx1"/>
              </a:solidFill>
            </a:endParaRPr>
          </a:p>
          <a:p>
            <a:pPr lvl="1"/>
            <a:r>
              <a:rPr lang="en-US" sz="2200" dirty="0" smtClean="0"/>
              <a:t>one </a:t>
            </a:r>
            <a:r>
              <a:rPr lang="en-US" sz="2200" dirty="0"/>
              <a:t>branch made laws, </a:t>
            </a:r>
            <a:endParaRPr lang="en-US" sz="2200" dirty="0" smtClean="0"/>
          </a:p>
          <a:p>
            <a:pPr lvl="1"/>
            <a:r>
              <a:rPr lang="en-US" sz="2200" dirty="0" smtClean="0"/>
              <a:t>another </a:t>
            </a:r>
            <a:r>
              <a:rPr lang="en-US" sz="2200" dirty="0"/>
              <a:t>ran daily </a:t>
            </a:r>
            <a:r>
              <a:rPr lang="en-US" sz="2200" dirty="0" smtClean="0"/>
              <a:t>affairs </a:t>
            </a:r>
          </a:p>
          <a:p>
            <a:pPr lvl="1"/>
            <a:r>
              <a:rPr lang="en-US" sz="2200" dirty="0" smtClean="0"/>
              <a:t>and </a:t>
            </a:r>
            <a:r>
              <a:rPr lang="en-US" sz="2200" dirty="0"/>
              <a:t>a third acted as judges.  </a:t>
            </a:r>
          </a:p>
          <a:p>
            <a:pPr marL="342900" lvl="1" indent="-342900"/>
            <a:r>
              <a:rPr lang="en-US" sz="2200" dirty="0" smtClean="0"/>
              <a:t>The </a:t>
            </a:r>
            <a:r>
              <a:rPr lang="en-US" sz="2200" dirty="0"/>
              <a:t>republic had a system of </a:t>
            </a:r>
            <a:r>
              <a:rPr lang="en-US" sz="2200" b="1" u="sng" dirty="0">
                <a:solidFill>
                  <a:schemeClr val="accent6">
                    <a:lumMod val="75000"/>
                  </a:schemeClr>
                </a:solidFill>
              </a:rPr>
              <a:t>checks and balances</a:t>
            </a:r>
            <a:r>
              <a:rPr lang="en-US" sz="2200" dirty="0" smtClean="0">
                <a:solidFill>
                  <a:schemeClr val="tx1"/>
                </a:solidFill>
              </a:rPr>
              <a:t>.</a:t>
            </a:r>
          </a:p>
          <a:p>
            <a:r>
              <a:rPr lang="en-US" sz="2200" dirty="0" smtClean="0"/>
              <a:t>2</a:t>
            </a:r>
            <a:r>
              <a:rPr lang="en-US" sz="2200" dirty="0"/>
              <a:t>. Two patrician consuls headed the government and were </a:t>
            </a:r>
            <a:r>
              <a:rPr lang="en-US" sz="2200" b="1" u="sng" dirty="0">
                <a:solidFill>
                  <a:schemeClr val="accent6">
                    <a:lumMod val="75000"/>
                  </a:schemeClr>
                </a:solidFill>
              </a:rPr>
              <a:t>administrators and army leaders</a:t>
            </a:r>
            <a:r>
              <a:rPr lang="en-US" sz="2200" dirty="0">
                <a:solidFill>
                  <a:schemeClr val="tx1"/>
                </a:solidFill>
              </a:rPr>
              <a:t>.</a:t>
            </a:r>
            <a:r>
              <a:rPr lang="en-US" sz="2200" dirty="0"/>
              <a:t> Each consul could </a:t>
            </a:r>
            <a:r>
              <a:rPr lang="en-US" sz="2200" b="1" u="sng" dirty="0">
                <a:solidFill>
                  <a:schemeClr val="accent6">
                    <a:lumMod val="75000"/>
                  </a:schemeClr>
                </a:solidFill>
              </a:rPr>
              <a:t>veto</a:t>
            </a:r>
            <a:r>
              <a:rPr lang="en-US" sz="2200" dirty="0"/>
              <a:t>, or reject, the other's decision. </a:t>
            </a:r>
          </a:p>
        </p:txBody>
      </p:sp>
      <p:pic>
        <p:nvPicPr>
          <p:cNvPr id="4" name="Picture 3"/>
          <p:cNvPicPr>
            <a:picLocks noChangeAspect="1"/>
          </p:cNvPicPr>
          <p:nvPr/>
        </p:nvPicPr>
        <p:blipFill>
          <a:blip r:embed="rId3"/>
          <a:stretch>
            <a:fillRect/>
          </a:stretch>
        </p:blipFill>
        <p:spPr>
          <a:xfrm>
            <a:off x="7307950" y="1833371"/>
            <a:ext cx="4441026" cy="4827202"/>
          </a:xfrm>
          <a:prstGeom prst="rect">
            <a:avLst/>
          </a:prstGeom>
        </p:spPr>
      </p:pic>
    </p:spTree>
    <p:extLst>
      <p:ext uri="{BB962C8B-B14F-4D97-AF65-F5344CB8AC3E}">
        <p14:creationId xmlns:p14="http://schemas.microsoft.com/office/powerpoint/2010/main" val="2001455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3564" y="2267704"/>
            <a:ext cx="5071063" cy="4496778"/>
          </a:xfrm>
        </p:spPr>
        <p:txBody>
          <a:bodyPr vert="horz" lIns="91440" tIns="45720" rIns="91440" bIns="45720" rtlCol="0" anchor="t">
            <a:noAutofit/>
          </a:bodyPr>
          <a:lstStyle/>
          <a:p>
            <a:r>
              <a:rPr lang="en-US" sz="2200" dirty="0"/>
              <a:t>3.  Rome also had major government officials called </a:t>
            </a:r>
            <a:r>
              <a:rPr lang="en-US" sz="2200" b="1" u="sng" dirty="0">
                <a:solidFill>
                  <a:schemeClr val="accent6">
                    <a:lumMod val="75000"/>
                  </a:schemeClr>
                </a:solidFill>
              </a:rPr>
              <a:t>praetors</a:t>
            </a:r>
            <a:r>
              <a:rPr lang="en-US" sz="2200" b="1" dirty="0">
                <a:solidFill>
                  <a:schemeClr val="accent6">
                    <a:lumMod val="75000"/>
                  </a:schemeClr>
                </a:solidFill>
              </a:rPr>
              <a:t> </a:t>
            </a:r>
            <a:r>
              <a:rPr lang="en-US" sz="2200" dirty="0"/>
              <a:t>who interpreted the law, served as judges in court, and could lead armies.</a:t>
            </a:r>
          </a:p>
          <a:p>
            <a:r>
              <a:rPr lang="en-US" sz="2200" dirty="0" smtClean="0"/>
              <a:t>4</a:t>
            </a:r>
            <a:r>
              <a:rPr lang="en-US" sz="2200" dirty="0"/>
              <a:t>. The Senate, Rome's </a:t>
            </a:r>
            <a:r>
              <a:rPr lang="en-US" sz="2200" b="1" u="sng" dirty="0">
                <a:solidFill>
                  <a:schemeClr val="accent6">
                    <a:lumMod val="75000"/>
                  </a:schemeClr>
                </a:solidFill>
              </a:rPr>
              <a:t>legislature</a:t>
            </a:r>
            <a:r>
              <a:rPr lang="en-US" sz="2200" dirty="0">
                <a:solidFill>
                  <a:schemeClr val="tx1"/>
                </a:solidFill>
              </a:rPr>
              <a:t>,</a:t>
            </a:r>
            <a:r>
              <a:rPr lang="en-US" sz="2200" b="1" dirty="0">
                <a:solidFill>
                  <a:schemeClr val="accent6">
                    <a:lumMod val="75000"/>
                  </a:schemeClr>
                </a:solidFill>
              </a:rPr>
              <a:t> </a:t>
            </a:r>
            <a:r>
              <a:rPr lang="en-US" sz="2200" dirty="0"/>
              <a:t>was a group of 300 </a:t>
            </a:r>
            <a:r>
              <a:rPr lang="en-US" sz="2200" dirty="0" smtClean="0"/>
              <a:t>Patrician </a:t>
            </a:r>
            <a:r>
              <a:rPr lang="en-US" sz="2200" dirty="0"/>
              <a:t>men, each of whom served the </a:t>
            </a:r>
            <a:r>
              <a:rPr lang="en-US" sz="2200" dirty="0" smtClean="0"/>
              <a:t>Republic </a:t>
            </a:r>
            <a:r>
              <a:rPr lang="en-US" sz="2200" b="1" u="sng" dirty="0">
                <a:solidFill>
                  <a:schemeClr val="accent6">
                    <a:lumMod val="75000"/>
                  </a:schemeClr>
                </a:solidFill>
              </a:rPr>
              <a:t>for life</a:t>
            </a:r>
            <a:r>
              <a:rPr lang="en-US" sz="2200" dirty="0">
                <a:solidFill>
                  <a:schemeClr val="tx1"/>
                </a:solidFill>
              </a:rPr>
              <a:t>.</a:t>
            </a:r>
            <a:r>
              <a:rPr lang="en-US" sz="2200" dirty="0"/>
              <a:t>  By the 200s B.C.  Senators debated foreign policy, proposed laws, and approved the construction of roads and temples.</a:t>
            </a:r>
          </a:p>
        </p:txBody>
      </p:sp>
      <p:sp>
        <p:nvSpPr>
          <p:cNvPr id="4" name="Title 1"/>
          <p:cNvSpPr>
            <a:spLocks noGrp="1"/>
          </p:cNvSpPr>
          <p:nvPr>
            <p:ph type="title"/>
          </p:nvPr>
        </p:nvSpPr>
        <p:spPr>
          <a:xfrm>
            <a:off x="1154954" y="973668"/>
            <a:ext cx="8761413" cy="706964"/>
          </a:xfrm>
        </p:spPr>
        <p:txBody>
          <a:bodyPr/>
          <a:lstStyle/>
          <a:p>
            <a:r>
              <a:rPr lang="en-US" dirty="0" smtClean="0"/>
              <a:t>A</a:t>
            </a:r>
            <a:r>
              <a:rPr lang="en-US" dirty="0"/>
              <a:t>.  Government of the Republic</a:t>
            </a:r>
          </a:p>
        </p:txBody>
      </p:sp>
      <p:pic>
        <p:nvPicPr>
          <p:cNvPr id="2" name="Picture 1"/>
          <p:cNvPicPr>
            <a:picLocks noChangeAspect="1"/>
          </p:cNvPicPr>
          <p:nvPr/>
        </p:nvPicPr>
        <p:blipFill>
          <a:blip r:embed="rId3"/>
          <a:stretch>
            <a:fillRect/>
          </a:stretch>
        </p:blipFill>
        <p:spPr>
          <a:xfrm>
            <a:off x="3356486" y="2742958"/>
            <a:ext cx="3546270" cy="3546270"/>
          </a:xfrm>
          <a:prstGeom prst="rect">
            <a:avLst/>
          </a:prstGeom>
        </p:spPr>
      </p:pic>
      <p:pic>
        <p:nvPicPr>
          <p:cNvPr id="5" name="Picture 4"/>
          <p:cNvPicPr>
            <a:picLocks noChangeAspect="1"/>
          </p:cNvPicPr>
          <p:nvPr/>
        </p:nvPicPr>
        <p:blipFill>
          <a:blip r:embed="rId4"/>
          <a:stretch>
            <a:fillRect/>
          </a:stretch>
        </p:blipFill>
        <p:spPr>
          <a:xfrm>
            <a:off x="142639" y="2267704"/>
            <a:ext cx="3103040" cy="4496778"/>
          </a:xfrm>
          <a:prstGeom prst="rect">
            <a:avLst/>
          </a:prstGeom>
        </p:spPr>
      </p:pic>
    </p:spTree>
    <p:extLst>
      <p:ext uri="{BB962C8B-B14F-4D97-AF65-F5344CB8AC3E}">
        <p14:creationId xmlns:p14="http://schemas.microsoft.com/office/powerpoint/2010/main" val="2614703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  Conflict Between </a:t>
            </a:r>
            <a:r>
              <a:rPr lang="en-US" dirty="0" smtClean="0"/>
              <a:t>Classes</a:t>
            </a:r>
            <a:endParaRPr lang="en-US" dirty="0"/>
          </a:p>
        </p:txBody>
      </p:sp>
      <p:sp>
        <p:nvSpPr>
          <p:cNvPr id="3" name="Content Placeholder 2"/>
          <p:cNvSpPr>
            <a:spLocks noGrp="1"/>
          </p:cNvSpPr>
          <p:nvPr>
            <p:ph idx="1"/>
          </p:nvPr>
        </p:nvSpPr>
        <p:spPr>
          <a:xfrm>
            <a:off x="0" y="2424224"/>
            <a:ext cx="7581014" cy="4584324"/>
          </a:xfrm>
        </p:spPr>
        <p:txBody>
          <a:bodyPr vert="horz" lIns="91440" tIns="45720" rIns="91440" bIns="45720" rtlCol="0" anchor="t">
            <a:noAutofit/>
          </a:bodyPr>
          <a:lstStyle/>
          <a:p>
            <a:r>
              <a:rPr lang="en-US" sz="2200" dirty="0"/>
              <a:t>1. Over time, </a:t>
            </a:r>
            <a:r>
              <a:rPr lang="en-US" sz="2200" dirty="0" smtClean="0"/>
              <a:t>Plebeians </a:t>
            </a:r>
            <a:r>
              <a:rPr lang="en-US" sz="2200" dirty="0"/>
              <a:t>grew frustrated because they had to serve in </a:t>
            </a:r>
            <a:r>
              <a:rPr lang="en-US" sz="2200" b="1" u="sng" dirty="0">
                <a:solidFill>
                  <a:schemeClr val="accent6">
                    <a:lumMod val="75000"/>
                  </a:schemeClr>
                </a:solidFill>
              </a:rPr>
              <a:t>the army</a:t>
            </a:r>
            <a:r>
              <a:rPr lang="en-US" sz="2200" b="1" dirty="0">
                <a:solidFill>
                  <a:schemeClr val="accent6">
                    <a:lumMod val="75000"/>
                  </a:schemeClr>
                </a:solidFill>
              </a:rPr>
              <a:t> </a:t>
            </a:r>
            <a:r>
              <a:rPr lang="en-US" sz="2200" dirty="0"/>
              <a:t>and pay taxes, but they had </a:t>
            </a:r>
            <a:r>
              <a:rPr lang="en-US" sz="2200" b="1" u="sng" dirty="0">
                <a:solidFill>
                  <a:schemeClr val="accent6">
                    <a:lumMod val="75000"/>
                  </a:schemeClr>
                </a:solidFill>
              </a:rPr>
              <a:t>no power</a:t>
            </a:r>
            <a:r>
              <a:rPr lang="en-US" sz="2200" b="1" dirty="0">
                <a:solidFill>
                  <a:schemeClr val="accent6">
                    <a:lumMod val="75000"/>
                  </a:schemeClr>
                </a:solidFill>
              </a:rPr>
              <a:t> </a:t>
            </a:r>
            <a:r>
              <a:rPr lang="en-US" sz="2200" dirty="0"/>
              <a:t>in the government</a:t>
            </a:r>
            <a:r>
              <a:rPr lang="en-US" sz="2200" dirty="0" smtClean="0"/>
              <a:t>.</a:t>
            </a:r>
            <a:endParaRPr lang="en-US" sz="2200" dirty="0"/>
          </a:p>
          <a:p>
            <a:r>
              <a:rPr lang="en-US" sz="2200" dirty="0"/>
              <a:t>2. The </a:t>
            </a:r>
            <a:r>
              <a:rPr lang="en-US" sz="2200" dirty="0" smtClean="0"/>
              <a:t>Patricians </a:t>
            </a:r>
            <a:r>
              <a:rPr lang="en-US" sz="2200" dirty="0"/>
              <a:t>allowed the </a:t>
            </a:r>
            <a:r>
              <a:rPr lang="en-US" sz="2200" dirty="0" smtClean="0"/>
              <a:t>Plebeians </a:t>
            </a:r>
            <a:r>
              <a:rPr lang="en-US" sz="2200" dirty="0"/>
              <a:t>to have their own body of representatives called the </a:t>
            </a:r>
            <a:r>
              <a:rPr lang="en-US" sz="2200" b="1" u="sng" dirty="0">
                <a:solidFill>
                  <a:schemeClr val="accent6">
                    <a:lumMod val="75000"/>
                  </a:schemeClr>
                </a:solidFill>
              </a:rPr>
              <a:t>Council of Plebs</a:t>
            </a:r>
            <a:r>
              <a:rPr lang="en-US" sz="2200" dirty="0"/>
              <a:t>.  This council elected </a:t>
            </a:r>
            <a:r>
              <a:rPr lang="en-US" sz="2200" dirty="0" smtClean="0"/>
              <a:t>officials </a:t>
            </a:r>
            <a:r>
              <a:rPr lang="en-US" sz="2200" dirty="0"/>
              <a:t>called tribunes who voiced </a:t>
            </a:r>
            <a:r>
              <a:rPr lang="en-US" sz="2200" dirty="0" smtClean="0"/>
              <a:t>Plebeian </a:t>
            </a:r>
            <a:r>
              <a:rPr lang="en-US" sz="2200" dirty="0"/>
              <a:t>concerns to the government.  Tribunes could also </a:t>
            </a:r>
            <a:r>
              <a:rPr lang="en-US" sz="2200" b="1" u="sng" dirty="0">
                <a:solidFill>
                  <a:schemeClr val="accent6">
                    <a:lumMod val="75000"/>
                  </a:schemeClr>
                </a:solidFill>
              </a:rPr>
              <a:t>veto government decisions</a:t>
            </a:r>
            <a:r>
              <a:rPr lang="en-US" sz="2200" dirty="0" smtClean="0">
                <a:solidFill>
                  <a:schemeClr val="tx1"/>
                </a:solidFill>
              </a:rPr>
              <a:t>.</a:t>
            </a:r>
            <a:endParaRPr lang="en-US" sz="2200" dirty="0"/>
          </a:p>
          <a:p>
            <a:r>
              <a:rPr lang="en-US" sz="2200" dirty="0"/>
              <a:t>3. In 287 B.C., the </a:t>
            </a:r>
            <a:r>
              <a:rPr lang="en-US" sz="2200" dirty="0" smtClean="0"/>
              <a:t>Council </a:t>
            </a:r>
            <a:r>
              <a:rPr lang="en-US" sz="2200" dirty="0"/>
              <a:t>was given the right to pass laws for all Romans.  Now, the </a:t>
            </a:r>
            <a:r>
              <a:rPr lang="en-US" sz="2200" dirty="0" smtClean="0"/>
              <a:t>Republic </a:t>
            </a:r>
            <a:r>
              <a:rPr lang="en-US" sz="2200" dirty="0"/>
              <a:t>was more </a:t>
            </a:r>
            <a:r>
              <a:rPr lang="en-US" sz="2200" b="1" u="sng" dirty="0">
                <a:solidFill>
                  <a:schemeClr val="accent6">
                    <a:lumMod val="75000"/>
                  </a:schemeClr>
                </a:solidFill>
              </a:rPr>
              <a:t>representative</a:t>
            </a:r>
            <a:r>
              <a:rPr lang="en-US" sz="2200" dirty="0"/>
              <a:t>, but it was still not </a:t>
            </a:r>
            <a:r>
              <a:rPr lang="en-US" sz="2200" b="1" u="sng" dirty="0">
                <a:solidFill>
                  <a:schemeClr val="accent6">
                    <a:lumMod val="75000"/>
                  </a:schemeClr>
                </a:solidFill>
              </a:rPr>
              <a:t>democratic</a:t>
            </a:r>
            <a:r>
              <a:rPr lang="en-US" sz="2200" dirty="0"/>
              <a:t>.</a:t>
            </a:r>
          </a:p>
        </p:txBody>
      </p:sp>
      <p:pic>
        <p:nvPicPr>
          <p:cNvPr id="4" name="Picture 3"/>
          <p:cNvPicPr>
            <a:picLocks noChangeAspect="1"/>
          </p:cNvPicPr>
          <p:nvPr/>
        </p:nvPicPr>
        <p:blipFill>
          <a:blip r:embed="rId3"/>
          <a:stretch>
            <a:fillRect/>
          </a:stretch>
        </p:blipFill>
        <p:spPr>
          <a:xfrm>
            <a:off x="7498667" y="2712028"/>
            <a:ext cx="4595740" cy="2604252"/>
          </a:xfrm>
          <a:prstGeom prst="rect">
            <a:avLst/>
          </a:prstGeom>
        </p:spPr>
      </p:pic>
    </p:spTree>
    <p:extLst>
      <p:ext uri="{BB962C8B-B14F-4D97-AF65-F5344CB8AC3E}">
        <p14:creationId xmlns:p14="http://schemas.microsoft.com/office/powerpoint/2010/main" val="2370113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  Cincinnatus and Civic Duty</a:t>
            </a:r>
          </a:p>
        </p:txBody>
      </p:sp>
      <p:sp>
        <p:nvSpPr>
          <p:cNvPr id="3" name="Content Placeholder 2"/>
          <p:cNvSpPr>
            <a:spLocks noGrp="1"/>
          </p:cNvSpPr>
          <p:nvPr>
            <p:ph idx="1"/>
          </p:nvPr>
        </p:nvSpPr>
        <p:spPr>
          <a:xfrm>
            <a:off x="88705" y="2319590"/>
            <a:ext cx="11373193" cy="1766454"/>
          </a:xfrm>
        </p:spPr>
        <p:txBody>
          <a:bodyPr vert="horz" lIns="91440" tIns="45720" rIns="91440" bIns="45720" rtlCol="0" anchor="t">
            <a:normAutofit/>
          </a:bodyPr>
          <a:lstStyle/>
          <a:p>
            <a:r>
              <a:rPr lang="en-US" sz="2200" dirty="0"/>
              <a:t>1.  To lead Rome, the Romans created the </a:t>
            </a:r>
            <a:r>
              <a:rPr lang="en-US" sz="2200" b="1" u="sng" dirty="0">
                <a:solidFill>
                  <a:schemeClr val="accent6">
                    <a:lumMod val="75000"/>
                  </a:schemeClr>
                </a:solidFill>
              </a:rPr>
              <a:t>office of dictator</a:t>
            </a:r>
            <a:r>
              <a:rPr lang="en-US" sz="2200" b="1" dirty="0">
                <a:solidFill>
                  <a:schemeClr val="tx1"/>
                </a:solidFill>
              </a:rPr>
              <a:t>,</a:t>
            </a:r>
            <a:r>
              <a:rPr lang="en-US" sz="2200" b="1" dirty="0">
                <a:solidFill>
                  <a:schemeClr val="accent6">
                    <a:lumMod val="75000"/>
                  </a:schemeClr>
                </a:solidFill>
              </a:rPr>
              <a:t> </a:t>
            </a:r>
            <a:r>
              <a:rPr lang="en-US" sz="2200" dirty="0"/>
              <a:t>so that during a crisis the dictator had </a:t>
            </a:r>
            <a:r>
              <a:rPr lang="en-US" sz="2200" b="1" u="sng" dirty="0">
                <a:solidFill>
                  <a:schemeClr val="accent6">
                    <a:lumMod val="75000"/>
                  </a:schemeClr>
                </a:solidFill>
              </a:rPr>
              <a:t>complete control</a:t>
            </a:r>
            <a:r>
              <a:rPr lang="en-US" sz="2200" b="1" dirty="0">
                <a:solidFill>
                  <a:schemeClr val="accent6">
                    <a:lumMod val="75000"/>
                  </a:schemeClr>
                </a:solidFill>
              </a:rPr>
              <a:t> </a:t>
            </a:r>
            <a:r>
              <a:rPr lang="en-US" sz="2200" dirty="0"/>
              <a:t>over Rome.  It was thought that after the crisis, the dictator would give up his power and the regular government's power would be </a:t>
            </a:r>
            <a:r>
              <a:rPr lang="en-US" sz="2200" b="1" u="sng" dirty="0">
                <a:solidFill>
                  <a:schemeClr val="accent6">
                    <a:lumMod val="75000"/>
                  </a:schemeClr>
                </a:solidFill>
              </a:rPr>
              <a:t>restored</a:t>
            </a:r>
            <a:r>
              <a:rPr lang="en-US" sz="2200" dirty="0">
                <a:solidFill>
                  <a:schemeClr val="tx1"/>
                </a:solidFill>
              </a:rPr>
              <a:t>.</a:t>
            </a:r>
          </a:p>
        </p:txBody>
      </p:sp>
      <p:pic>
        <p:nvPicPr>
          <p:cNvPr id="4" name="Picture 3"/>
          <p:cNvPicPr>
            <a:picLocks noChangeAspect="1"/>
          </p:cNvPicPr>
          <p:nvPr/>
        </p:nvPicPr>
        <p:blipFill>
          <a:blip r:embed="rId3"/>
          <a:stretch>
            <a:fillRect/>
          </a:stretch>
        </p:blipFill>
        <p:spPr>
          <a:xfrm>
            <a:off x="347753" y="3979717"/>
            <a:ext cx="5655846" cy="2685737"/>
          </a:xfrm>
          <a:prstGeom prst="rect">
            <a:avLst/>
          </a:prstGeom>
        </p:spPr>
      </p:pic>
      <p:pic>
        <p:nvPicPr>
          <p:cNvPr id="5" name="Picture 4"/>
          <p:cNvPicPr>
            <a:picLocks noChangeAspect="1"/>
          </p:cNvPicPr>
          <p:nvPr/>
        </p:nvPicPr>
        <p:blipFill>
          <a:blip r:embed="rId4"/>
          <a:stretch>
            <a:fillRect/>
          </a:stretch>
        </p:blipFill>
        <p:spPr>
          <a:xfrm>
            <a:off x="7049387" y="3608122"/>
            <a:ext cx="4744294" cy="3135577"/>
          </a:xfrm>
          <a:prstGeom prst="rect">
            <a:avLst/>
          </a:prstGeom>
        </p:spPr>
      </p:pic>
    </p:spTree>
    <p:extLst>
      <p:ext uri="{BB962C8B-B14F-4D97-AF65-F5344CB8AC3E}">
        <p14:creationId xmlns:p14="http://schemas.microsoft.com/office/powerpoint/2010/main" val="3016312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645" y="2603500"/>
            <a:ext cx="7720445" cy="4140200"/>
          </a:xfrm>
        </p:spPr>
        <p:txBody>
          <a:bodyPr vert="horz" lIns="91440" tIns="45720" rIns="91440" bIns="45720" rtlCol="0" anchor="t">
            <a:normAutofit/>
          </a:bodyPr>
          <a:lstStyle/>
          <a:p>
            <a:r>
              <a:rPr lang="en-US" sz="2200" dirty="0"/>
              <a:t>2.  One of the most famous Roman dictators was Cincinnatus, who upon accepting the role of dictator immediately </a:t>
            </a:r>
            <a:r>
              <a:rPr lang="en-US" sz="2200" b="1" u="sng" dirty="0">
                <a:solidFill>
                  <a:schemeClr val="accent6">
                    <a:lumMod val="75000"/>
                  </a:schemeClr>
                </a:solidFill>
              </a:rPr>
              <a:t>created an army</a:t>
            </a:r>
            <a:r>
              <a:rPr lang="en-US" sz="2200" b="1" dirty="0">
                <a:solidFill>
                  <a:schemeClr val="tx1"/>
                </a:solidFill>
              </a:rPr>
              <a:t>.</a:t>
            </a:r>
            <a:r>
              <a:rPr lang="en-US" sz="2200" b="1" dirty="0">
                <a:solidFill>
                  <a:schemeClr val="accent6">
                    <a:lumMod val="75000"/>
                  </a:schemeClr>
                </a:solidFill>
              </a:rPr>
              <a:t>  </a:t>
            </a:r>
            <a:r>
              <a:rPr lang="en-US" sz="2200" dirty="0"/>
              <a:t>The, he led the army into battle, defeated the enemy, marched them back to Rome and </a:t>
            </a:r>
            <a:r>
              <a:rPr lang="en-US" sz="2200" b="1" u="sng" dirty="0">
                <a:solidFill>
                  <a:schemeClr val="accent6">
                    <a:lumMod val="75000"/>
                  </a:schemeClr>
                </a:solidFill>
              </a:rPr>
              <a:t>resigned as dictator</a:t>
            </a:r>
            <a:r>
              <a:rPr lang="en-US" sz="2200" b="1" dirty="0">
                <a:solidFill>
                  <a:schemeClr val="accent6">
                    <a:lumMod val="75000"/>
                  </a:schemeClr>
                </a:solidFill>
              </a:rPr>
              <a:t> </a:t>
            </a:r>
            <a:r>
              <a:rPr lang="en-US" sz="2200" dirty="0"/>
              <a:t>... all only 16 days after taking control of the </a:t>
            </a:r>
            <a:r>
              <a:rPr lang="en-US" sz="2200" dirty="0" smtClean="0"/>
              <a:t>Republic</a:t>
            </a:r>
            <a:r>
              <a:rPr lang="en-US" sz="2200" dirty="0"/>
              <a:t>.</a:t>
            </a:r>
          </a:p>
          <a:p>
            <a:r>
              <a:rPr lang="en-US" sz="2200" dirty="0" smtClean="0"/>
              <a:t>3</a:t>
            </a:r>
            <a:r>
              <a:rPr lang="en-US" sz="2200" dirty="0"/>
              <a:t>.  He was widely admired because he fulfilled his </a:t>
            </a:r>
            <a:r>
              <a:rPr lang="en-US" sz="2200" b="1" u="sng" dirty="0">
                <a:solidFill>
                  <a:schemeClr val="accent6">
                    <a:lumMod val="75000"/>
                  </a:schemeClr>
                </a:solidFill>
              </a:rPr>
              <a:t>civic duty</a:t>
            </a:r>
            <a:r>
              <a:rPr lang="en-US" sz="2200" b="1" dirty="0">
                <a:solidFill>
                  <a:schemeClr val="accent6">
                    <a:lumMod val="75000"/>
                  </a:schemeClr>
                </a:solidFill>
              </a:rPr>
              <a:t> </a:t>
            </a:r>
            <a:r>
              <a:rPr lang="en-US" sz="2200" dirty="0"/>
              <a:t>-- the idea that citizens have a responsibility to help their country.  This idea was important to the Romans and has been valued by other people </a:t>
            </a:r>
            <a:r>
              <a:rPr lang="en-US" sz="2200" dirty="0" smtClean="0"/>
              <a:t>as well</a:t>
            </a:r>
            <a:r>
              <a:rPr lang="en-US" sz="2200" dirty="0"/>
              <a:t>, like </a:t>
            </a:r>
            <a:r>
              <a:rPr lang="en-US" sz="2200" b="1" u="sng" dirty="0">
                <a:solidFill>
                  <a:schemeClr val="accent6">
                    <a:lumMod val="75000"/>
                  </a:schemeClr>
                </a:solidFill>
              </a:rPr>
              <a:t>George Washington</a:t>
            </a:r>
            <a:r>
              <a:rPr lang="en-US" sz="2200" dirty="0"/>
              <a:t>.</a:t>
            </a:r>
          </a:p>
        </p:txBody>
      </p:sp>
      <p:sp>
        <p:nvSpPr>
          <p:cNvPr id="4" name="Title 1"/>
          <p:cNvSpPr>
            <a:spLocks noGrp="1"/>
          </p:cNvSpPr>
          <p:nvPr>
            <p:ph type="title"/>
          </p:nvPr>
        </p:nvSpPr>
        <p:spPr/>
        <p:txBody>
          <a:bodyPr/>
          <a:lstStyle/>
          <a:p>
            <a:r>
              <a:rPr lang="en-US" dirty="0"/>
              <a:t>C.  Cincinnatus and Civic Duty</a:t>
            </a:r>
          </a:p>
        </p:txBody>
      </p:sp>
      <p:pic>
        <p:nvPicPr>
          <p:cNvPr id="2" name="Picture 1"/>
          <p:cNvPicPr>
            <a:picLocks noChangeAspect="1"/>
          </p:cNvPicPr>
          <p:nvPr/>
        </p:nvPicPr>
        <p:blipFill>
          <a:blip r:embed="rId3"/>
          <a:stretch>
            <a:fillRect/>
          </a:stretch>
        </p:blipFill>
        <p:spPr>
          <a:xfrm>
            <a:off x="8110537" y="2399867"/>
            <a:ext cx="3412981" cy="4261981"/>
          </a:xfrm>
          <a:prstGeom prst="rect">
            <a:avLst/>
          </a:prstGeom>
        </p:spPr>
      </p:pic>
    </p:spTree>
    <p:extLst>
      <p:ext uri="{BB962C8B-B14F-4D97-AF65-F5344CB8AC3E}">
        <p14:creationId xmlns:p14="http://schemas.microsoft.com/office/powerpoint/2010/main" val="4090256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  Rome's System of Law</a:t>
            </a:r>
          </a:p>
        </p:txBody>
      </p:sp>
      <p:sp>
        <p:nvSpPr>
          <p:cNvPr id="3" name="Content Placeholder 2"/>
          <p:cNvSpPr>
            <a:spLocks noGrp="1"/>
          </p:cNvSpPr>
          <p:nvPr>
            <p:ph idx="1"/>
          </p:nvPr>
        </p:nvSpPr>
        <p:spPr>
          <a:xfrm>
            <a:off x="4189229" y="2234045"/>
            <a:ext cx="7926572" cy="4623955"/>
          </a:xfrm>
        </p:spPr>
        <p:txBody>
          <a:bodyPr vert="horz" lIns="91440" tIns="45720" rIns="91440" bIns="45720" rtlCol="0" anchor="t">
            <a:normAutofit/>
          </a:bodyPr>
          <a:lstStyle/>
          <a:p>
            <a:r>
              <a:rPr lang="en-US" sz="2200" dirty="0"/>
              <a:t>1.  Roman law has </a:t>
            </a:r>
            <a:r>
              <a:rPr lang="en-US" sz="2200" dirty="0" smtClean="0"/>
              <a:t>influenced the </a:t>
            </a:r>
            <a:r>
              <a:rPr lang="en-US" sz="2200" b="1" u="sng" dirty="0">
                <a:solidFill>
                  <a:schemeClr val="accent6">
                    <a:lumMod val="75000"/>
                  </a:schemeClr>
                </a:solidFill>
              </a:rPr>
              <a:t>legal systems</a:t>
            </a:r>
            <a:r>
              <a:rPr lang="en-US" sz="2200" b="1" dirty="0">
                <a:solidFill>
                  <a:schemeClr val="accent6">
                    <a:lumMod val="75000"/>
                  </a:schemeClr>
                </a:solidFill>
              </a:rPr>
              <a:t> </a:t>
            </a:r>
            <a:r>
              <a:rPr lang="en-US" sz="2200" dirty="0"/>
              <a:t>of the United States and other countries</a:t>
            </a:r>
            <a:r>
              <a:rPr lang="en-US" sz="2200" dirty="0" smtClean="0"/>
              <a:t>.</a:t>
            </a:r>
            <a:endParaRPr lang="en-US" sz="2200" dirty="0"/>
          </a:p>
          <a:p>
            <a:r>
              <a:rPr lang="en-US" sz="2200" dirty="0"/>
              <a:t>2. Rome adopted its first written code of laws know as the </a:t>
            </a:r>
            <a:r>
              <a:rPr lang="en-US" sz="2200" b="1" u="sng" dirty="0">
                <a:solidFill>
                  <a:schemeClr val="accent6">
                    <a:lumMod val="75000"/>
                  </a:schemeClr>
                </a:solidFill>
              </a:rPr>
              <a:t>Twelve Tables</a:t>
            </a:r>
            <a:r>
              <a:rPr lang="en-US" sz="2200" b="1" dirty="0">
                <a:solidFill>
                  <a:schemeClr val="accent6">
                    <a:lumMod val="75000"/>
                  </a:schemeClr>
                </a:solidFill>
              </a:rPr>
              <a:t> </a:t>
            </a:r>
            <a:r>
              <a:rPr lang="en-US" sz="2200" dirty="0"/>
              <a:t>in 451 B.C.  These laws served as the foundation for all future Roman laws and supported the ideal that all free citizens had the right to be </a:t>
            </a:r>
            <a:r>
              <a:rPr lang="en-US" sz="2200" b="1" u="sng" dirty="0">
                <a:solidFill>
                  <a:schemeClr val="accent6">
                    <a:lumMod val="75000"/>
                  </a:schemeClr>
                </a:solidFill>
              </a:rPr>
              <a:t>treated equally</a:t>
            </a:r>
            <a:r>
              <a:rPr lang="en-US" sz="2200" b="1" dirty="0">
                <a:solidFill>
                  <a:schemeClr val="accent6">
                    <a:lumMod val="75000"/>
                  </a:schemeClr>
                </a:solidFill>
              </a:rPr>
              <a:t> </a:t>
            </a:r>
            <a:r>
              <a:rPr lang="en-US" sz="2200" dirty="0"/>
              <a:t>in the Roman legal system</a:t>
            </a:r>
            <a:r>
              <a:rPr lang="en-US" sz="2200" dirty="0" smtClean="0"/>
              <a:t>.</a:t>
            </a:r>
            <a:endParaRPr lang="en-US" sz="2200" dirty="0"/>
          </a:p>
          <a:p>
            <a:r>
              <a:rPr lang="en-US" sz="2200" dirty="0"/>
              <a:t>3.  As the Romans conquered more people, they created laws that would apply to people who were not Roman citizens -- these became know as the </a:t>
            </a:r>
            <a:r>
              <a:rPr lang="en-US" sz="2200" b="1" u="sng" dirty="0">
                <a:solidFill>
                  <a:schemeClr val="accent6">
                    <a:lumMod val="75000"/>
                  </a:schemeClr>
                </a:solidFill>
              </a:rPr>
              <a:t>Law of Nations</a:t>
            </a:r>
            <a:r>
              <a:rPr lang="en-US" sz="2200" b="1" dirty="0">
                <a:solidFill>
                  <a:schemeClr val="accent6">
                    <a:lumMod val="75000"/>
                  </a:schemeClr>
                </a:solidFill>
              </a:rPr>
              <a:t> </a:t>
            </a:r>
            <a:r>
              <a:rPr lang="en-US" sz="2200" dirty="0"/>
              <a:t>and applied to </a:t>
            </a:r>
            <a:r>
              <a:rPr lang="en-US" sz="2200" b="1" u="sng" dirty="0">
                <a:solidFill>
                  <a:schemeClr val="accent6">
                    <a:lumMod val="75000"/>
                  </a:schemeClr>
                </a:solidFill>
              </a:rPr>
              <a:t>all people everywhere</a:t>
            </a:r>
            <a:r>
              <a:rPr lang="en-US" sz="2200" b="1" dirty="0">
                <a:solidFill>
                  <a:schemeClr val="accent6">
                    <a:lumMod val="75000"/>
                  </a:schemeClr>
                </a:solidFill>
              </a:rPr>
              <a:t> </a:t>
            </a:r>
            <a:r>
              <a:rPr lang="en-US" sz="2200" dirty="0"/>
              <a:t>in the Roman lands.</a:t>
            </a:r>
          </a:p>
        </p:txBody>
      </p:sp>
      <p:pic>
        <p:nvPicPr>
          <p:cNvPr id="4" name="Picture 3"/>
          <p:cNvPicPr>
            <a:picLocks noChangeAspect="1"/>
          </p:cNvPicPr>
          <p:nvPr/>
        </p:nvPicPr>
        <p:blipFill>
          <a:blip r:embed="rId3"/>
          <a:stretch>
            <a:fillRect/>
          </a:stretch>
        </p:blipFill>
        <p:spPr>
          <a:xfrm>
            <a:off x="525173" y="2234045"/>
            <a:ext cx="3361027" cy="4508366"/>
          </a:xfrm>
          <a:prstGeom prst="rect">
            <a:avLst/>
          </a:prstGeom>
        </p:spPr>
      </p:pic>
    </p:spTree>
    <p:extLst>
      <p:ext uri="{BB962C8B-B14F-4D97-AF65-F5344CB8AC3E}">
        <p14:creationId xmlns:p14="http://schemas.microsoft.com/office/powerpoint/2010/main" val="807806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  Roman Justice</a:t>
            </a:r>
          </a:p>
        </p:txBody>
      </p:sp>
      <p:sp>
        <p:nvSpPr>
          <p:cNvPr id="3" name="Content Placeholder 2"/>
          <p:cNvSpPr>
            <a:spLocks noGrp="1"/>
          </p:cNvSpPr>
          <p:nvPr>
            <p:ph idx="1"/>
          </p:nvPr>
        </p:nvSpPr>
        <p:spPr>
          <a:xfrm>
            <a:off x="5960032" y="2329141"/>
            <a:ext cx="6076024" cy="4528859"/>
          </a:xfrm>
        </p:spPr>
        <p:txBody>
          <a:bodyPr vert="horz" lIns="91440" tIns="45720" rIns="91440" bIns="45720" rtlCol="0" anchor="t">
            <a:normAutofit/>
          </a:bodyPr>
          <a:lstStyle/>
          <a:p>
            <a:r>
              <a:rPr lang="en-US" sz="2200" dirty="0"/>
              <a:t>1.  The ideas found in Roman laws are woven throughout the </a:t>
            </a:r>
            <a:r>
              <a:rPr lang="en-US" sz="2200" b="1" u="sng" dirty="0">
                <a:solidFill>
                  <a:schemeClr val="accent6">
                    <a:lumMod val="75000"/>
                  </a:schemeClr>
                </a:solidFill>
              </a:rPr>
              <a:t>American legal system</a:t>
            </a:r>
            <a:r>
              <a:rPr lang="en-US" sz="2200" b="1" dirty="0">
                <a:solidFill>
                  <a:schemeClr val="accent6">
                    <a:lumMod val="75000"/>
                  </a:schemeClr>
                </a:solidFill>
              </a:rPr>
              <a:t> </a:t>
            </a:r>
            <a:r>
              <a:rPr lang="en-US" sz="2200" dirty="0"/>
              <a:t>today</a:t>
            </a:r>
            <a:r>
              <a:rPr lang="en-US" sz="2200" dirty="0" smtClean="0"/>
              <a:t>.</a:t>
            </a:r>
            <a:endParaRPr lang="en-US" sz="2200" dirty="0"/>
          </a:p>
          <a:p>
            <a:r>
              <a:rPr lang="en-US" sz="2200" dirty="0"/>
              <a:t>2. The </a:t>
            </a:r>
            <a:r>
              <a:rPr lang="en-US" sz="2200" b="1" i="1" u="sng" dirty="0" smtClean="0">
                <a:solidFill>
                  <a:schemeClr val="accent6">
                    <a:lumMod val="75000"/>
                  </a:schemeClr>
                </a:solidFill>
              </a:rPr>
              <a:t>Rule </a:t>
            </a:r>
            <a:r>
              <a:rPr lang="en-US" sz="2200" b="1" i="1" u="sng" dirty="0">
                <a:solidFill>
                  <a:schemeClr val="accent6">
                    <a:lumMod val="75000"/>
                  </a:schemeClr>
                </a:solidFill>
              </a:rPr>
              <a:t>of </a:t>
            </a:r>
            <a:r>
              <a:rPr lang="en-US" sz="2200" b="1" i="1" u="sng" dirty="0" smtClean="0">
                <a:solidFill>
                  <a:schemeClr val="accent6">
                    <a:lumMod val="75000"/>
                  </a:schemeClr>
                </a:solidFill>
              </a:rPr>
              <a:t>Law </a:t>
            </a:r>
            <a:r>
              <a:rPr lang="en-US" sz="2200" dirty="0"/>
              <a:t>is one of the key ideas that the Romans passed on to the world, meaning that laws apply to </a:t>
            </a:r>
            <a:r>
              <a:rPr lang="en-US" sz="2200" b="1" u="sng" dirty="0">
                <a:solidFill>
                  <a:schemeClr val="accent6">
                    <a:lumMod val="75000"/>
                  </a:schemeClr>
                </a:solidFill>
              </a:rPr>
              <a:t>everyone equally</a:t>
            </a:r>
            <a:r>
              <a:rPr lang="en-US" sz="2200" b="1" dirty="0">
                <a:solidFill>
                  <a:schemeClr val="accent6">
                    <a:lumMod val="75000"/>
                  </a:schemeClr>
                </a:solidFill>
              </a:rPr>
              <a:t> </a:t>
            </a:r>
            <a:r>
              <a:rPr lang="en-US" sz="2200" dirty="0"/>
              <a:t>and that the legal system should treat everyone the same way</a:t>
            </a:r>
            <a:r>
              <a:rPr lang="en-US" sz="2200" dirty="0" smtClean="0"/>
              <a:t>.</a:t>
            </a:r>
            <a:endParaRPr lang="en-US" sz="2200" dirty="0"/>
          </a:p>
          <a:p>
            <a:r>
              <a:rPr lang="en-US" sz="2200" dirty="0"/>
              <a:t>3.  The Romans extended the idea of the rule of law to all their lands.  Today, the </a:t>
            </a:r>
            <a:r>
              <a:rPr lang="en-US" sz="2200" dirty="0" smtClean="0"/>
              <a:t>Rule </a:t>
            </a:r>
            <a:r>
              <a:rPr lang="en-US" sz="2200" dirty="0"/>
              <a:t>of </a:t>
            </a:r>
            <a:r>
              <a:rPr lang="en-US" sz="2200" dirty="0" smtClean="0"/>
              <a:t>Law </a:t>
            </a:r>
            <a:r>
              <a:rPr lang="en-US" sz="2200" dirty="0"/>
              <a:t>is the </a:t>
            </a:r>
            <a:r>
              <a:rPr lang="en-US" sz="2200" b="1" u="sng" dirty="0">
                <a:solidFill>
                  <a:schemeClr val="accent6">
                    <a:lumMod val="75000"/>
                  </a:schemeClr>
                </a:solidFill>
              </a:rPr>
              <a:t>guiding principle </a:t>
            </a:r>
            <a:r>
              <a:rPr lang="en-US" sz="2200" dirty="0"/>
              <a:t>of the American legal system.</a:t>
            </a:r>
          </a:p>
        </p:txBody>
      </p:sp>
      <p:pic>
        <p:nvPicPr>
          <p:cNvPr id="5" name="Picture 4"/>
          <p:cNvPicPr>
            <a:picLocks noChangeAspect="1"/>
          </p:cNvPicPr>
          <p:nvPr/>
        </p:nvPicPr>
        <p:blipFill>
          <a:blip r:embed="rId3"/>
          <a:stretch>
            <a:fillRect/>
          </a:stretch>
        </p:blipFill>
        <p:spPr>
          <a:xfrm>
            <a:off x="483701" y="2603500"/>
            <a:ext cx="5165087" cy="387381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8165566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544</TotalTime>
  <Words>1170</Words>
  <Application>Microsoft Office PowerPoint</Application>
  <PresentationFormat>Widescreen</PresentationFormat>
  <Paragraphs>66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Century Gothic</vt:lpstr>
      <vt:lpstr>Wingdings 3</vt:lpstr>
      <vt:lpstr>Ion Boardroom</vt:lpstr>
      <vt:lpstr>Lesson 11.2 -- Rome as a Republic </vt:lpstr>
      <vt:lpstr>I. Governing Rome</vt:lpstr>
      <vt:lpstr>A.  Government of the Republic</vt:lpstr>
      <vt:lpstr>A.  Government of the Republic</vt:lpstr>
      <vt:lpstr>B.  Conflict Between Classes</vt:lpstr>
      <vt:lpstr>C.  Cincinnatus and Civic Duty</vt:lpstr>
      <vt:lpstr>C.  Cincinnatus and Civic Duty</vt:lpstr>
      <vt:lpstr>D.  Rome's System of Law</vt:lpstr>
      <vt:lpstr>E.  Roman Justice</vt:lpstr>
      <vt:lpstr>II.  The Punic Wars</vt:lpstr>
      <vt:lpstr>A.  The Punic Wars Begin</vt:lpstr>
      <vt:lpstr>B.  Hannibal Attacks:  The Second Punic Wars</vt:lpstr>
      <vt:lpstr>B.  Hannibal Attacks:  The Second Punic Wars</vt:lpstr>
      <vt:lpstr>C.  The Third Punic War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 Rome: Republic to Empire</dc:title>
  <dc:creator>Dilmore, Robyn</dc:creator>
  <cp:lastModifiedBy>Dilmore, Robyn</cp:lastModifiedBy>
  <cp:revision>33</cp:revision>
  <dcterms:created xsi:type="dcterms:W3CDTF">2012-07-27T01:16:44Z</dcterms:created>
  <dcterms:modified xsi:type="dcterms:W3CDTF">2016-05-03T12:38:16Z</dcterms:modified>
</cp:coreProperties>
</file>