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4"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7" d="100"/>
          <a:sy n="87" d="100"/>
        </p:scale>
        <p:origin x="5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8/6/2019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558" y="2252456"/>
            <a:ext cx="8920362" cy="1641490"/>
          </a:xfrm>
        </p:spPr>
        <p:txBody>
          <a:bodyPr>
            <a:noAutofit/>
          </a:bodyPr>
          <a:lstStyle/>
          <a:p>
            <a:pPr algn="ctr"/>
            <a:r>
              <a:rPr lang="en-US" sz="4800" dirty="0" smtClean="0">
                <a:latin typeface="Georgia" panose="02040502050405020303" pitchFamily="18" charset="0"/>
              </a:rPr>
              <a:t>1. Fill in your planner.</a:t>
            </a:r>
            <a:br>
              <a:rPr lang="en-US" sz="4800" dirty="0" smtClean="0">
                <a:latin typeface="Georgia" panose="02040502050405020303" pitchFamily="18" charset="0"/>
              </a:rPr>
            </a:br>
            <a:r>
              <a:rPr lang="en-US" sz="4800" dirty="0" smtClean="0">
                <a:latin typeface="Georgia" panose="02040502050405020303" pitchFamily="18" charset="0"/>
              </a:rPr>
              <a:t>2. You will need a piece of blank notebook paper</a:t>
            </a:r>
            <a:br>
              <a:rPr lang="en-US" sz="4800" dirty="0" smtClean="0">
                <a:latin typeface="Georgia" panose="02040502050405020303" pitchFamily="18" charset="0"/>
              </a:rPr>
            </a:br>
            <a:r>
              <a:rPr lang="en-US" sz="4800" dirty="0" smtClean="0">
                <a:latin typeface="Georgia" panose="02040502050405020303" pitchFamily="18" charset="0"/>
              </a:rPr>
              <a:t>an something to write with.</a:t>
            </a:r>
            <a:endParaRPr lang="en-US" sz="4800" dirty="0">
              <a:solidFill>
                <a:srgbClr val="FFFF00"/>
              </a:solidFill>
              <a:latin typeface="Georgia" panose="02040502050405020303" pitchFamily="18" charset="0"/>
            </a:endParaRPr>
          </a:p>
        </p:txBody>
      </p:sp>
      <p:sp>
        <p:nvSpPr>
          <p:cNvPr id="3" name="Subtitle 2"/>
          <p:cNvSpPr>
            <a:spLocks noGrp="1"/>
          </p:cNvSpPr>
          <p:nvPr>
            <p:ph type="subTitle" idx="1"/>
          </p:nvPr>
        </p:nvSpPr>
        <p:spPr>
          <a:xfrm>
            <a:off x="1869558" y="632197"/>
            <a:ext cx="9144000" cy="754025"/>
          </a:xfrm>
        </p:spPr>
        <p:txBody>
          <a:bodyPr>
            <a:noAutofit/>
          </a:bodyPr>
          <a:lstStyle/>
          <a:p>
            <a:pPr algn="ctr"/>
            <a:r>
              <a:rPr lang="en-US" sz="5400" dirty="0" smtClean="0">
                <a:latin typeface="Georgia" panose="02040502050405020303" pitchFamily="18" charset="0"/>
              </a:rPr>
              <a:t>Happy Monday!</a:t>
            </a:r>
            <a:endParaRPr lang="en-US" sz="5400" dirty="0">
              <a:latin typeface="Georgia" panose="02040502050405020303" pitchFamily="18" charset="0"/>
            </a:endParaRPr>
          </a:p>
        </p:txBody>
      </p:sp>
      <p:sp>
        <p:nvSpPr>
          <p:cNvPr id="4" name="Rectangle 3"/>
          <p:cNvSpPr/>
          <p:nvPr/>
        </p:nvSpPr>
        <p:spPr>
          <a:xfrm rot="20643330">
            <a:off x="271510" y="174110"/>
            <a:ext cx="3195327" cy="2424224"/>
          </a:xfrm>
          <a:prstGeom prst="rect">
            <a:avLst/>
          </a:prstGeom>
          <a:solidFill>
            <a:srgbClr val="F0D47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rgbClr val="C00000"/>
                </a:solidFill>
                <a:latin typeface="Tempus Sans ITC" panose="04020404030D07020202" pitchFamily="82" charset="0"/>
              </a:rPr>
              <a:t>Extra Credit Supplies due 9/2</a:t>
            </a:r>
            <a:endParaRPr lang="en-US" sz="2800" b="1" dirty="0">
              <a:solidFill>
                <a:srgbClr val="C00000"/>
              </a:solidFill>
              <a:latin typeface="Tempus Sans ITC" panose="04020404030D07020202" pitchFamily="82" charset="0"/>
            </a:endParaRPr>
          </a:p>
        </p:txBody>
      </p:sp>
    </p:spTree>
    <p:extLst>
      <p:ext uri="{BB962C8B-B14F-4D97-AF65-F5344CB8AC3E}">
        <p14:creationId xmlns:p14="http://schemas.microsoft.com/office/powerpoint/2010/main" val="290449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354"/>
          </a:xfrm>
        </p:spPr>
        <p:txBody>
          <a:bodyPr/>
          <a:lstStyle/>
          <a:p>
            <a:pPr algn="ctr"/>
            <a:r>
              <a:rPr lang="en-US" dirty="0" smtClean="0">
                <a:latin typeface="Georgia" panose="02040502050405020303" pitchFamily="18" charset="0"/>
              </a:rPr>
              <a:t>Focusing on History</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9786124"/>
              </p:ext>
            </p:extLst>
          </p:nvPr>
        </p:nvGraphicFramePr>
        <p:xfrm>
          <a:off x="319902" y="1201480"/>
          <a:ext cx="8249940" cy="5438667"/>
        </p:xfrm>
        <a:graphic>
          <a:graphicData uri="http://schemas.openxmlformats.org/drawingml/2006/table">
            <a:tbl>
              <a:tblPr/>
              <a:tblGrid>
                <a:gridCol w="8249940">
                  <a:extLst>
                    <a:ext uri="{9D8B030D-6E8A-4147-A177-3AD203B41FA5}">
                      <a16:colId xmlns:a16="http://schemas.microsoft.com/office/drawing/2014/main" val="20000"/>
                    </a:ext>
                  </a:extLst>
                </a:gridCol>
              </a:tblGrid>
              <a:tr h="5438667">
                <a:tc>
                  <a:txBody>
                    <a:bodyPr/>
                    <a:lstStyle/>
                    <a:p>
                      <a:pPr marL="0" indent="0">
                        <a:buNone/>
                      </a:pPr>
                      <a:r>
                        <a:rPr lang="en-US" sz="2400" dirty="0" smtClean="0">
                          <a:effectLst/>
                          <a:latin typeface="Georgia" panose="02040502050405020303" pitchFamily="18" charset="0"/>
                        </a:rPr>
                        <a:t>1. Some </a:t>
                      </a:r>
                      <a:r>
                        <a:rPr lang="en-US" sz="2400" dirty="0">
                          <a:effectLst/>
                          <a:latin typeface="Georgia" panose="02040502050405020303" pitchFamily="18" charset="0"/>
                        </a:rPr>
                        <a:t>historians keep their areas of study very narrow, or </a:t>
                      </a:r>
                      <a:r>
                        <a:rPr lang="en-US" sz="2400" b="1" u="sng" dirty="0">
                          <a:solidFill>
                            <a:srgbClr val="FFFF00"/>
                          </a:solidFill>
                          <a:effectLst/>
                          <a:latin typeface="Georgia" panose="02040502050405020303" pitchFamily="18" charset="0"/>
                        </a:rPr>
                        <a:t>finite</a:t>
                      </a:r>
                      <a:r>
                        <a:rPr lang="en-US" sz="2400" dirty="0">
                          <a:effectLst/>
                          <a:latin typeface="Georgia" panose="02040502050405020303" pitchFamily="18" charset="0"/>
                        </a:rPr>
                        <a:t>, while others focus on </a:t>
                      </a:r>
                      <a:r>
                        <a:rPr lang="en-US" sz="2400" b="1" u="sng" dirty="0">
                          <a:solidFill>
                            <a:srgbClr val="FFFF00"/>
                          </a:solidFill>
                          <a:effectLst/>
                          <a:latin typeface="Georgia" panose="02040502050405020303" pitchFamily="18" charset="0"/>
                        </a:rPr>
                        <a:t>broader subjects</a:t>
                      </a:r>
                      <a:r>
                        <a:rPr lang="en-US" sz="2400" dirty="0" smtClean="0">
                          <a:solidFill>
                            <a:srgbClr val="FFFF00"/>
                          </a:solidFill>
                          <a:effectLst/>
                          <a:latin typeface="Georgia" panose="02040502050405020303" pitchFamily="18" charset="0"/>
                        </a:rPr>
                        <a:t>.</a:t>
                      </a:r>
                    </a:p>
                    <a:p>
                      <a:pPr marL="0" indent="0">
                        <a:buNone/>
                      </a:pPr>
                      <a:endParaRPr lang="en-US" sz="2400" dirty="0">
                        <a:effectLst/>
                        <a:latin typeface="Georgia" panose="02040502050405020303" pitchFamily="18" charset="0"/>
                      </a:endParaRPr>
                    </a:p>
                    <a:p>
                      <a:r>
                        <a:rPr lang="en-US" sz="2400" dirty="0">
                          <a:effectLst/>
                          <a:latin typeface="Georgia" panose="02040502050405020303" pitchFamily="18" charset="0"/>
                        </a:rPr>
                        <a:t>D. Drawing </a:t>
                      </a:r>
                      <a:r>
                        <a:rPr lang="en-US" sz="2400" dirty="0" smtClean="0">
                          <a:effectLst/>
                          <a:latin typeface="Georgia" panose="02040502050405020303" pitchFamily="18" charset="0"/>
                        </a:rPr>
                        <a:t>Conclusions</a:t>
                      </a:r>
                    </a:p>
                    <a:p>
                      <a:r>
                        <a:rPr lang="en-US" sz="2400" dirty="0" smtClean="0">
                          <a:effectLst/>
                          <a:latin typeface="Georgia" panose="02040502050405020303" pitchFamily="18" charset="0"/>
                        </a:rPr>
                        <a:t>1</a:t>
                      </a:r>
                      <a:r>
                        <a:rPr lang="en-US" sz="2400" dirty="0">
                          <a:effectLst/>
                          <a:latin typeface="Georgia" panose="02040502050405020303" pitchFamily="18" charset="0"/>
                        </a:rPr>
                        <a:t>. A conclusion is a final decision that is </a:t>
                      </a:r>
                      <a:r>
                        <a:rPr lang="en-US" sz="2400" b="0" u="none" dirty="0">
                          <a:solidFill>
                            <a:schemeClr val="tx1"/>
                          </a:solidFill>
                          <a:effectLst/>
                          <a:latin typeface="Georgia" panose="02040502050405020303" pitchFamily="18" charset="0"/>
                        </a:rPr>
                        <a:t>reached by </a:t>
                      </a:r>
                      <a:r>
                        <a:rPr lang="en-US" sz="2400" b="1" u="sng" dirty="0">
                          <a:solidFill>
                            <a:srgbClr val="FFFF00"/>
                          </a:solidFill>
                          <a:effectLst/>
                          <a:latin typeface="Georgia" panose="02040502050405020303" pitchFamily="18" charset="0"/>
                        </a:rPr>
                        <a:t>reasoning</a:t>
                      </a:r>
                      <a:r>
                        <a:rPr lang="en-US" sz="2400" dirty="0">
                          <a:effectLst/>
                          <a:latin typeface="Georgia" panose="02040502050405020303" pitchFamily="18" charset="0"/>
                        </a:rPr>
                        <a:t>. Historians look for facts and evidence in their primary and secondary sources before making a judgment or conclusion.</a:t>
                      </a:r>
                    </a:p>
                    <a:p>
                      <a:endParaRPr lang="en-US" sz="2400" dirty="0" smtClean="0">
                        <a:effectLst/>
                        <a:latin typeface="Georgia" panose="02040502050405020303" pitchFamily="18" charset="0"/>
                      </a:endParaRPr>
                    </a:p>
                    <a:p>
                      <a:r>
                        <a:rPr lang="en-US" sz="2400" dirty="0" smtClean="0">
                          <a:effectLst/>
                          <a:latin typeface="Georgia" panose="02040502050405020303" pitchFamily="18" charset="0"/>
                        </a:rPr>
                        <a:t>E</a:t>
                      </a:r>
                      <a:r>
                        <a:rPr lang="en-US" sz="2400" dirty="0">
                          <a:effectLst/>
                          <a:latin typeface="Georgia" panose="02040502050405020303" pitchFamily="18" charset="0"/>
                        </a:rPr>
                        <a:t>. Historical </a:t>
                      </a:r>
                      <a:r>
                        <a:rPr lang="en-US" sz="2400" dirty="0" smtClean="0">
                          <a:effectLst/>
                          <a:latin typeface="Georgia" panose="02040502050405020303" pitchFamily="18" charset="0"/>
                        </a:rPr>
                        <a:t>Interpretations</a:t>
                      </a:r>
                    </a:p>
                    <a:p>
                      <a:r>
                        <a:rPr lang="en-US" sz="2400" dirty="0" smtClean="0">
                          <a:effectLst/>
                          <a:latin typeface="Georgia" panose="02040502050405020303" pitchFamily="18" charset="0"/>
                        </a:rPr>
                        <a:t> </a:t>
                      </a:r>
                      <a:r>
                        <a:rPr lang="en-US" sz="2400" dirty="0">
                          <a:effectLst/>
                          <a:latin typeface="Georgia" panose="02040502050405020303" pitchFamily="18" charset="0"/>
                        </a:rPr>
                        <a:t>1. Sometimes historians disagree about their interpretations of the facts, but it is the job of the historian to evaluate the primary sources and explain why his or her interpretation can be argued.</a:t>
                      </a:r>
                    </a:p>
                  </a:txBody>
                  <a:tcPr marL="89411" marR="89411" marT="44706" marB="44706"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8977593" y="3755167"/>
            <a:ext cx="2654425" cy="2482803"/>
          </a:xfrm>
          <a:prstGeom prst="rect">
            <a:avLst/>
          </a:prstGeom>
        </p:spPr>
      </p:pic>
      <p:pic>
        <p:nvPicPr>
          <p:cNvPr id="6" name="Picture 5"/>
          <p:cNvPicPr>
            <a:picLocks noChangeAspect="1"/>
          </p:cNvPicPr>
          <p:nvPr/>
        </p:nvPicPr>
        <p:blipFill>
          <a:blip r:embed="rId3"/>
          <a:stretch>
            <a:fillRect/>
          </a:stretch>
        </p:blipFill>
        <p:spPr>
          <a:xfrm>
            <a:off x="8977593" y="1626782"/>
            <a:ext cx="2742857" cy="1638095"/>
          </a:xfrm>
          <a:prstGeom prst="rect">
            <a:avLst/>
          </a:prstGeom>
        </p:spPr>
      </p:pic>
    </p:spTree>
    <p:extLst>
      <p:ext uri="{BB962C8B-B14F-4D97-AF65-F5344CB8AC3E}">
        <p14:creationId xmlns:p14="http://schemas.microsoft.com/office/powerpoint/2010/main" val="163928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0340" y="0"/>
            <a:ext cx="9525000" cy="12315825"/>
          </a:xfrm>
          <a:prstGeom prst="rect">
            <a:avLst/>
          </a:prstGeom>
        </p:spPr>
      </p:pic>
      <p:sp>
        <p:nvSpPr>
          <p:cNvPr id="6" name="TextBox 5"/>
          <p:cNvSpPr txBox="1"/>
          <p:nvPr/>
        </p:nvSpPr>
        <p:spPr>
          <a:xfrm>
            <a:off x="8668212" y="681112"/>
            <a:ext cx="1701107" cy="523220"/>
          </a:xfrm>
          <a:prstGeom prst="rect">
            <a:avLst/>
          </a:prstGeom>
          <a:noFill/>
        </p:spPr>
        <p:txBody>
          <a:bodyPr wrap="none" rtlCol="0">
            <a:spAutoFit/>
          </a:bodyPr>
          <a:lstStyle/>
          <a:p>
            <a:r>
              <a:rPr lang="en-US" sz="2800" b="1" dirty="0" smtClean="0">
                <a:solidFill>
                  <a:schemeClr val="bg1"/>
                </a:solidFill>
                <a:latin typeface="Footlight MT Light" panose="0204060206030A020304" pitchFamily="18" charset="0"/>
              </a:rPr>
              <a:t>B-F Period</a:t>
            </a:r>
            <a:endParaRPr lang="en-US" sz="2800" b="1" dirty="0">
              <a:solidFill>
                <a:schemeClr val="bg1"/>
              </a:solidFill>
              <a:latin typeface="Footlight MT Light" panose="0204060206030A020304" pitchFamily="18" charset="0"/>
            </a:endParaRPr>
          </a:p>
        </p:txBody>
      </p:sp>
      <p:sp>
        <p:nvSpPr>
          <p:cNvPr id="7" name="TextBox 6"/>
          <p:cNvSpPr txBox="1"/>
          <p:nvPr/>
        </p:nvSpPr>
        <p:spPr>
          <a:xfrm>
            <a:off x="8668213" y="340556"/>
            <a:ext cx="1544012" cy="523220"/>
          </a:xfrm>
          <a:prstGeom prst="rect">
            <a:avLst/>
          </a:prstGeom>
          <a:noFill/>
        </p:spPr>
        <p:txBody>
          <a:bodyPr wrap="none" rtlCol="0">
            <a:spAutoFit/>
          </a:bodyPr>
          <a:lstStyle/>
          <a:p>
            <a:r>
              <a:rPr lang="en-US" sz="2800" b="1" dirty="0" smtClean="0">
                <a:solidFill>
                  <a:schemeClr val="bg1"/>
                </a:solidFill>
                <a:latin typeface="Footlight MT Light" panose="0204060206030A020304" pitchFamily="18" charset="0"/>
              </a:rPr>
              <a:t>8/29/16</a:t>
            </a:r>
            <a:endParaRPr lang="en-US" sz="2800" b="1" dirty="0">
              <a:solidFill>
                <a:schemeClr val="bg1"/>
              </a:solidFill>
              <a:latin typeface="Footlight MT Light" panose="0204060206030A020304" pitchFamily="18" charset="0"/>
            </a:endParaRPr>
          </a:p>
        </p:txBody>
      </p:sp>
      <p:sp>
        <p:nvSpPr>
          <p:cNvPr id="8" name="TextBox 7"/>
          <p:cNvSpPr txBox="1"/>
          <p:nvPr/>
        </p:nvSpPr>
        <p:spPr>
          <a:xfrm>
            <a:off x="8668214" y="0"/>
            <a:ext cx="2162643" cy="523220"/>
          </a:xfrm>
          <a:prstGeom prst="rect">
            <a:avLst/>
          </a:prstGeom>
          <a:noFill/>
        </p:spPr>
        <p:txBody>
          <a:bodyPr wrap="none" rtlCol="0">
            <a:spAutoFit/>
          </a:bodyPr>
          <a:lstStyle/>
          <a:p>
            <a:r>
              <a:rPr lang="en-US" sz="2800" b="1" dirty="0" smtClean="0">
                <a:solidFill>
                  <a:schemeClr val="bg1"/>
                </a:solidFill>
                <a:latin typeface="Footlight MT Light" panose="0204060206030A020304" pitchFamily="18" charset="0"/>
              </a:rPr>
              <a:t>Mrs. Dilmore</a:t>
            </a:r>
            <a:endParaRPr lang="en-US" sz="2800" b="1" dirty="0">
              <a:solidFill>
                <a:schemeClr val="bg1"/>
              </a:solidFill>
              <a:latin typeface="Footlight MT Light" panose="0204060206030A020304" pitchFamily="18" charset="0"/>
            </a:endParaRPr>
          </a:p>
        </p:txBody>
      </p:sp>
      <p:sp>
        <p:nvSpPr>
          <p:cNvPr id="9" name="TextBox 8"/>
          <p:cNvSpPr txBox="1"/>
          <p:nvPr/>
        </p:nvSpPr>
        <p:spPr>
          <a:xfrm>
            <a:off x="3343741" y="1251766"/>
            <a:ext cx="184731" cy="523220"/>
          </a:xfrm>
          <a:prstGeom prst="rect">
            <a:avLst/>
          </a:prstGeom>
          <a:noFill/>
        </p:spPr>
        <p:txBody>
          <a:bodyPr wrap="none" rtlCol="0">
            <a:spAutoFit/>
          </a:bodyPr>
          <a:lstStyle/>
          <a:p>
            <a:endParaRPr lang="en-US" sz="2800" b="1" dirty="0">
              <a:solidFill>
                <a:schemeClr val="bg1"/>
              </a:solidFill>
              <a:latin typeface="Footlight MT Light" panose="0204060206030A020304" pitchFamily="18" charset="0"/>
            </a:endParaRPr>
          </a:p>
        </p:txBody>
      </p:sp>
      <p:sp>
        <p:nvSpPr>
          <p:cNvPr id="11" name="TextBox 10"/>
          <p:cNvSpPr txBox="1"/>
          <p:nvPr/>
        </p:nvSpPr>
        <p:spPr>
          <a:xfrm>
            <a:off x="3096468" y="2370104"/>
            <a:ext cx="6596999" cy="523220"/>
          </a:xfrm>
          <a:prstGeom prst="rect">
            <a:avLst/>
          </a:prstGeom>
          <a:noFill/>
        </p:spPr>
        <p:txBody>
          <a:bodyPr wrap="none" rtlCol="0">
            <a:spAutoFit/>
          </a:bodyPr>
          <a:lstStyle/>
          <a:p>
            <a:r>
              <a:rPr lang="en-US" sz="2800" b="1" dirty="0">
                <a:solidFill>
                  <a:schemeClr val="bg1"/>
                </a:solidFill>
                <a:latin typeface="Footlight MT Light" panose="0204060206030A020304" pitchFamily="18" charset="0"/>
              </a:rPr>
              <a:t>1</a:t>
            </a:r>
            <a:r>
              <a:rPr lang="en-US" sz="2800" b="1" dirty="0" smtClean="0">
                <a:solidFill>
                  <a:schemeClr val="bg1"/>
                </a:solidFill>
                <a:latin typeface="Footlight MT Light" panose="0204060206030A020304" pitchFamily="18" charset="0"/>
              </a:rPr>
              <a:t>. Have your Outline out for a stamp check.</a:t>
            </a:r>
            <a:endParaRPr lang="en-US" sz="2800" b="1" dirty="0">
              <a:solidFill>
                <a:schemeClr val="bg1"/>
              </a:solidFill>
              <a:latin typeface="Footlight MT Light" panose="0204060206030A020304" pitchFamily="18" charset="0"/>
            </a:endParaRPr>
          </a:p>
        </p:txBody>
      </p:sp>
      <p:sp>
        <p:nvSpPr>
          <p:cNvPr id="12" name="TextBox 11"/>
          <p:cNvSpPr txBox="1"/>
          <p:nvPr/>
        </p:nvSpPr>
        <p:spPr>
          <a:xfrm>
            <a:off x="3096468" y="2965222"/>
            <a:ext cx="5413405" cy="523220"/>
          </a:xfrm>
          <a:prstGeom prst="rect">
            <a:avLst/>
          </a:prstGeom>
          <a:noFill/>
        </p:spPr>
        <p:txBody>
          <a:bodyPr wrap="none" rtlCol="0">
            <a:spAutoFit/>
          </a:bodyPr>
          <a:lstStyle/>
          <a:p>
            <a:r>
              <a:rPr lang="en-US" sz="2800" b="1" dirty="0" smtClean="0">
                <a:solidFill>
                  <a:schemeClr val="bg1"/>
                </a:solidFill>
                <a:latin typeface="Footlight MT Light" panose="0204060206030A020304" pitchFamily="18" charset="0"/>
              </a:rPr>
              <a:t>2. Fill in your planner for the week.</a:t>
            </a:r>
            <a:endParaRPr lang="en-US" sz="2800" b="1" dirty="0">
              <a:solidFill>
                <a:schemeClr val="bg1"/>
              </a:solidFill>
              <a:latin typeface="Footlight MT Light" panose="0204060206030A020304" pitchFamily="18" charset="0"/>
            </a:endParaRPr>
          </a:p>
        </p:txBody>
      </p:sp>
      <p:sp>
        <p:nvSpPr>
          <p:cNvPr id="15" name="Rectangle 14"/>
          <p:cNvSpPr/>
          <p:nvPr/>
        </p:nvSpPr>
        <p:spPr>
          <a:xfrm>
            <a:off x="302382" y="2489633"/>
            <a:ext cx="2251985" cy="1887608"/>
          </a:xfrm>
          <a:prstGeom prst="rect">
            <a:avLst/>
          </a:prstGeom>
          <a:solidFill>
            <a:srgbClr val="F0D47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rgbClr val="C00000"/>
                </a:solidFill>
                <a:latin typeface="Tempus Sans ITC" panose="04020404030D07020202" pitchFamily="82" charset="0"/>
              </a:rPr>
              <a:t>Chapter 1 Test</a:t>
            </a:r>
          </a:p>
          <a:p>
            <a:pPr algn="ctr"/>
            <a:r>
              <a:rPr lang="en-US" sz="3200" b="1" dirty="0" smtClean="0">
                <a:solidFill>
                  <a:srgbClr val="C00000"/>
                </a:solidFill>
                <a:latin typeface="Tempus Sans ITC" panose="04020404030D07020202" pitchFamily="82" charset="0"/>
              </a:rPr>
              <a:t>9/2</a:t>
            </a:r>
            <a:endParaRPr lang="en-US" sz="3200" b="1" dirty="0">
              <a:solidFill>
                <a:srgbClr val="C00000"/>
              </a:solidFill>
              <a:latin typeface="Tempus Sans ITC" panose="04020404030D07020202" pitchFamily="82" charset="0"/>
            </a:endParaRPr>
          </a:p>
        </p:txBody>
      </p:sp>
      <p:sp>
        <p:nvSpPr>
          <p:cNvPr id="16" name="Rectangle 15"/>
          <p:cNvSpPr/>
          <p:nvPr/>
        </p:nvSpPr>
        <p:spPr>
          <a:xfrm>
            <a:off x="302382" y="301013"/>
            <a:ext cx="2275986" cy="1887608"/>
          </a:xfrm>
          <a:prstGeom prst="rect">
            <a:avLst/>
          </a:prstGeom>
          <a:solidFill>
            <a:srgbClr val="F0D47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rgbClr val="C00000"/>
                </a:solidFill>
                <a:latin typeface="Tempus Sans ITC" panose="04020404030D07020202" pitchFamily="82" charset="0"/>
              </a:rPr>
              <a:t>Extra Credit Supplies due 9/2</a:t>
            </a:r>
            <a:endParaRPr lang="en-US" sz="2800" b="1" dirty="0">
              <a:solidFill>
                <a:srgbClr val="C00000"/>
              </a:solidFill>
              <a:latin typeface="Tempus Sans ITC" panose="04020404030D07020202" pitchFamily="82" charset="0"/>
            </a:endParaRPr>
          </a:p>
        </p:txBody>
      </p:sp>
      <p:sp>
        <p:nvSpPr>
          <p:cNvPr id="17" name="Rectangle 16"/>
          <p:cNvSpPr/>
          <p:nvPr/>
        </p:nvSpPr>
        <p:spPr>
          <a:xfrm>
            <a:off x="302382" y="4678253"/>
            <a:ext cx="2275986" cy="1887608"/>
          </a:xfrm>
          <a:prstGeom prst="rect">
            <a:avLst/>
          </a:prstGeom>
          <a:solidFill>
            <a:srgbClr val="F0D47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b="1" dirty="0">
              <a:solidFill>
                <a:srgbClr val="C00000"/>
              </a:solidFill>
              <a:latin typeface="Tempus Sans ITC" panose="04020404030D07020202" pitchFamily="82" charset="0"/>
            </a:endParaRPr>
          </a:p>
        </p:txBody>
      </p:sp>
      <p:sp>
        <p:nvSpPr>
          <p:cNvPr id="13" name="TextBox 12"/>
          <p:cNvSpPr txBox="1"/>
          <p:nvPr/>
        </p:nvSpPr>
        <p:spPr>
          <a:xfrm>
            <a:off x="2985005" y="3533253"/>
            <a:ext cx="7845852" cy="954107"/>
          </a:xfrm>
          <a:prstGeom prst="rect">
            <a:avLst/>
          </a:prstGeom>
          <a:noFill/>
        </p:spPr>
        <p:txBody>
          <a:bodyPr wrap="square" rtlCol="0">
            <a:spAutoFit/>
          </a:bodyPr>
          <a:lstStyle/>
          <a:p>
            <a:r>
              <a:rPr lang="en-US" sz="2800" b="1" dirty="0">
                <a:solidFill>
                  <a:schemeClr val="bg1"/>
                </a:solidFill>
                <a:latin typeface="Footlight MT Light" panose="0204060206030A020304" pitchFamily="18" charset="0"/>
              </a:rPr>
              <a:t>3</a:t>
            </a:r>
            <a:r>
              <a:rPr lang="en-US" sz="2800" b="1" dirty="0" smtClean="0">
                <a:solidFill>
                  <a:schemeClr val="bg1"/>
                </a:solidFill>
                <a:latin typeface="Footlight MT Light" panose="0204060206030A020304" pitchFamily="18" charset="0"/>
              </a:rPr>
              <a:t>. You need 1 piece of paper and something to write with.</a:t>
            </a:r>
            <a:endParaRPr lang="en-US" sz="2800" b="1" dirty="0">
              <a:solidFill>
                <a:schemeClr val="bg1"/>
              </a:solidFill>
              <a:latin typeface="Footlight MT Light" panose="0204060206030A020304" pitchFamily="18" charset="0"/>
            </a:endParaRPr>
          </a:p>
        </p:txBody>
      </p:sp>
    </p:spTree>
    <p:extLst>
      <p:ext uri="{BB962C8B-B14F-4D97-AF65-F5344CB8AC3E}">
        <p14:creationId xmlns:p14="http://schemas.microsoft.com/office/powerpoint/2010/main" val="2650252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Georgia" panose="02040502050405020303" pitchFamily="18" charset="0"/>
              </a:rPr>
              <a:t>How Does a Historian Work?</a:t>
            </a:r>
            <a:endParaRPr lang="en-US" sz="6600"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smtClean="0">
                <a:latin typeface="Georgia" panose="02040502050405020303" pitchFamily="18" charset="0"/>
              </a:rPr>
              <a:t>Lesson 1.2</a:t>
            </a:r>
            <a:endParaRPr lang="en-US" dirty="0">
              <a:latin typeface="Georgia" panose="02040502050405020303" pitchFamily="18" charset="0"/>
            </a:endParaRPr>
          </a:p>
        </p:txBody>
      </p:sp>
    </p:spTree>
    <p:extLst>
      <p:ext uri="{BB962C8B-B14F-4D97-AF65-F5344CB8AC3E}">
        <p14:creationId xmlns:p14="http://schemas.microsoft.com/office/powerpoint/2010/main" val="325517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eorgia" panose="02040502050405020303" pitchFamily="18" charset="0"/>
              </a:rPr>
              <a:t>What is Evidence?</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3828308"/>
              </p:ext>
            </p:extLst>
          </p:nvPr>
        </p:nvGraphicFramePr>
        <p:xfrm>
          <a:off x="729914" y="1519528"/>
          <a:ext cx="6413163" cy="4899762"/>
        </p:xfrm>
        <a:graphic>
          <a:graphicData uri="http://schemas.openxmlformats.org/drawingml/2006/table">
            <a:tbl>
              <a:tblPr/>
              <a:tblGrid>
                <a:gridCol w="6413163">
                  <a:extLst>
                    <a:ext uri="{9D8B030D-6E8A-4147-A177-3AD203B41FA5}">
                      <a16:colId xmlns:a16="http://schemas.microsoft.com/office/drawing/2014/main" val="20000"/>
                    </a:ext>
                  </a:extLst>
                </a:gridCol>
              </a:tblGrid>
              <a:tr h="4899762">
                <a:tc>
                  <a:txBody>
                    <a:bodyPr/>
                    <a:lstStyle/>
                    <a:p>
                      <a:pPr marL="0" indent="0">
                        <a:buNone/>
                      </a:pPr>
                      <a:r>
                        <a:rPr lang="en-US" sz="2400" dirty="0" smtClean="0">
                          <a:effectLst/>
                          <a:latin typeface="Georgia" panose="02040502050405020303" pitchFamily="18" charset="0"/>
                        </a:rPr>
                        <a:t>A. Historians </a:t>
                      </a:r>
                      <a:r>
                        <a:rPr lang="en-US" sz="2400" dirty="0">
                          <a:effectLst/>
                          <a:latin typeface="Georgia" panose="02040502050405020303" pitchFamily="18" charset="0"/>
                        </a:rPr>
                        <a:t>ask questions about the information they discover from the past</a:t>
                      </a:r>
                      <a:r>
                        <a:rPr lang="en-US" sz="2400" dirty="0" smtClean="0">
                          <a:effectLst/>
                          <a:latin typeface="Georgia" panose="02040502050405020303" pitchFamily="18" charset="0"/>
                        </a:rPr>
                        <a:t>.</a:t>
                      </a:r>
                    </a:p>
                    <a:p>
                      <a:pPr marL="0" indent="0">
                        <a:buNone/>
                      </a:pPr>
                      <a:endParaRPr lang="en-US" sz="2400" dirty="0">
                        <a:effectLst/>
                        <a:latin typeface="Georgia" panose="02040502050405020303" pitchFamily="18" charset="0"/>
                      </a:endParaRPr>
                    </a:p>
                    <a:p>
                      <a:r>
                        <a:rPr lang="en-US" sz="2400" dirty="0">
                          <a:effectLst/>
                          <a:latin typeface="Georgia" panose="02040502050405020303" pitchFamily="18" charset="0"/>
                        </a:rPr>
                        <a:t>1. In order to learn the answers to their questions, historians look for </a:t>
                      </a:r>
                      <a:r>
                        <a:rPr lang="en-US" sz="2400" b="1" u="sng" dirty="0">
                          <a:solidFill>
                            <a:srgbClr val="FFFF00"/>
                          </a:solidFill>
                          <a:effectLst/>
                          <a:latin typeface="Georgia" panose="02040502050405020303" pitchFamily="18" charset="0"/>
                        </a:rPr>
                        <a:t>evidence</a:t>
                      </a:r>
                      <a:r>
                        <a:rPr lang="en-US" sz="2400" dirty="0">
                          <a:effectLst/>
                          <a:latin typeface="Georgia" panose="02040502050405020303" pitchFamily="18" charset="0"/>
                        </a:rPr>
                        <a:t>: something that shows proof or an indication that something is true. </a:t>
                      </a:r>
                    </a:p>
                    <a:p>
                      <a:r>
                        <a:rPr lang="en-US" sz="2400" dirty="0">
                          <a:effectLst/>
                          <a:latin typeface="Georgia" panose="02040502050405020303" pitchFamily="18" charset="0"/>
                        </a:rPr>
                        <a:t/>
                      </a:r>
                      <a:br>
                        <a:rPr lang="en-US" sz="2400" dirty="0">
                          <a:effectLst/>
                          <a:latin typeface="Georgia" panose="02040502050405020303" pitchFamily="18" charset="0"/>
                        </a:rPr>
                      </a:br>
                      <a:r>
                        <a:rPr lang="en-US" sz="2400" dirty="0" smtClean="0">
                          <a:effectLst/>
                          <a:latin typeface="Georgia" panose="02040502050405020303" pitchFamily="18" charset="0"/>
                        </a:rPr>
                        <a:t>2</a:t>
                      </a:r>
                      <a:r>
                        <a:rPr lang="en-US" sz="2400" dirty="0">
                          <a:effectLst/>
                          <a:latin typeface="Georgia" panose="02040502050405020303" pitchFamily="18" charset="0"/>
                        </a:rPr>
                        <a:t>. Historians use the evidence they read in historical sources to </a:t>
                      </a:r>
                      <a:r>
                        <a:rPr lang="en-US" sz="2400" b="1" u="sng" dirty="0">
                          <a:solidFill>
                            <a:srgbClr val="FFFF00"/>
                          </a:solidFill>
                          <a:effectLst/>
                          <a:latin typeface="Georgia" panose="02040502050405020303" pitchFamily="18" charset="0"/>
                        </a:rPr>
                        <a:t>interpret</a:t>
                      </a:r>
                      <a:r>
                        <a:rPr lang="en-US" sz="2400" dirty="0">
                          <a:effectLst/>
                          <a:latin typeface="Georgia" panose="02040502050405020303" pitchFamily="18" charset="0"/>
                        </a:rPr>
                        <a:t> what happened in the past.</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8197327" y="4317457"/>
            <a:ext cx="3081169" cy="2307902"/>
          </a:xfrm>
          <a:prstGeom prst="rect">
            <a:avLst/>
          </a:prstGeom>
        </p:spPr>
      </p:pic>
      <p:pic>
        <p:nvPicPr>
          <p:cNvPr id="6" name="Picture 5"/>
          <p:cNvPicPr>
            <a:picLocks noChangeAspect="1"/>
          </p:cNvPicPr>
          <p:nvPr/>
        </p:nvPicPr>
        <p:blipFill>
          <a:blip r:embed="rId3"/>
          <a:stretch>
            <a:fillRect/>
          </a:stretch>
        </p:blipFill>
        <p:spPr>
          <a:xfrm>
            <a:off x="8197327" y="2033195"/>
            <a:ext cx="3050348" cy="1936214"/>
          </a:xfrm>
          <a:prstGeom prst="rect">
            <a:avLst/>
          </a:prstGeom>
        </p:spPr>
      </p:pic>
    </p:spTree>
    <p:extLst>
      <p:ext uri="{BB962C8B-B14F-4D97-AF65-F5344CB8AC3E}">
        <p14:creationId xmlns:p14="http://schemas.microsoft.com/office/powerpoint/2010/main" val="43284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pPr algn="ctr"/>
            <a:r>
              <a:rPr lang="en-US" dirty="0" smtClean="0">
                <a:latin typeface="Georgia" panose="02040502050405020303" pitchFamily="18" charset="0"/>
              </a:rPr>
              <a:t>Primary  &amp; Secondary Sources</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0236412"/>
              </p:ext>
            </p:extLst>
          </p:nvPr>
        </p:nvGraphicFramePr>
        <p:xfrm>
          <a:off x="838200" y="1640051"/>
          <a:ext cx="6206361" cy="4663440"/>
        </p:xfrm>
        <a:graphic>
          <a:graphicData uri="http://schemas.openxmlformats.org/drawingml/2006/table">
            <a:tbl>
              <a:tblPr/>
              <a:tblGrid>
                <a:gridCol w="6206361">
                  <a:extLst>
                    <a:ext uri="{9D8B030D-6E8A-4147-A177-3AD203B41FA5}">
                      <a16:colId xmlns:a16="http://schemas.microsoft.com/office/drawing/2014/main" val="20000"/>
                    </a:ext>
                  </a:extLst>
                </a:gridCol>
              </a:tblGrid>
              <a:tr h="4179836">
                <a:tc>
                  <a:txBody>
                    <a:bodyPr/>
                    <a:lstStyle/>
                    <a:p>
                      <a:pPr marL="0" indent="0">
                        <a:buNone/>
                      </a:pPr>
                      <a:r>
                        <a:rPr lang="en-US" sz="2400" dirty="0" smtClean="0">
                          <a:effectLst/>
                          <a:latin typeface="Georgia" panose="02040502050405020303" pitchFamily="18" charset="0"/>
                        </a:rPr>
                        <a:t>1. Historians </a:t>
                      </a:r>
                      <a:r>
                        <a:rPr lang="en-US" sz="2400" dirty="0">
                          <a:effectLst/>
                          <a:latin typeface="Georgia" panose="02040502050405020303" pitchFamily="18" charset="0"/>
                        </a:rPr>
                        <a:t>search for clues about the past using both </a:t>
                      </a:r>
                      <a:r>
                        <a:rPr lang="en-US" sz="2400" b="1" u="sng" dirty="0">
                          <a:solidFill>
                            <a:srgbClr val="FFFF00"/>
                          </a:solidFill>
                          <a:effectLst/>
                          <a:latin typeface="Georgia" panose="02040502050405020303" pitchFamily="18" charset="0"/>
                        </a:rPr>
                        <a:t>primary and secondary</a:t>
                      </a:r>
                      <a:r>
                        <a:rPr lang="en-US" sz="2400" dirty="0">
                          <a:solidFill>
                            <a:srgbClr val="FFFF00"/>
                          </a:solidFill>
                          <a:effectLst/>
                          <a:latin typeface="Georgia" panose="02040502050405020303" pitchFamily="18" charset="0"/>
                        </a:rPr>
                        <a:t> </a:t>
                      </a:r>
                      <a:r>
                        <a:rPr lang="en-US" sz="2400" dirty="0">
                          <a:effectLst/>
                          <a:latin typeface="Georgia" panose="02040502050405020303" pitchFamily="18" charset="0"/>
                        </a:rPr>
                        <a:t>sources</a:t>
                      </a:r>
                      <a:r>
                        <a:rPr lang="en-US" sz="2400" dirty="0" smtClean="0">
                          <a:effectLst/>
                          <a:latin typeface="Georgia" panose="02040502050405020303" pitchFamily="18" charset="0"/>
                        </a:rPr>
                        <a:t>.</a:t>
                      </a:r>
                    </a:p>
                    <a:p>
                      <a:pPr marL="0" indent="0">
                        <a:buNone/>
                      </a:pPr>
                      <a:endParaRPr lang="en-US" dirty="0" smtClean="0">
                        <a:effectLst/>
                        <a:latin typeface="Georgia" panose="02040502050405020303" pitchFamily="18" charset="0"/>
                      </a:endParaRPr>
                    </a:p>
                    <a:p>
                      <a:pPr marL="0" indent="0">
                        <a:buNone/>
                      </a:pPr>
                      <a:r>
                        <a:rPr lang="en-US" sz="2400" dirty="0" smtClean="0">
                          <a:effectLst/>
                          <a:latin typeface="Georgia" panose="02040502050405020303" pitchFamily="18" charset="0"/>
                        </a:rPr>
                        <a:t>2</a:t>
                      </a:r>
                      <a:r>
                        <a:rPr lang="en-US" sz="2400" dirty="0">
                          <a:effectLst/>
                          <a:latin typeface="Georgia" panose="02040502050405020303" pitchFamily="18" charset="0"/>
                        </a:rPr>
                        <a:t>. Primary sources are </a:t>
                      </a:r>
                      <a:r>
                        <a:rPr lang="en-US" sz="2400" b="1" u="sng" dirty="0">
                          <a:solidFill>
                            <a:srgbClr val="FFFF00"/>
                          </a:solidFill>
                          <a:effectLst/>
                          <a:latin typeface="Georgia" panose="02040502050405020303" pitchFamily="18" charset="0"/>
                        </a:rPr>
                        <a:t>firsthand evidence</a:t>
                      </a:r>
                      <a:r>
                        <a:rPr lang="en-US" sz="2400" dirty="0">
                          <a:solidFill>
                            <a:srgbClr val="FFFF00"/>
                          </a:solidFill>
                          <a:effectLst/>
                          <a:latin typeface="Georgia" panose="02040502050405020303" pitchFamily="18" charset="0"/>
                        </a:rPr>
                        <a:t> </a:t>
                      </a:r>
                      <a:r>
                        <a:rPr lang="en-US" sz="2400" dirty="0">
                          <a:effectLst/>
                          <a:latin typeface="Georgia" panose="02040502050405020303" pitchFamily="18" charset="0"/>
                        </a:rPr>
                        <a:t>that were written/created by the people who saw or experienced the event. Letters, diaries, or government records are primary sources</a:t>
                      </a:r>
                      <a:r>
                        <a:rPr lang="en-US" sz="2400" dirty="0" smtClean="0">
                          <a:effectLst/>
                          <a:latin typeface="Georgia" panose="02040502050405020303" pitchFamily="18" charset="0"/>
                        </a:rPr>
                        <a:t>.</a:t>
                      </a:r>
                    </a:p>
                    <a:p>
                      <a:pPr marL="0" indent="0">
                        <a:buNone/>
                      </a:pPr>
                      <a:endParaRPr lang="en-US" dirty="0">
                        <a:effectLst/>
                        <a:latin typeface="Georgia" panose="02040502050405020303" pitchFamily="18" charset="0"/>
                      </a:endParaRPr>
                    </a:p>
                    <a:p>
                      <a:r>
                        <a:rPr lang="en-US" sz="2400" dirty="0">
                          <a:effectLst/>
                          <a:latin typeface="Georgia" panose="02040502050405020303" pitchFamily="18" charset="0"/>
                        </a:rPr>
                        <a:t>3. Primary sources help historians learn what people were thinking </a:t>
                      </a:r>
                      <a:r>
                        <a:rPr lang="en-US" sz="2400" b="1" u="sng" dirty="0">
                          <a:solidFill>
                            <a:srgbClr val="FFFF00"/>
                          </a:solidFill>
                          <a:effectLst/>
                          <a:latin typeface="Georgia" panose="02040502050405020303" pitchFamily="18" charset="0"/>
                        </a:rPr>
                        <a:t>at the time </a:t>
                      </a:r>
                      <a:r>
                        <a:rPr lang="en-US" sz="2400" dirty="0">
                          <a:effectLst/>
                          <a:latin typeface="Georgia" panose="02040502050405020303" pitchFamily="18" charset="0"/>
                        </a:rPr>
                        <a:t>of an event. </a:t>
                      </a:r>
                      <a:endParaRPr lang="en-US" dirty="0">
                        <a:effectLst/>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7044561" y="1606611"/>
            <a:ext cx="1523810" cy="1142857"/>
          </a:xfrm>
          <a:prstGeom prst="rect">
            <a:avLst/>
          </a:prstGeom>
        </p:spPr>
      </p:pic>
      <p:pic>
        <p:nvPicPr>
          <p:cNvPr id="6" name="Picture 5"/>
          <p:cNvPicPr>
            <a:picLocks noChangeAspect="1"/>
          </p:cNvPicPr>
          <p:nvPr/>
        </p:nvPicPr>
        <p:blipFill>
          <a:blip r:embed="rId3"/>
          <a:stretch>
            <a:fillRect/>
          </a:stretch>
        </p:blipFill>
        <p:spPr>
          <a:xfrm>
            <a:off x="7691718" y="3226820"/>
            <a:ext cx="2410081" cy="2315362"/>
          </a:xfrm>
          <a:prstGeom prst="rect">
            <a:avLst/>
          </a:prstGeom>
        </p:spPr>
      </p:pic>
      <p:pic>
        <p:nvPicPr>
          <p:cNvPr id="7" name="Picture 6"/>
          <p:cNvPicPr>
            <a:picLocks noChangeAspect="1"/>
          </p:cNvPicPr>
          <p:nvPr/>
        </p:nvPicPr>
        <p:blipFill>
          <a:blip r:embed="rId4"/>
          <a:stretch>
            <a:fillRect/>
          </a:stretch>
        </p:blipFill>
        <p:spPr>
          <a:xfrm>
            <a:off x="10234752" y="3226820"/>
            <a:ext cx="1676190" cy="2276190"/>
          </a:xfrm>
          <a:prstGeom prst="rect">
            <a:avLst/>
          </a:prstGeom>
        </p:spPr>
      </p:pic>
      <p:pic>
        <p:nvPicPr>
          <p:cNvPr id="8" name="Picture 7"/>
          <p:cNvPicPr>
            <a:picLocks noChangeAspect="1"/>
          </p:cNvPicPr>
          <p:nvPr/>
        </p:nvPicPr>
        <p:blipFill>
          <a:blip r:embed="rId5"/>
          <a:stretch>
            <a:fillRect/>
          </a:stretch>
        </p:blipFill>
        <p:spPr>
          <a:xfrm>
            <a:off x="8863324" y="1344706"/>
            <a:ext cx="2742857" cy="1666667"/>
          </a:xfrm>
          <a:prstGeom prst="rect">
            <a:avLst/>
          </a:prstGeom>
        </p:spPr>
      </p:pic>
    </p:spTree>
    <p:extLst>
      <p:ext uri="{BB962C8B-B14F-4D97-AF65-F5344CB8AC3E}">
        <p14:creationId xmlns:p14="http://schemas.microsoft.com/office/powerpoint/2010/main" val="62441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Primary &amp; Secondary Sources</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2359539"/>
              </p:ext>
            </p:extLst>
          </p:nvPr>
        </p:nvGraphicFramePr>
        <p:xfrm>
          <a:off x="460318" y="2277381"/>
          <a:ext cx="6388063" cy="2651760"/>
        </p:xfrm>
        <a:graphic>
          <a:graphicData uri="http://schemas.openxmlformats.org/drawingml/2006/table">
            <a:tbl>
              <a:tblPr/>
              <a:tblGrid>
                <a:gridCol w="6388063">
                  <a:extLst>
                    <a:ext uri="{9D8B030D-6E8A-4147-A177-3AD203B41FA5}">
                      <a16:colId xmlns:a16="http://schemas.microsoft.com/office/drawing/2014/main" val="20000"/>
                    </a:ext>
                  </a:extLst>
                </a:gridCol>
              </a:tblGrid>
              <a:tr h="0">
                <a:tc>
                  <a:txBody>
                    <a:bodyPr/>
                    <a:lstStyle/>
                    <a:p>
                      <a:r>
                        <a:rPr lang="en-US" sz="2400" dirty="0">
                          <a:effectLst/>
                          <a:latin typeface="Georgia" panose="02040502050405020303" pitchFamily="18" charset="0"/>
                        </a:rPr>
                        <a:t>4. Secondary sources are things created </a:t>
                      </a:r>
                      <a:r>
                        <a:rPr lang="en-US" sz="2400" b="1" u="sng" dirty="0">
                          <a:solidFill>
                            <a:srgbClr val="FFFF00"/>
                          </a:solidFill>
                          <a:effectLst/>
                          <a:latin typeface="Georgia" panose="02040502050405020303" pitchFamily="18" charset="0"/>
                        </a:rPr>
                        <a:t>after the event</a:t>
                      </a:r>
                      <a:r>
                        <a:rPr lang="en-US" sz="2400" b="1" u="sng" dirty="0">
                          <a:effectLst/>
                          <a:latin typeface="Georgia" panose="02040502050405020303" pitchFamily="18" charset="0"/>
                        </a:rPr>
                        <a:t> </a:t>
                      </a:r>
                      <a:r>
                        <a:rPr lang="en-US" sz="2400" dirty="0">
                          <a:effectLst/>
                          <a:latin typeface="Georgia" panose="02040502050405020303" pitchFamily="18" charset="0"/>
                        </a:rPr>
                        <a:t>by people who were not part of the actual event. Biographies, encyclopedias and textbooks are all secondary sources</a:t>
                      </a:r>
                      <a:r>
                        <a:rPr lang="en-US" sz="2400" dirty="0" smtClean="0">
                          <a:effectLst/>
                          <a:latin typeface="Georgia" panose="02040502050405020303" pitchFamily="18" charset="0"/>
                        </a:rPr>
                        <a:t>.</a:t>
                      </a:r>
                    </a:p>
                    <a:p>
                      <a:endParaRPr lang="en-US" sz="2400" dirty="0">
                        <a:effectLst/>
                        <a:latin typeface="Georgia" panose="02040502050405020303" pitchFamily="18" charset="0"/>
                      </a:endParaRPr>
                    </a:p>
                    <a:p>
                      <a:r>
                        <a:rPr lang="en-US" sz="2400" dirty="0">
                          <a:effectLst/>
                          <a:latin typeface="Georgia" panose="02040502050405020303" pitchFamily="18" charset="0"/>
                        </a:rPr>
                        <a:t>5. Secondary sources give historians a </a:t>
                      </a:r>
                      <a:r>
                        <a:rPr lang="en-US" sz="2400" b="1" u="sng" dirty="0">
                          <a:solidFill>
                            <a:srgbClr val="FFFF00"/>
                          </a:solidFill>
                          <a:effectLst/>
                          <a:latin typeface="Georgia" panose="02040502050405020303" pitchFamily="18" charset="0"/>
                        </a:rPr>
                        <a:t>broad view</a:t>
                      </a:r>
                      <a:r>
                        <a:rPr lang="en-US" sz="2400" dirty="0">
                          <a:solidFill>
                            <a:srgbClr val="FFFF00"/>
                          </a:solidFill>
                          <a:effectLst/>
                          <a:latin typeface="Georgia" panose="02040502050405020303" pitchFamily="18" charset="0"/>
                        </a:rPr>
                        <a:t> </a:t>
                      </a:r>
                      <a:r>
                        <a:rPr lang="en-US" sz="2400" dirty="0">
                          <a:effectLst/>
                          <a:latin typeface="Georgia" panose="02040502050405020303" pitchFamily="18" charset="0"/>
                        </a:rPr>
                        <a:t>of an event.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098" name="Picture 2" descr="http://i1.ytimg.com/vi/s13KpDtKAy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714" y="2022119"/>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7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2762"/>
          </a:xfrm>
        </p:spPr>
        <p:txBody>
          <a:bodyPr/>
          <a:lstStyle/>
          <a:p>
            <a:pPr algn="ctr"/>
            <a:r>
              <a:rPr lang="en-US" dirty="0" smtClean="0">
                <a:latin typeface="Georgia" panose="02040502050405020303" pitchFamily="18" charset="0"/>
              </a:rPr>
              <a:t>What is Point of View?</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3574870"/>
              </p:ext>
            </p:extLst>
          </p:nvPr>
        </p:nvGraphicFramePr>
        <p:xfrm>
          <a:off x="480300" y="1344706"/>
          <a:ext cx="7093084" cy="5212080"/>
        </p:xfrm>
        <a:graphic>
          <a:graphicData uri="http://schemas.openxmlformats.org/drawingml/2006/table">
            <a:tbl>
              <a:tblPr/>
              <a:tblGrid>
                <a:gridCol w="7093084">
                  <a:extLst>
                    <a:ext uri="{9D8B030D-6E8A-4147-A177-3AD203B41FA5}">
                      <a16:colId xmlns:a16="http://schemas.microsoft.com/office/drawing/2014/main" val="20000"/>
                    </a:ext>
                  </a:extLst>
                </a:gridCol>
              </a:tblGrid>
              <a:tr h="4937759">
                <a:tc>
                  <a:txBody>
                    <a:bodyPr/>
                    <a:lstStyle/>
                    <a:p>
                      <a:r>
                        <a:rPr lang="en-US" sz="2400" dirty="0" smtClean="0">
                          <a:effectLst/>
                          <a:latin typeface="Georgia" panose="02040502050405020303" pitchFamily="18" charset="0"/>
                        </a:rPr>
                        <a:t>1</a:t>
                      </a:r>
                      <a:r>
                        <a:rPr lang="en-US" sz="2400" dirty="0">
                          <a:effectLst/>
                          <a:latin typeface="Georgia" panose="02040502050405020303" pitchFamily="18" charset="0"/>
                        </a:rPr>
                        <a:t>. After interpreting a source, historians consider whether or not the source is </a:t>
                      </a:r>
                      <a:r>
                        <a:rPr lang="en-US" sz="2400" b="1" u="sng" dirty="0">
                          <a:solidFill>
                            <a:srgbClr val="FFFF00"/>
                          </a:solidFill>
                          <a:effectLst/>
                          <a:latin typeface="Georgia" panose="02040502050405020303" pitchFamily="18" charset="0"/>
                        </a:rPr>
                        <a:t>trustworthy</a:t>
                      </a:r>
                      <a:r>
                        <a:rPr lang="en-US" sz="2400" dirty="0">
                          <a:effectLst/>
                          <a:latin typeface="Georgia" panose="02040502050405020303" pitchFamily="18" charset="0"/>
                        </a:rPr>
                        <a:t> and </a:t>
                      </a:r>
                      <a:r>
                        <a:rPr lang="en-US" sz="2400" b="1" u="sng" dirty="0">
                          <a:solidFill>
                            <a:srgbClr val="FFFF00"/>
                          </a:solidFill>
                          <a:effectLst/>
                          <a:latin typeface="Georgia" panose="02040502050405020303" pitchFamily="18" charset="0"/>
                        </a:rPr>
                        <a:t>reliable</a:t>
                      </a:r>
                      <a:r>
                        <a:rPr lang="en-US" sz="2400" dirty="0">
                          <a:effectLst/>
                          <a:latin typeface="Georgia" panose="02040502050405020303" pitchFamily="18" charset="0"/>
                        </a:rPr>
                        <a:t> based on the author’s point of view, or general attitude about people or life. </a:t>
                      </a:r>
                    </a:p>
                    <a:p>
                      <a:endParaRPr lang="en-US" sz="2400" dirty="0" smtClean="0">
                        <a:effectLst/>
                        <a:latin typeface="Georgia" panose="02040502050405020303" pitchFamily="18" charset="0"/>
                      </a:endParaRPr>
                    </a:p>
                    <a:p>
                      <a:r>
                        <a:rPr lang="en-US" sz="2400" dirty="0" smtClean="0">
                          <a:effectLst/>
                          <a:latin typeface="Georgia" panose="02040502050405020303" pitchFamily="18" charset="0"/>
                        </a:rPr>
                        <a:t>2</a:t>
                      </a:r>
                      <a:r>
                        <a:rPr lang="en-US" sz="2400" dirty="0">
                          <a:effectLst/>
                          <a:latin typeface="Georgia" panose="02040502050405020303" pitchFamily="18" charset="0"/>
                        </a:rPr>
                        <a:t>. Authors of primary sources decide what information is important and what to include based on their </a:t>
                      </a:r>
                      <a:r>
                        <a:rPr lang="en-US" sz="2400" b="1" u="sng" dirty="0">
                          <a:solidFill>
                            <a:srgbClr val="FFFF00"/>
                          </a:solidFill>
                          <a:effectLst/>
                          <a:latin typeface="Georgia" panose="02040502050405020303" pitchFamily="18" charset="0"/>
                        </a:rPr>
                        <a:t>points of view</a:t>
                      </a:r>
                      <a:r>
                        <a:rPr lang="en-US" sz="2400" dirty="0">
                          <a:solidFill>
                            <a:srgbClr val="FFFF00"/>
                          </a:solidFill>
                          <a:effectLst/>
                          <a:latin typeface="Georgia" panose="02040502050405020303" pitchFamily="18" charset="0"/>
                        </a:rPr>
                        <a:t>. </a:t>
                      </a:r>
                    </a:p>
                    <a:p>
                      <a:endParaRPr lang="en-US" sz="2400" dirty="0" smtClean="0">
                        <a:effectLst/>
                        <a:latin typeface="Georgia" panose="02040502050405020303" pitchFamily="18" charset="0"/>
                      </a:endParaRPr>
                    </a:p>
                    <a:p>
                      <a:r>
                        <a:rPr lang="en-US" sz="2400" dirty="0" smtClean="0">
                          <a:effectLst/>
                          <a:latin typeface="Georgia" panose="02040502050405020303" pitchFamily="18" charset="0"/>
                        </a:rPr>
                        <a:t>3</a:t>
                      </a:r>
                      <a:r>
                        <a:rPr lang="en-US" sz="2400" dirty="0">
                          <a:effectLst/>
                          <a:latin typeface="Georgia" panose="02040502050405020303" pitchFamily="18" charset="0"/>
                        </a:rPr>
                        <a:t>. Historians must evaluate a primary source to identify and decide if the author’s point of view is trustworthy. Sometimes sources have a </a:t>
                      </a:r>
                      <a:r>
                        <a:rPr lang="en-US" sz="2400" b="1" u="sng" dirty="0">
                          <a:solidFill>
                            <a:srgbClr val="FFFF00"/>
                          </a:solidFill>
                          <a:effectLst/>
                          <a:latin typeface="Georgia" panose="02040502050405020303" pitchFamily="18" charset="0"/>
                        </a:rPr>
                        <a:t>bias</a:t>
                      </a:r>
                      <a:r>
                        <a:rPr lang="en-US" sz="2400" dirty="0">
                          <a:effectLst/>
                          <a:latin typeface="Georgia" panose="02040502050405020303" pitchFamily="18" charset="0"/>
                        </a:rPr>
                        <a:t>, or an unreasoned, emotional </a:t>
                      </a:r>
                      <a:r>
                        <a:rPr lang="en-US" sz="2400" b="1" u="sng" dirty="0">
                          <a:solidFill>
                            <a:srgbClr val="FFFF00"/>
                          </a:solidFill>
                          <a:effectLst/>
                          <a:latin typeface="Georgia" panose="02040502050405020303" pitchFamily="18" charset="0"/>
                        </a:rPr>
                        <a:t>judgment</a:t>
                      </a:r>
                      <a:r>
                        <a:rPr lang="en-US" sz="2400" dirty="0">
                          <a:solidFill>
                            <a:srgbClr val="FFFF00"/>
                          </a:solidFill>
                          <a:effectLst/>
                          <a:latin typeface="Georgia" panose="02040502050405020303" pitchFamily="18" charset="0"/>
                        </a:rPr>
                        <a:t> </a:t>
                      </a:r>
                      <a:r>
                        <a:rPr lang="en-US" sz="2400" dirty="0">
                          <a:effectLst/>
                          <a:latin typeface="Georgia" panose="02040502050405020303" pitchFamily="18" charset="0"/>
                        </a:rPr>
                        <a:t>about people and events – these sources cannot be </a:t>
                      </a:r>
                      <a:r>
                        <a:rPr lang="en-US" sz="2400" b="1" u="sng" dirty="0">
                          <a:solidFill>
                            <a:srgbClr val="FFFF00"/>
                          </a:solidFill>
                          <a:effectLst/>
                          <a:latin typeface="Georgia" panose="02040502050405020303" pitchFamily="18" charset="0"/>
                        </a:rPr>
                        <a:t>trusted</a:t>
                      </a:r>
                      <a:r>
                        <a:rPr lang="en-US" sz="2400" dirty="0">
                          <a:solidFill>
                            <a:srgbClr val="FFFF00"/>
                          </a:solidFill>
                          <a:effectLst/>
                          <a:latin typeface="Georgia" panose="02040502050405020303" pitchFamily="18" charset="0"/>
                        </a:rPr>
                        <a:t>.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9774740" y="902926"/>
            <a:ext cx="2251184" cy="1442040"/>
          </a:xfrm>
          <a:prstGeom prst="rect">
            <a:avLst/>
          </a:prstGeom>
        </p:spPr>
      </p:pic>
      <p:pic>
        <p:nvPicPr>
          <p:cNvPr id="7" name="Picture 6"/>
          <p:cNvPicPr>
            <a:picLocks noChangeAspect="1"/>
          </p:cNvPicPr>
          <p:nvPr/>
        </p:nvPicPr>
        <p:blipFill>
          <a:blip r:embed="rId3"/>
          <a:stretch>
            <a:fillRect/>
          </a:stretch>
        </p:blipFill>
        <p:spPr>
          <a:xfrm>
            <a:off x="7761098" y="2045061"/>
            <a:ext cx="2238095" cy="2047619"/>
          </a:xfrm>
          <a:prstGeom prst="rect">
            <a:avLst/>
          </a:prstGeom>
        </p:spPr>
      </p:pic>
      <p:pic>
        <p:nvPicPr>
          <p:cNvPr id="5122" name="Picture 2" descr="http://www.organicfarmingblog.com/wp-content/uploads/Cat_Dog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238" y="4174442"/>
            <a:ext cx="3495110" cy="244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3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eorgia" panose="02040502050405020303" pitchFamily="18" charset="0"/>
              </a:rPr>
              <a:t>Writing About History</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5011208"/>
              </p:ext>
            </p:extLst>
          </p:nvPr>
        </p:nvGraphicFramePr>
        <p:xfrm>
          <a:off x="546618" y="1505479"/>
          <a:ext cx="6747318" cy="4693302"/>
        </p:xfrm>
        <a:graphic>
          <a:graphicData uri="http://schemas.openxmlformats.org/drawingml/2006/table">
            <a:tbl>
              <a:tblPr/>
              <a:tblGrid>
                <a:gridCol w="6747318">
                  <a:extLst>
                    <a:ext uri="{9D8B030D-6E8A-4147-A177-3AD203B41FA5}">
                      <a16:colId xmlns:a16="http://schemas.microsoft.com/office/drawing/2014/main" val="20000"/>
                    </a:ext>
                  </a:extLst>
                </a:gridCol>
              </a:tblGrid>
              <a:tr h="4693302">
                <a:tc>
                  <a:txBody>
                    <a:bodyPr/>
                    <a:lstStyle/>
                    <a:p>
                      <a:r>
                        <a:rPr lang="en-US" sz="2400" dirty="0" smtClean="0">
                          <a:effectLst/>
                          <a:latin typeface="Georgia" panose="02040502050405020303" pitchFamily="18" charset="0"/>
                        </a:rPr>
                        <a:t>When </a:t>
                      </a:r>
                      <a:r>
                        <a:rPr lang="en-US" sz="2400" dirty="0">
                          <a:effectLst/>
                          <a:latin typeface="Georgia" panose="02040502050405020303" pitchFamily="18" charset="0"/>
                        </a:rPr>
                        <a:t>writing about events, historians interpret the information from primary sources to draw </a:t>
                      </a:r>
                      <a:r>
                        <a:rPr lang="en-US" sz="2400" b="0" u="none" dirty="0">
                          <a:solidFill>
                            <a:schemeClr val="tx1"/>
                          </a:solidFill>
                          <a:effectLst/>
                          <a:latin typeface="Georgia" panose="02040502050405020303" pitchFamily="18" charset="0"/>
                        </a:rPr>
                        <a:t>conclusions</a:t>
                      </a:r>
                      <a:r>
                        <a:rPr lang="en-US" sz="2400" dirty="0">
                          <a:solidFill>
                            <a:srgbClr val="FFFF00"/>
                          </a:solidFill>
                          <a:effectLst/>
                          <a:latin typeface="Georgia" panose="02040502050405020303" pitchFamily="18" charset="0"/>
                        </a:rPr>
                        <a:t> </a:t>
                      </a:r>
                      <a:r>
                        <a:rPr lang="en-US" sz="2400" dirty="0">
                          <a:effectLst/>
                          <a:latin typeface="Georgia" panose="02040502050405020303" pitchFamily="18" charset="0"/>
                        </a:rPr>
                        <a:t>and make </a:t>
                      </a:r>
                      <a:r>
                        <a:rPr lang="en-US" sz="2400" b="1" u="sng" dirty="0">
                          <a:solidFill>
                            <a:srgbClr val="FFFF00"/>
                          </a:solidFill>
                          <a:effectLst/>
                          <a:latin typeface="Georgia" panose="02040502050405020303" pitchFamily="18" charset="0"/>
                        </a:rPr>
                        <a:t>inferences</a:t>
                      </a:r>
                      <a:r>
                        <a:rPr lang="en-US" sz="2400" dirty="0">
                          <a:solidFill>
                            <a:srgbClr val="FFFF00"/>
                          </a:solidFill>
                          <a:effectLst/>
                          <a:latin typeface="Georgia" panose="02040502050405020303" pitchFamily="18" charset="0"/>
                        </a:rPr>
                        <a:t>.</a:t>
                      </a:r>
                    </a:p>
                    <a:p>
                      <a:endParaRPr lang="en-US" sz="2400" dirty="0" smtClean="0">
                        <a:effectLst/>
                        <a:latin typeface="Georgia" panose="02040502050405020303" pitchFamily="18" charset="0"/>
                      </a:endParaRPr>
                    </a:p>
                    <a:p>
                      <a:pPr marL="0" indent="0">
                        <a:buNone/>
                      </a:pPr>
                      <a:r>
                        <a:rPr lang="en-US" sz="2400" dirty="0" smtClean="0">
                          <a:effectLst/>
                          <a:latin typeface="Georgia" panose="02040502050405020303" pitchFamily="18" charset="0"/>
                        </a:rPr>
                        <a:t>1. Historians </a:t>
                      </a:r>
                      <a:r>
                        <a:rPr lang="en-US" sz="2400" dirty="0">
                          <a:effectLst/>
                          <a:latin typeface="Georgia" panose="02040502050405020303" pitchFamily="18" charset="0"/>
                        </a:rPr>
                        <a:t>check the evidence in primary sources and </a:t>
                      </a:r>
                      <a:r>
                        <a:rPr lang="en-US" sz="2400" b="1" u="sng" dirty="0">
                          <a:solidFill>
                            <a:srgbClr val="FFFF00"/>
                          </a:solidFill>
                          <a:effectLst/>
                          <a:latin typeface="Georgia" panose="02040502050405020303" pitchFamily="18" charset="0"/>
                        </a:rPr>
                        <a:t>compare</a:t>
                      </a:r>
                      <a:r>
                        <a:rPr lang="en-US" sz="2400" dirty="0">
                          <a:solidFill>
                            <a:srgbClr val="FFFF00"/>
                          </a:solidFill>
                          <a:effectLst/>
                          <a:latin typeface="Georgia" panose="02040502050405020303" pitchFamily="18" charset="0"/>
                        </a:rPr>
                        <a:t> </a:t>
                      </a:r>
                      <a:r>
                        <a:rPr lang="en-US" sz="2400" dirty="0">
                          <a:effectLst/>
                          <a:latin typeface="Georgia" panose="02040502050405020303" pitchFamily="18" charset="0"/>
                        </a:rPr>
                        <a:t>it to sources that have already been determined to be “trustworthy</a:t>
                      </a:r>
                      <a:r>
                        <a:rPr lang="en-US" sz="2400" dirty="0" smtClean="0">
                          <a:effectLst/>
                          <a:latin typeface="Georgia" panose="02040502050405020303" pitchFamily="18" charset="0"/>
                        </a:rPr>
                        <a:t>”.</a:t>
                      </a:r>
                    </a:p>
                    <a:p>
                      <a:pPr marL="0" indent="0">
                        <a:buNone/>
                      </a:pPr>
                      <a:endParaRPr lang="en-US" sz="2400" dirty="0" smtClean="0">
                        <a:effectLst/>
                        <a:latin typeface="Georgia" panose="02040502050405020303" pitchFamily="18" charset="0"/>
                      </a:endParaRPr>
                    </a:p>
                    <a:p>
                      <a:pPr marL="0" indent="0">
                        <a:buNone/>
                      </a:pPr>
                      <a:r>
                        <a:rPr lang="en-US" sz="2400" dirty="0" smtClean="0">
                          <a:effectLst/>
                          <a:latin typeface="Georgia" panose="02040502050405020303" pitchFamily="18" charset="0"/>
                        </a:rPr>
                        <a:t>2.</a:t>
                      </a:r>
                      <a:r>
                        <a:rPr lang="en-US" sz="2400" baseline="0" dirty="0" smtClean="0">
                          <a:effectLst/>
                          <a:latin typeface="Georgia" panose="02040502050405020303" pitchFamily="18" charset="0"/>
                        </a:rPr>
                        <a:t> </a:t>
                      </a:r>
                      <a:r>
                        <a:rPr lang="en-US" sz="2400" dirty="0" smtClean="0">
                          <a:effectLst/>
                          <a:latin typeface="Georgia" panose="02040502050405020303" pitchFamily="18" charset="0"/>
                        </a:rPr>
                        <a:t> </a:t>
                      </a:r>
                      <a:r>
                        <a:rPr lang="en-US" sz="2400" dirty="0">
                          <a:effectLst/>
                          <a:latin typeface="Georgia" panose="02040502050405020303" pitchFamily="18" charset="0"/>
                        </a:rPr>
                        <a:t>Then, they look at secondary sources that express different points of view to get a clear idea of what happened.</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9296658" y="4954161"/>
            <a:ext cx="2857143" cy="1600000"/>
          </a:xfrm>
          <a:prstGeom prst="rect">
            <a:avLst/>
          </a:prstGeom>
        </p:spPr>
      </p:pic>
      <p:pic>
        <p:nvPicPr>
          <p:cNvPr id="6" name="Picture 5"/>
          <p:cNvPicPr>
            <a:picLocks noChangeAspect="1"/>
          </p:cNvPicPr>
          <p:nvPr/>
        </p:nvPicPr>
        <p:blipFill>
          <a:blip r:embed="rId3"/>
          <a:stretch>
            <a:fillRect/>
          </a:stretch>
        </p:blipFill>
        <p:spPr>
          <a:xfrm>
            <a:off x="7270131" y="3344637"/>
            <a:ext cx="1904762" cy="2409524"/>
          </a:xfrm>
          <a:prstGeom prst="rect">
            <a:avLst/>
          </a:prstGeom>
        </p:spPr>
      </p:pic>
      <p:pic>
        <p:nvPicPr>
          <p:cNvPr id="7" name="Picture 6"/>
          <p:cNvPicPr>
            <a:picLocks noChangeAspect="1"/>
          </p:cNvPicPr>
          <p:nvPr/>
        </p:nvPicPr>
        <p:blipFill>
          <a:blip r:embed="rId4"/>
          <a:stretch>
            <a:fillRect/>
          </a:stretch>
        </p:blipFill>
        <p:spPr>
          <a:xfrm>
            <a:off x="9296658" y="3208247"/>
            <a:ext cx="2323809" cy="1504762"/>
          </a:xfrm>
          <a:prstGeom prst="rect">
            <a:avLst/>
          </a:prstGeom>
        </p:spPr>
      </p:pic>
      <p:pic>
        <p:nvPicPr>
          <p:cNvPr id="8" name="Picture 7"/>
          <p:cNvPicPr>
            <a:picLocks noChangeAspect="1"/>
          </p:cNvPicPr>
          <p:nvPr/>
        </p:nvPicPr>
        <p:blipFill>
          <a:blip r:embed="rId5"/>
          <a:stretch>
            <a:fillRect/>
          </a:stretch>
        </p:blipFill>
        <p:spPr>
          <a:xfrm>
            <a:off x="8544277" y="1481381"/>
            <a:ext cx="3076190" cy="1485714"/>
          </a:xfrm>
          <a:prstGeom prst="rect">
            <a:avLst/>
          </a:prstGeom>
        </p:spPr>
      </p:pic>
    </p:spTree>
    <p:extLst>
      <p:ext uri="{BB962C8B-B14F-4D97-AF65-F5344CB8AC3E}">
        <p14:creationId xmlns:p14="http://schemas.microsoft.com/office/powerpoint/2010/main" val="73560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eorgia" panose="02040502050405020303" pitchFamily="18" charset="0"/>
              </a:rPr>
              <a:t>Looking at History</a:t>
            </a:r>
            <a:endParaRPr lang="en-US"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266170"/>
              </p:ext>
            </p:extLst>
          </p:nvPr>
        </p:nvGraphicFramePr>
        <p:xfrm>
          <a:off x="626362" y="1961851"/>
          <a:ext cx="6050886" cy="1920240"/>
        </p:xfrm>
        <a:graphic>
          <a:graphicData uri="http://schemas.openxmlformats.org/drawingml/2006/table">
            <a:tbl>
              <a:tblPr/>
              <a:tblGrid>
                <a:gridCol w="6050886">
                  <a:extLst>
                    <a:ext uri="{9D8B030D-6E8A-4147-A177-3AD203B41FA5}">
                      <a16:colId xmlns:a16="http://schemas.microsoft.com/office/drawing/2014/main" val="20000"/>
                    </a:ext>
                  </a:extLst>
                </a:gridCol>
              </a:tblGrid>
              <a:tr h="0">
                <a:tc>
                  <a:txBody>
                    <a:bodyPr/>
                    <a:lstStyle/>
                    <a:p>
                      <a:r>
                        <a:rPr lang="en-US" sz="2400" dirty="0" smtClean="0">
                          <a:effectLst/>
                          <a:latin typeface="Georgia" panose="02040502050405020303" pitchFamily="18" charset="0"/>
                        </a:rPr>
                        <a:t>1</a:t>
                      </a:r>
                      <a:r>
                        <a:rPr lang="en-US" sz="2400" dirty="0">
                          <a:effectLst/>
                          <a:latin typeface="Georgia" panose="02040502050405020303" pitchFamily="18" charset="0"/>
                        </a:rPr>
                        <a:t>. Historians gather information about a subject and then </a:t>
                      </a:r>
                      <a:r>
                        <a:rPr lang="en-US" sz="2400" b="1" u="sng" dirty="0">
                          <a:solidFill>
                            <a:srgbClr val="FFFF00"/>
                          </a:solidFill>
                          <a:effectLst/>
                          <a:latin typeface="Georgia" panose="02040502050405020303" pitchFamily="18" charset="0"/>
                        </a:rPr>
                        <a:t>write</a:t>
                      </a:r>
                      <a:r>
                        <a:rPr lang="en-US" sz="2400" dirty="0">
                          <a:effectLst/>
                          <a:latin typeface="Georgia" panose="02040502050405020303" pitchFamily="18" charset="0"/>
                        </a:rPr>
                        <a:t> what they have learned from their study. In most cases, historical books and articles are reviewed by other scholars to check for </a:t>
                      </a:r>
                      <a:r>
                        <a:rPr lang="en-US" sz="2400" b="1" u="sng" dirty="0">
                          <a:solidFill>
                            <a:srgbClr val="FFFF00"/>
                          </a:solidFill>
                          <a:effectLst/>
                          <a:latin typeface="Georgia" panose="02040502050405020303" pitchFamily="18" charset="0"/>
                        </a:rPr>
                        <a:t>accuracy</a:t>
                      </a:r>
                      <a:r>
                        <a:rPr lang="en-US" sz="2400" dirty="0">
                          <a:solidFill>
                            <a:srgbClr val="FFFF00"/>
                          </a:solidFill>
                          <a:effectLst/>
                          <a:latin typeface="Georgia" panose="02040502050405020303" pitchFamily="18" charset="0"/>
                        </a:rPr>
                        <a:t>.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7073930" y="1936903"/>
            <a:ext cx="4684791" cy="2623483"/>
          </a:xfrm>
          <a:prstGeom prst="rect">
            <a:avLst/>
          </a:prstGeom>
        </p:spPr>
      </p:pic>
      <p:pic>
        <p:nvPicPr>
          <p:cNvPr id="6" name="Picture 5"/>
          <p:cNvPicPr>
            <a:picLocks noChangeAspect="1"/>
          </p:cNvPicPr>
          <p:nvPr/>
        </p:nvPicPr>
        <p:blipFill>
          <a:blip r:embed="rId3"/>
          <a:stretch>
            <a:fillRect/>
          </a:stretch>
        </p:blipFill>
        <p:spPr>
          <a:xfrm>
            <a:off x="4619696" y="4034160"/>
            <a:ext cx="1742857" cy="2619048"/>
          </a:xfrm>
          <a:prstGeom prst="rect">
            <a:avLst/>
          </a:prstGeom>
        </p:spPr>
      </p:pic>
      <p:pic>
        <p:nvPicPr>
          <p:cNvPr id="7" name="Picture 6"/>
          <p:cNvPicPr>
            <a:picLocks noChangeAspect="1"/>
          </p:cNvPicPr>
          <p:nvPr/>
        </p:nvPicPr>
        <p:blipFill>
          <a:blip r:embed="rId4"/>
          <a:stretch>
            <a:fillRect/>
          </a:stretch>
        </p:blipFill>
        <p:spPr>
          <a:xfrm>
            <a:off x="1249885" y="4560386"/>
            <a:ext cx="2361905" cy="1933333"/>
          </a:xfrm>
          <a:prstGeom prst="rect">
            <a:avLst/>
          </a:prstGeom>
        </p:spPr>
      </p:pic>
      <p:sp>
        <p:nvSpPr>
          <p:cNvPr id="8" name="TextBox 7"/>
          <p:cNvSpPr txBox="1"/>
          <p:nvPr/>
        </p:nvSpPr>
        <p:spPr>
          <a:xfrm>
            <a:off x="6900907" y="4572945"/>
            <a:ext cx="4568879" cy="954107"/>
          </a:xfrm>
          <a:prstGeom prst="rect">
            <a:avLst/>
          </a:prstGeom>
          <a:noFill/>
        </p:spPr>
        <p:txBody>
          <a:bodyPr wrap="none" rtlCol="0">
            <a:spAutoFit/>
          </a:bodyPr>
          <a:lstStyle/>
          <a:p>
            <a:r>
              <a:rPr lang="en-US" sz="1400" dirty="0">
                <a:solidFill>
                  <a:srgbClr val="FFFF00"/>
                </a:solidFill>
                <a:latin typeface="Georgia" panose="02040502050405020303" pitchFamily="18" charset="0"/>
              </a:rPr>
              <a:t>ERIC </a:t>
            </a:r>
            <a:r>
              <a:rPr lang="en-US" sz="1400" dirty="0" smtClean="0">
                <a:solidFill>
                  <a:srgbClr val="FFFF00"/>
                </a:solidFill>
                <a:latin typeface="Georgia" panose="02040502050405020303" pitchFamily="18" charset="0"/>
              </a:rPr>
              <a:t>HOBSBAWM (1917-2012) </a:t>
            </a:r>
          </a:p>
          <a:p>
            <a:r>
              <a:rPr lang="en-US" sz="1400" dirty="0">
                <a:solidFill>
                  <a:srgbClr val="FFFF00"/>
                </a:solidFill>
                <a:latin typeface="Georgia" panose="02040502050405020303" pitchFamily="18" charset="0"/>
              </a:rPr>
              <a:t>O</a:t>
            </a:r>
            <a:r>
              <a:rPr lang="en-US" sz="1400" dirty="0" smtClean="0">
                <a:solidFill>
                  <a:srgbClr val="FFFF00"/>
                </a:solidFill>
                <a:latin typeface="Georgia" panose="02040502050405020303" pitchFamily="18" charset="0"/>
              </a:rPr>
              <a:t>ne </a:t>
            </a:r>
            <a:r>
              <a:rPr lang="en-US" sz="1400" dirty="0">
                <a:solidFill>
                  <a:srgbClr val="FFFF00"/>
                </a:solidFill>
                <a:latin typeface="Georgia" panose="02040502050405020303" pitchFamily="18" charset="0"/>
              </a:rPr>
              <a:t>of the leading British historians of the 20th century</a:t>
            </a:r>
            <a:br>
              <a:rPr lang="en-US" sz="1400" dirty="0">
                <a:solidFill>
                  <a:srgbClr val="FFFF00"/>
                </a:solidFill>
                <a:latin typeface="Georgia" panose="02040502050405020303" pitchFamily="18" charset="0"/>
              </a:rPr>
            </a:br>
            <a:r>
              <a:rPr lang="en-US" sz="1400" dirty="0">
                <a:solidFill>
                  <a:srgbClr val="FFFF00"/>
                </a:solidFill>
                <a:latin typeface="Georgia" panose="02040502050405020303" pitchFamily="18" charset="0"/>
              </a:rPr>
              <a:t/>
            </a:r>
            <a:br>
              <a:rPr lang="en-US" sz="1400" dirty="0">
                <a:solidFill>
                  <a:srgbClr val="FFFF00"/>
                </a:solidFill>
                <a:latin typeface="Georgia" panose="02040502050405020303" pitchFamily="18" charset="0"/>
              </a:rPr>
            </a:br>
            <a:endParaRPr lang="en-US" sz="14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239850359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4421</TotalTime>
  <Words>571</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Footlight MT Light</vt:lpstr>
      <vt:lpstr>Georgia</vt:lpstr>
      <vt:lpstr>Tempus Sans ITC</vt:lpstr>
      <vt:lpstr>Depth</vt:lpstr>
      <vt:lpstr>1. Fill in your planner. 2. You will need a piece of blank notebook paper an something to write with.</vt:lpstr>
      <vt:lpstr>PowerPoint Presentation</vt:lpstr>
      <vt:lpstr>How Does a Historian Work?</vt:lpstr>
      <vt:lpstr>What is Evidence?</vt:lpstr>
      <vt:lpstr>Primary  &amp; Secondary Sources</vt:lpstr>
      <vt:lpstr>Primary &amp; Secondary Sources</vt:lpstr>
      <vt:lpstr>What is Point of View?</vt:lpstr>
      <vt:lpstr>Writing About History</vt:lpstr>
      <vt:lpstr>Looking at History</vt:lpstr>
      <vt:lpstr>Focusing on History</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 Historian Work?</dc:title>
  <dc:creator>Dilmore, Robyn</dc:creator>
  <cp:lastModifiedBy>Dilmore, Robyn</cp:lastModifiedBy>
  <cp:revision>8</cp:revision>
  <dcterms:created xsi:type="dcterms:W3CDTF">2014-08-15T18:48:39Z</dcterms:created>
  <dcterms:modified xsi:type="dcterms:W3CDTF">2019-08-06T17:09:03Z</dcterms:modified>
</cp:coreProperties>
</file>