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4"/>
  </p:sldMasterIdLst>
  <p:notesMasterIdLst>
    <p:notesMasterId r:id="rId21"/>
  </p:notesMasterIdLst>
  <p:sldIdLst>
    <p:sldId id="283" r:id="rId5"/>
    <p:sldId id="258" r:id="rId6"/>
    <p:sldId id="311" r:id="rId7"/>
    <p:sldId id="312" r:id="rId8"/>
    <p:sldId id="260" r:id="rId9"/>
    <p:sldId id="262" r:id="rId10"/>
    <p:sldId id="310" r:id="rId11"/>
    <p:sldId id="291" r:id="rId12"/>
    <p:sldId id="264" r:id="rId13"/>
    <p:sldId id="265" r:id="rId14"/>
    <p:sldId id="266" r:id="rId15"/>
    <p:sldId id="267" r:id="rId16"/>
    <p:sldId id="274" r:id="rId17"/>
    <p:sldId id="275" r:id="rId18"/>
    <p:sldId id="276"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7" autoAdjust="0"/>
  </p:normalViewPr>
  <p:slideViewPr>
    <p:cSldViewPr>
      <p:cViewPr>
        <p:scale>
          <a:sx n="33" d="100"/>
          <a:sy n="33" d="100"/>
        </p:scale>
        <p:origin x="616" y="7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2" d="100"/>
          <a:sy n="52" d="100"/>
        </p:scale>
        <p:origin x="267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9C51B-788F-47E8-B9A8-16FCE45C0F34}" type="datetimeFigureOut">
              <a:rPr lang="en-US" smtClean="0"/>
              <a:pPr/>
              <a:t>11/25/2018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CAAD-06B6-40C0-AE95-093CD8D6EDCB}" type="slidenum">
              <a:rPr lang="en-US" smtClean="0"/>
              <a:pPr/>
              <a:t>‹#›</a:t>
            </a:fld>
            <a:endParaRPr lang="en-US"/>
          </a:p>
        </p:txBody>
      </p:sp>
    </p:spTree>
    <p:extLst>
      <p:ext uri="{BB962C8B-B14F-4D97-AF65-F5344CB8AC3E}">
        <p14:creationId xmlns:p14="http://schemas.microsoft.com/office/powerpoint/2010/main" val="2712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F99275C-3783-4341-8100-7B2AFBA8E7BE}" type="slidenum">
              <a:rPr lang="en-GB" smtClean="0"/>
              <a:pPr/>
              <a:t>1</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54364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fld id="{F5E73F7F-51D7-4B32-8C69-B77C0DFB7C07}" type="slidenum">
              <a:rPr lang="en-PH" altLang="en-US" sz="1200">
                <a:solidFill>
                  <a:srgbClr val="000000"/>
                </a:solidFill>
              </a:rPr>
              <a:pPr/>
              <a:t>2</a:t>
            </a:fld>
            <a:endParaRPr lang="en-PH" altLang="en-US" sz="1200">
              <a:solidFill>
                <a:srgbClr val="000000"/>
              </a:solidFill>
            </a:endParaRPr>
          </a:p>
        </p:txBody>
      </p:sp>
      <p:sp>
        <p:nvSpPr>
          <p:cNvPr id="30723"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r"/>
            <a:fld id="{AA9B8128-005F-423B-A50F-5A549FF22252}" type="slidenum">
              <a:rPr lang="en-PH" altLang="en-US" sz="1200">
                <a:solidFill>
                  <a:srgbClr val="000000"/>
                </a:solidFill>
              </a:rPr>
              <a:pPr algn="r"/>
              <a:t>2</a:t>
            </a:fld>
            <a:endParaRPr lang="en-PH" altLang="en-US" sz="1200">
              <a:solidFill>
                <a:srgbClr val="000000"/>
              </a:solidFill>
            </a:endParaRPr>
          </a:p>
        </p:txBody>
      </p:sp>
      <p:sp>
        <p:nvSpPr>
          <p:cNvPr id="3072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30725" name="Text Box 3"/>
          <p:cNvSpPr>
            <a:spLocks noGrp="1" noChangeArrowheads="1"/>
          </p:cNvSpPr>
          <p:nvPr>
            <p:ph type="body"/>
          </p:nvPr>
        </p:nvSpPr>
        <p:spPr>
          <a:xfrm>
            <a:off x="914400" y="4343400"/>
            <a:ext cx="502761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PH" altLang="en-US">
              <a:latin typeface="Times New Roman" panose="02020603050405020304" pitchFamily="18" charset="0"/>
            </a:endParaRPr>
          </a:p>
        </p:txBody>
      </p:sp>
    </p:spTree>
    <p:extLst>
      <p:ext uri="{BB962C8B-B14F-4D97-AF65-F5344CB8AC3E}">
        <p14:creationId xmlns:p14="http://schemas.microsoft.com/office/powerpoint/2010/main" val="264725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7B4AC72-89B3-4C5E-B6DD-6EE9008E1427}" type="slidenum">
              <a:rPr lang="en-GB" smtClean="0"/>
              <a:pPr/>
              <a:t>8</a:t>
            </a:fld>
            <a:endParaRPr lang="en-GB"/>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8855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fld id="{56127197-381D-4599-A5B9-0A32FC4DAADD}" type="slidenum">
              <a:rPr lang="en-PH" altLang="en-US" sz="1200">
                <a:solidFill>
                  <a:srgbClr val="000000"/>
                </a:solidFill>
              </a:rPr>
              <a:pPr/>
              <a:t>11</a:t>
            </a:fld>
            <a:endParaRPr lang="en-PH" altLang="en-US" sz="1200">
              <a:solidFill>
                <a:srgbClr val="000000"/>
              </a:solidFill>
            </a:endParaRPr>
          </a:p>
        </p:txBody>
      </p:sp>
      <p:sp>
        <p:nvSpPr>
          <p:cNvPr id="38915"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r"/>
            <a:fld id="{D7D00895-6A73-4D2D-B7C5-230CDF5DD28B}" type="slidenum">
              <a:rPr lang="en-PH" altLang="en-US" sz="1200">
                <a:solidFill>
                  <a:srgbClr val="000000"/>
                </a:solidFill>
              </a:rPr>
              <a:pPr algn="r"/>
              <a:t>11</a:t>
            </a:fld>
            <a:endParaRPr lang="en-PH" altLang="en-US" sz="1200">
              <a:solidFill>
                <a:srgbClr val="000000"/>
              </a:solidFill>
            </a:endParaRPr>
          </a:p>
        </p:txBody>
      </p:sp>
      <p:sp>
        <p:nvSpPr>
          <p:cNvPr id="38916"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38917" name="Text Box 3"/>
          <p:cNvSpPr>
            <a:spLocks noGrp="1" noChangeArrowheads="1"/>
          </p:cNvSpPr>
          <p:nvPr>
            <p:ph type="body"/>
          </p:nvPr>
        </p:nvSpPr>
        <p:spPr>
          <a:xfrm>
            <a:off x="914400" y="4343400"/>
            <a:ext cx="502761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PH" altLang="en-US">
              <a:latin typeface="Times New Roman" panose="02020603050405020304" pitchFamily="18" charset="0"/>
            </a:endParaRPr>
          </a:p>
        </p:txBody>
      </p:sp>
    </p:spTree>
    <p:extLst>
      <p:ext uri="{BB962C8B-B14F-4D97-AF65-F5344CB8AC3E}">
        <p14:creationId xmlns:p14="http://schemas.microsoft.com/office/powerpoint/2010/main" val="179764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fld id="{3F3F662E-2839-46C7-82B3-1EB50D0ABCAE}" type="slidenum">
              <a:rPr lang="en-PH" altLang="en-US" sz="1200">
                <a:solidFill>
                  <a:srgbClr val="000000"/>
                </a:solidFill>
              </a:rPr>
              <a:pPr/>
              <a:t>16</a:t>
            </a:fld>
            <a:endParaRPr lang="en-PH" altLang="en-US" sz="1200">
              <a:solidFill>
                <a:srgbClr val="000000"/>
              </a:solidFill>
            </a:endParaRPr>
          </a:p>
        </p:txBody>
      </p:sp>
      <p:sp>
        <p:nvSpPr>
          <p:cNvPr id="43011"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r"/>
            <a:fld id="{625AB25F-CDA1-429B-94FB-DFCF9BBCCF60}" type="slidenum">
              <a:rPr lang="en-PH" altLang="en-US" sz="1200">
                <a:solidFill>
                  <a:srgbClr val="000000"/>
                </a:solidFill>
              </a:rPr>
              <a:pPr algn="r"/>
              <a:t>16</a:t>
            </a:fld>
            <a:endParaRPr lang="en-PH" altLang="en-US" sz="1200">
              <a:solidFill>
                <a:srgbClr val="000000"/>
              </a:solidFill>
            </a:endParaRPr>
          </a:p>
        </p:txBody>
      </p:sp>
      <p:sp>
        <p:nvSpPr>
          <p:cNvPr id="4301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43013" name="Text Box 3"/>
          <p:cNvSpPr>
            <a:spLocks noGrp="1" noChangeArrowheads="1"/>
          </p:cNvSpPr>
          <p:nvPr>
            <p:ph type="body"/>
          </p:nvPr>
        </p:nvSpPr>
        <p:spPr>
          <a:xfrm>
            <a:off x="914400" y="4343400"/>
            <a:ext cx="5027613"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PH" altLang="en-US">
              <a:latin typeface="Times New Roman" panose="02020603050405020304" pitchFamily="18" charset="0"/>
            </a:endParaRPr>
          </a:p>
        </p:txBody>
      </p:sp>
    </p:spTree>
    <p:extLst>
      <p:ext uri="{BB962C8B-B14F-4D97-AF65-F5344CB8AC3E}">
        <p14:creationId xmlns:p14="http://schemas.microsoft.com/office/powerpoint/2010/main" val="429298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570E21A1-92EA-49D9-B77A-CDC12D7B11D7}" type="datetimeFigureOut">
              <a:rPr lang="en-US" smtClean="0"/>
              <a:pPr/>
              <a:t>11/25/2018</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21350577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E21A1-92EA-49D9-B77A-CDC12D7B11D7}" type="datetimeFigureOut">
              <a:rPr lang="en-US" smtClean="0"/>
              <a:pPr/>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193621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570E21A1-92EA-49D9-B77A-CDC12D7B11D7}" type="datetimeFigureOut">
              <a:rPr lang="en-US" smtClean="0"/>
              <a:pPr/>
              <a:t>11/25/2018</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115422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E21A1-92EA-49D9-B77A-CDC12D7B11D7}" type="datetimeFigureOut">
              <a:rPr lang="en-US" smtClean="0"/>
              <a:pPr/>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349001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0080" y="320040"/>
            <a:ext cx="2743200" cy="320040"/>
          </a:xfrm>
        </p:spPr>
        <p:txBody>
          <a:bodyPr/>
          <a:lstStyle/>
          <a:p>
            <a:fld id="{570E21A1-92EA-49D9-B77A-CDC12D7B11D7}" type="datetimeFigureOut">
              <a:rPr lang="en-US" smtClean="0"/>
              <a:pPr/>
              <a:t>11/25/2018</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426794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570E21A1-92EA-49D9-B77A-CDC12D7B11D7}" type="datetimeFigureOut">
              <a:rPr lang="en-US" smtClean="0"/>
              <a:pPr/>
              <a:t>11/25/2018</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38223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570E21A1-92EA-49D9-B77A-CDC12D7B11D7}" type="datetimeFigureOut">
              <a:rPr lang="en-US" smtClean="0"/>
              <a:pPr/>
              <a:t>11/25/2018</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56587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E21A1-92EA-49D9-B77A-CDC12D7B11D7}" type="datetimeFigureOut">
              <a:rPr lang="en-US" smtClean="0"/>
              <a:pPr/>
              <a:t>11/25/2018</a:t>
            </a:fld>
            <a:endParaRPr lang="en-US"/>
          </a:p>
        </p:txBody>
      </p:sp>
      <p:sp>
        <p:nvSpPr>
          <p:cNvPr id="4" name="Footer Placeholder 3"/>
          <p:cNvSpPr>
            <a:spLocks noGrp="1"/>
          </p:cNvSpPr>
          <p:nvPr>
            <p:ph type="ftr" sz="quarter" idx="11"/>
          </p:nvPr>
        </p:nvSpPr>
        <p:spPr>
          <a:xfrm>
            <a:off x="640080" y="6227064"/>
            <a:ext cx="7854696" cy="320040"/>
          </a:xfrm>
        </p:spPr>
        <p:txBody>
          <a:bodyPr/>
          <a:lstStyle/>
          <a:p>
            <a:endParaRPr lang="en-US"/>
          </a:p>
        </p:txBody>
      </p:sp>
      <p:sp>
        <p:nvSpPr>
          <p:cNvPr id="5" name="Slide Number Placeholder 4"/>
          <p:cNvSpPr>
            <a:spLocks noGrp="1"/>
          </p:cNvSpPr>
          <p:nvPr>
            <p:ph type="sldNum" sz="quarter" idx="12"/>
          </p:nvPr>
        </p:nvSpPr>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284628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570E21A1-92EA-49D9-B77A-CDC12D7B11D7}" type="datetimeFigureOut">
              <a:rPr lang="en-US" smtClean="0"/>
              <a:pPr/>
              <a:t>11/25/2018</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397636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0E21A1-92EA-49D9-B77A-CDC12D7B11D7}" type="datetimeFigureOut">
              <a:rPr lang="en-US" smtClean="0"/>
              <a:pPr/>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83245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40080" y="320040"/>
            <a:ext cx="2743200" cy="320040"/>
          </a:xfrm>
        </p:spPr>
        <p:txBody>
          <a:bodyPr/>
          <a:lstStyle/>
          <a:p>
            <a:fld id="{570E21A1-92EA-49D9-B77A-CDC12D7B11D7}" type="datetimeFigureOut">
              <a:rPr lang="en-US" smtClean="0"/>
              <a:pPr/>
              <a:t>11/25/2018</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a:p>
        </p:txBody>
      </p:sp>
      <p:sp>
        <p:nvSpPr>
          <p:cNvPr id="7" name="Slide Number Placeholder 6"/>
          <p:cNvSpPr>
            <a:spLocks noGrp="1"/>
          </p:cNvSpPr>
          <p:nvPr>
            <p:ph type="sldNum" sz="quarter" idx="12"/>
          </p:nvPr>
        </p:nvSpPr>
        <p:spPr>
          <a:xfrm>
            <a:off x="4315463" y="320040"/>
            <a:ext cx="685800" cy="320040"/>
          </a:xfrm>
        </p:spPr>
        <p:txBody>
          <a:bodyPr/>
          <a:lstStyle/>
          <a:p>
            <a:fld id="{4D241ECC-9F5C-40FF-A250-5EFAE754EA77}" type="slidenum">
              <a:rPr lang="en-US" smtClean="0"/>
              <a:pPr/>
              <a:t>‹#›</a:t>
            </a:fld>
            <a:endParaRPr lang="en-US"/>
          </a:p>
        </p:txBody>
      </p:sp>
    </p:spTree>
    <p:extLst>
      <p:ext uri="{BB962C8B-B14F-4D97-AF65-F5344CB8AC3E}">
        <p14:creationId xmlns:p14="http://schemas.microsoft.com/office/powerpoint/2010/main" val="197068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70E21A1-92EA-49D9-B77A-CDC12D7B11D7}" type="datetimeFigureOut">
              <a:rPr lang="en-US" smtClean="0"/>
              <a:pPr/>
              <a:t>11/25/2018</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D241ECC-9F5C-40FF-A250-5EFAE754EA77}" type="slidenum">
              <a:rPr lang="en-US" smtClean="0"/>
              <a:pPr/>
              <a:t>‹#›</a:t>
            </a:fld>
            <a:endParaRPr lang="en-US"/>
          </a:p>
        </p:txBody>
      </p:sp>
    </p:spTree>
    <p:extLst>
      <p:ext uri="{BB962C8B-B14F-4D97-AF65-F5344CB8AC3E}">
        <p14:creationId xmlns:p14="http://schemas.microsoft.com/office/powerpoint/2010/main" val="405244848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3"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3"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4"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55"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56"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57"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8"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9"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0"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1"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2"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3"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4"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5"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6"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67"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068"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9"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0"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1"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5" name="Group 94">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96" name="Rectangle 95">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7"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00" name="Rectangle 99">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03"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4"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7"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9"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20"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1"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2"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3"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25" name="Rectangle 124">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4"/>
          <p:cNvSpPr>
            <a:spLocks noGrp="1" noChangeArrowheads="1"/>
          </p:cNvSpPr>
          <p:nvPr>
            <p:ph type="ctrTitle" idx="4294967295"/>
          </p:nvPr>
        </p:nvSpPr>
        <p:spPr>
          <a:xfrm>
            <a:off x="484094" y="960120"/>
            <a:ext cx="2899271" cy="4171278"/>
          </a:xfrm>
        </p:spPr>
        <p:txBody>
          <a:bodyPr vert="horz" lIns="228600" tIns="228600" rIns="228600" bIns="228600" rtlCol="0" anchor="ctr">
            <a:normAutofit/>
          </a:bodyPr>
          <a:lstStyle/>
          <a:p>
            <a:pPr algn="r" defTabSz="914400"/>
            <a:r>
              <a:rPr lang="en-US" sz="3800" spc="-150"/>
              <a:t>Obtaining and Removing Materials</a:t>
            </a:r>
            <a:br>
              <a:rPr lang="en-US" sz="3800" spc="-150"/>
            </a:br>
            <a:r>
              <a:rPr lang="en-US" sz="3800" spc="-150"/>
              <a:t>Topic 8 Lesson 3  </a:t>
            </a:r>
          </a:p>
        </p:txBody>
      </p:sp>
      <p:cxnSp>
        <p:nvCxnSpPr>
          <p:cNvPr id="127" name="Straight Connector 126">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4197"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51" name="Rectangle 5"/>
          <p:cNvSpPr>
            <a:spLocks noGrp="1" noChangeArrowheads="1"/>
          </p:cNvSpPr>
          <p:nvPr>
            <p:ph type="subTitle" idx="4294967295"/>
          </p:nvPr>
        </p:nvSpPr>
        <p:spPr>
          <a:xfrm>
            <a:off x="3737373" y="960120"/>
            <a:ext cx="4133850" cy="4171278"/>
          </a:xfrm>
        </p:spPr>
        <p:txBody>
          <a:bodyPr vert="horz" lIns="91440" tIns="45720" rIns="91440" bIns="45720" rtlCol="0" anchor="ctr">
            <a:normAutofit/>
          </a:bodyPr>
          <a:lstStyle/>
          <a:p>
            <a:pPr indent="-228600" defTabSz="914400"/>
            <a:r>
              <a:rPr lang="en-US" b="1" u="sng" dirty="0"/>
              <a:t>Learning Goal: </a:t>
            </a:r>
            <a:r>
              <a:rPr lang="en-US" b="1" dirty="0"/>
              <a:t>Students will be able to explain how cells maintain Homeostasis</a:t>
            </a:r>
          </a:p>
          <a:p>
            <a:pPr indent="-228600" defTabSz="914400"/>
            <a:endParaRPr lang="en-US" b="1" dirty="0"/>
          </a:p>
          <a:p>
            <a:pPr indent="-228600" defTabSz="914400"/>
            <a:r>
              <a:rPr lang="en-US" b="1" u="sng" dirty="0"/>
              <a:t>Essential Question:  </a:t>
            </a:r>
            <a:r>
              <a:rPr lang="en-US" b="1" dirty="0"/>
              <a:t>What is the primary role of the cell membrane in cellular function? </a:t>
            </a:r>
          </a:p>
          <a:p>
            <a:pPr marL="0" indent="0" defTabSz="914400">
              <a:buNone/>
            </a:pPr>
            <a:endParaRPr lang="en-US" b="1" dirty="0"/>
          </a:p>
          <a:p>
            <a:pPr indent="-228600" defTabSz="914400"/>
            <a:r>
              <a:rPr lang="en-US" b="1" dirty="0"/>
              <a:t>Standard SC.6.L.14.3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logycorner.com/resources/diffusion-animated.gif"/>
          <p:cNvPicPr>
            <a:picLocks noChangeAspect="1" noChangeArrowheads="1" noCrop="1"/>
          </p:cNvPicPr>
          <p:nvPr/>
        </p:nvPicPr>
        <p:blipFill>
          <a:blip r:embed="rId2" cstate="print"/>
          <a:srcRect/>
          <a:stretch>
            <a:fillRect/>
          </a:stretch>
        </p:blipFill>
        <p:spPr bwMode="auto">
          <a:xfrm>
            <a:off x="2743200" y="1447800"/>
            <a:ext cx="3962400" cy="3962400"/>
          </a:xfrm>
          <a:prstGeom prst="rect">
            <a:avLst/>
          </a:prstGeom>
          <a:noFill/>
        </p:spPr>
      </p:pic>
      <p:sp>
        <p:nvSpPr>
          <p:cNvPr id="5" name="Rectangle 4"/>
          <p:cNvSpPr/>
          <p:nvPr/>
        </p:nvSpPr>
        <p:spPr>
          <a:xfrm>
            <a:off x="3048000" y="381000"/>
            <a:ext cx="3328155"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Diffusion</a:t>
            </a:r>
          </a:p>
        </p:txBody>
      </p:sp>
      <p:sp>
        <p:nvSpPr>
          <p:cNvPr id="6" name="Rectangle 5"/>
          <p:cNvSpPr/>
          <p:nvPr/>
        </p:nvSpPr>
        <p:spPr>
          <a:xfrm>
            <a:off x="0" y="5562600"/>
            <a:ext cx="85344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HIGH to LOW` concentration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07194" y="1066800"/>
            <a:ext cx="759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ctr" eaLnBrk="1" hangingPunct="1"/>
            <a:r>
              <a:rPr lang="en-PH" altLang="en-US" sz="2000" dirty="0">
                <a:solidFill>
                  <a:srgbClr val="00B050"/>
                </a:solidFill>
                <a:latin typeface="Verdana" panose="020B0604030504040204" pitchFamily="34" charset="0"/>
              </a:rPr>
              <a:t>How do cells exchange materials?</a:t>
            </a:r>
          </a:p>
        </p:txBody>
      </p:sp>
      <p:sp>
        <p:nvSpPr>
          <p:cNvPr id="13314" name="Rectangle 2"/>
          <p:cNvSpPr>
            <a:spLocks noChangeArrowheads="1"/>
          </p:cNvSpPr>
          <p:nvPr/>
        </p:nvSpPr>
        <p:spPr bwMode="auto">
          <a:xfrm>
            <a:off x="1041400" y="1828800"/>
            <a:ext cx="756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9pPr>
          </a:lstStyle>
          <a:p>
            <a:pPr marL="0" indent="0" eaLnBrk="1" hangingPunct="1">
              <a:buClr>
                <a:srgbClr val="66CC33"/>
              </a:buClr>
            </a:pPr>
            <a:r>
              <a:rPr lang="en-PH" altLang="en-US" sz="2200" dirty="0">
                <a:solidFill>
                  <a:srgbClr val="000000"/>
                </a:solidFill>
                <a:latin typeface="Verdana" panose="020B0604030504040204" pitchFamily="34" charset="0"/>
              </a:rPr>
              <a:t>At some point, the movement of tea out of the bag stops or slows down considerably. Why?</a:t>
            </a:r>
          </a:p>
        </p:txBody>
      </p:sp>
      <p:pic>
        <p:nvPicPr>
          <p:cNvPr id="2356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675" y="3328988"/>
            <a:ext cx="33242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6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3306763"/>
            <a:ext cx="3070225"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Rectangle 9">
            <a:extLst>
              <a:ext uri="{FF2B5EF4-FFF2-40B4-BE49-F238E27FC236}">
                <a16:creationId xmlns:a16="http://schemas.microsoft.com/office/drawing/2014/main" id="{87812B11-1BF0-4082-8C27-66F561890024}"/>
              </a:ext>
            </a:extLst>
          </p:cNvPr>
          <p:cNvSpPr>
            <a:spLocks noChangeArrowheads="1"/>
          </p:cNvSpPr>
          <p:nvPr/>
        </p:nvSpPr>
        <p:spPr bwMode="auto">
          <a:xfrm>
            <a:off x="685800" y="115773"/>
            <a:ext cx="77724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ctr"/>
            <a:r>
              <a:rPr lang="en-PH" altLang="en-US" sz="1200" b="1" dirty="0">
                <a:solidFill>
                  <a:srgbClr val="C00000"/>
                </a:solidFill>
                <a:latin typeface="Verdana" panose="020B0604030504040204" pitchFamily="34" charset="0"/>
              </a:rPr>
              <a:t>Essential Question: What is the primary role of the cell membrane in cell function? </a:t>
            </a:r>
            <a:endParaRPr lang="en-PH" altLang="en-US" sz="1200" dirty="0">
              <a:solidFill>
                <a:srgbClr val="C00000"/>
              </a:solidFill>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www.stjohn.ac.th/Department/school/bio_pix/osmosis.gif"/>
          <p:cNvPicPr>
            <a:picLocks noChangeAspect="1" noChangeArrowheads="1"/>
          </p:cNvPicPr>
          <p:nvPr/>
        </p:nvPicPr>
        <p:blipFill>
          <a:blip r:embed="rId2" cstate="print"/>
          <a:srcRect/>
          <a:stretch>
            <a:fillRect/>
          </a:stretch>
        </p:blipFill>
        <p:spPr bwMode="auto">
          <a:xfrm>
            <a:off x="457200" y="2771249"/>
            <a:ext cx="5833007" cy="4073594"/>
          </a:xfrm>
          <a:prstGeom prst="rect">
            <a:avLst/>
          </a:prstGeom>
          <a:noFill/>
        </p:spPr>
      </p:pic>
      <p:sp>
        <p:nvSpPr>
          <p:cNvPr id="24579" name="Rectangle 3"/>
          <p:cNvSpPr>
            <a:spLocks noChangeArrowheads="1"/>
          </p:cNvSpPr>
          <p:nvPr/>
        </p:nvSpPr>
        <p:spPr bwMode="auto">
          <a:xfrm>
            <a:off x="228600" y="228600"/>
            <a:ext cx="82296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1" i="0" u="sng" strike="noStrike" cap="none" normalizeH="0" baseline="0" dirty="0">
                <a:ln>
                  <a:noFill/>
                </a:ln>
                <a:effectLst/>
                <a:latin typeface="Calibri" pitchFamily="34" charset="0"/>
                <a:ea typeface="Times New Roman" pitchFamily="18" charset="0"/>
                <a:cs typeface="Arial" pitchFamily="34" charset="0"/>
              </a:rPr>
              <a:t>Osmosis</a:t>
            </a:r>
            <a:r>
              <a:rPr kumimoji="0" lang="en-US" sz="2800" b="0" i="0" u="none" strike="noStrike" cap="none" normalizeH="0" baseline="0" dirty="0">
                <a:ln>
                  <a:noFill/>
                </a:ln>
                <a:effectLst/>
                <a:latin typeface="Calibri" pitchFamily="34" charset="0"/>
                <a:ea typeface="Times New Roman" pitchFamily="18" charset="0"/>
                <a:cs typeface="Arial" pitchFamily="34" charset="0"/>
              </a:rPr>
              <a:t> is the </a:t>
            </a:r>
            <a:r>
              <a:rPr kumimoji="0" lang="en-US" sz="2800" b="1" i="0" u="sng" strike="noStrike" cap="none" normalizeH="0" baseline="0" dirty="0">
                <a:ln>
                  <a:noFill/>
                </a:ln>
                <a:effectLst/>
                <a:latin typeface="Calibri" pitchFamily="34" charset="0"/>
                <a:ea typeface="Times New Roman" pitchFamily="18" charset="0"/>
                <a:cs typeface="Arial" pitchFamily="34" charset="0"/>
              </a:rPr>
              <a:t>diffusion</a:t>
            </a:r>
            <a:r>
              <a:rPr kumimoji="0" lang="en-US" sz="2800" b="0" i="0" u="none" strike="noStrike" cap="none" normalizeH="0" baseline="0" dirty="0">
                <a:ln>
                  <a:noFill/>
                </a:ln>
                <a:effectLst/>
                <a:latin typeface="Calibri" pitchFamily="34" charset="0"/>
                <a:ea typeface="Times New Roman" pitchFamily="18" charset="0"/>
                <a:cs typeface="Arial" pitchFamily="34" charset="0"/>
              </a:rPr>
              <a:t> of </a:t>
            </a:r>
            <a:r>
              <a:rPr kumimoji="0" lang="en-US" sz="2800" b="1" i="0" u="sng" strike="noStrike" cap="none" normalizeH="0" baseline="0" dirty="0">
                <a:ln>
                  <a:noFill/>
                </a:ln>
                <a:effectLst/>
                <a:latin typeface="Calibri" pitchFamily="34" charset="0"/>
                <a:ea typeface="Times New Roman" pitchFamily="18" charset="0"/>
                <a:cs typeface="Arial" pitchFamily="34" charset="0"/>
              </a:rPr>
              <a:t>water</a:t>
            </a:r>
            <a:r>
              <a:rPr kumimoji="0" lang="en-US" sz="2800" b="0" i="0" u="none" strike="noStrike" cap="none" normalizeH="0" baseline="0" dirty="0">
                <a:ln>
                  <a:noFill/>
                </a:ln>
                <a:effectLst/>
                <a:latin typeface="Calibri" pitchFamily="34" charset="0"/>
                <a:ea typeface="Times New Roman" pitchFamily="18" charset="0"/>
                <a:cs typeface="Arial" pitchFamily="34" charset="0"/>
              </a:rPr>
              <a:t> through a selectively permeable membrane</a:t>
            </a:r>
            <a:endParaRPr kumimoji="0" lang="en-US" sz="28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effectLst/>
                <a:latin typeface="Calibri" pitchFamily="34" charset="0"/>
                <a:ea typeface="Times New Roman" pitchFamily="18" charset="0"/>
                <a:cs typeface="Arial" pitchFamily="34" charset="0"/>
              </a:rPr>
              <a:t>Water diffuses across a membrane from an area of </a:t>
            </a:r>
            <a:r>
              <a:rPr kumimoji="0" lang="en-US" sz="2800" b="1" i="0" u="sng" strike="noStrike" cap="none" normalizeH="0" baseline="0" dirty="0">
                <a:ln>
                  <a:noFill/>
                </a:ln>
                <a:effectLst/>
                <a:latin typeface="Calibri" pitchFamily="34" charset="0"/>
                <a:ea typeface="Times New Roman" pitchFamily="18" charset="0"/>
                <a:cs typeface="Arial" pitchFamily="34" charset="0"/>
              </a:rPr>
              <a:t>high </a:t>
            </a:r>
            <a:r>
              <a:rPr kumimoji="0" lang="en-US" sz="2800" i="0" strike="noStrike" cap="none" normalizeH="0" baseline="0" dirty="0">
                <a:ln>
                  <a:noFill/>
                </a:ln>
                <a:effectLst/>
                <a:latin typeface="Calibri" pitchFamily="34" charset="0"/>
                <a:ea typeface="Times New Roman" pitchFamily="18" charset="0"/>
                <a:cs typeface="Arial" pitchFamily="34" charset="0"/>
              </a:rPr>
              <a:t>concentration</a:t>
            </a:r>
            <a:r>
              <a:rPr kumimoji="0" lang="en-US" sz="2800" b="0" i="0" u="none" strike="noStrike" cap="none" normalizeH="0" baseline="0" dirty="0">
                <a:ln>
                  <a:noFill/>
                </a:ln>
                <a:effectLst/>
                <a:latin typeface="Calibri" pitchFamily="34" charset="0"/>
                <a:ea typeface="Times New Roman" pitchFamily="18" charset="0"/>
                <a:cs typeface="Arial" pitchFamily="34" charset="0"/>
              </a:rPr>
              <a:t> to an area of </a:t>
            </a:r>
            <a:r>
              <a:rPr kumimoji="0" lang="en-US" sz="2800" b="1" i="0" u="sng" strike="noStrike" cap="none" normalizeH="0" baseline="0" dirty="0">
                <a:ln>
                  <a:noFill/>
                </a:ln>
                <a:effectLst/>
                <a:latin typeface="Calibri" pitchFamily="34" charset="0"/>
                <a:ea typeface="Times New Roman" pitchFamily="18" charset="0"/>
                <a:cs typeface="Arial" pitchFamily="34" charset="0"/>
              </a:rPr>
              <a:t>low </a:t>
            </a:r>
            <a:r>
              <a:rPr kumimoji="0" lang="en-US" sz="2800" i="0" strike="noStrike" cap="none" normalizeH="0" baseline="0" dirty="0">
                <a:ln>
                  <a:noFill/>
                </a:ln>
                <a:effectLst/>
                <a:latin typeface="Calibri" pitchFamily="34" charset="0"/>
                <a:ea typeface="Times New Roman" pitchFamily="18" charset="0"/>
                <a:cs typeface="Arial" pitchFamily="34" charset="0"/>
              </a:rPr>
              <a:t>concentration</a:t>
            </a:r>
            <a:r>
              <a:rPr kumimoji="0" lang="en-US" sz="2800" b="0" i="0" u="none" strike="noStrike" cap="none" normalizeH="0" baseline="0" dirty="0">
                <a:ln>
                  <a:noFill/>
                </a:ln>
                <a:effectLst/>
                <a:latin typeface="Calibri" pitchFamily="34" charset="0"/>
                <a:ea typeface="Times New Roman" pitchFamily="18" charset="0"/>
                <a:cs typeface="Arial" pitchFamily="34" charset="0"/>
              </a:rPr>
              <a:t>.</a:t>
            </a:r>
            <a:endParaRPr kumimoji="0" lang="en-US" sz="28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Calibri"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577" name="Text Box 1"/>
          <p:cNvSpPr txBox="1">
            <a:spLocks noChangeArrowheads="1"/>
          </p:cNvSpPr>
          <p:nvPr/>
        </p:nvSpPr>
        <p:spPr bwMode="auto">
          <a:xfrm>
            <a:off x="5791200" y="3962400"/>
            <a:ext cx="2743200" cy="1600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Semi-permeable membrane is permeable to water, but not to sugar</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anim calcmode="lin" valueType="num">
                                      <p:cBhvr>
                                        <p:cTn id="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0" name="Rectangle 100"/>
          <p:cNvSpPr>
            <a:spLocks noChangeArrowheads="1"/>
          </p:cNvSpPr>
          <p:nvPr/>
        </p:nvSpPr>
        <p:spPr bwMode="auto">
          <a:xfrm>
            <a:off x="228600" y="184666"/>
            <a:ext cx="8305795"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800" b="1" i="0" u="sng" strike="noStrike" cap="none" normalizeH="0" baseline="0" dirty="0">
                <a:ln>
                  <a:noFill/>
                </a:ln>
                <a:effectLst/>
                <a:latin typeface="Calibri" pitchFamily="34" charset="0"/>
                <a:ea typeface="Times New Roman" pitchFamily="18" charset="0"/>
                <a:cs typeface="Arial" pitchFamily="34" charset="0"/>
              </a:rPr>
              <a:t>Active Transport</a:t>
            </a:r>
            <a:endParaRPr kumimoji="0" lang="en-US" sz="28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Calibri" pitchFamily="34" charset="0"/>
                <a:ea typeface="Times New Roman" pitchFamily="18" charset="0"/>
                <a:cs typeface="Arial" pitchFamily="34" charset="0"/>
              </a:rPr>
              <a:t>Active transport is the movement of molecules from </a:t>
            </a:r>
            <a:r>
              <a:rPr kumimoji="0" lang="en-US" sz="2400" b="1" i="0" u="sng" strike="noStrike" cap="none" normalizeH="0" baseline="0" dirty="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a:ln>
                  <a:noFill/>
                </a:ln>
                <a:effectLst/>
                <a:latin typeface="Calibri" pitchFamily="34" charset="0"/>
                <a:ea typeface="Times New Roman" pitchFamily="18" charset="0"/>
                <a:cs typeface="Arial" pitchFamily="34" charset="0"/>
              </a:rPr>
              <a:t> concentration. </a:t>
            </a:r>
            <a:r>
              <a:rPr kumimoji="0" lang="en-US" sz="2400" b="1" i="0" u="sng" strike="noStrike" cap="none" normalizeH="0" baseline="0" dirty="0">
                <a:ln>
                  <a:noFill/>
                </a:ln>
                <a:effectLst/>
                <a:latin typeface="Calibri" pitchFamily="34" charset="0"/>
                <a:ea typeface="Times New Roman" pitchFamily="18" charset="0"/>
                <a:cs typeface="Arial" pitchFamily="34" charset="0"/>
              </a:rPr>
              <a:t>Energy</a:t>
            </a:r>
            <a:r>
              <a:rPr kumimoji="0" lang="en-US" sz="2400" b="1" i="0" u="sng" strike="noStrike" cap="none" normalizeH="0" dirty="0">
                <a:ln>
                  <a:noFill/>
                </a:ln>
                <a:effectLst/>
                <a:latin typeface="Calibri" pitchFamily="34" charset="0"/>
                <a:ea typeface="Times New Roman" pitchFamily="18" charset="0"/>
                <a:cs typeface="Arial" pitchFamily="34" charset="0"/>
              </a:rPr>
              <a:t> is required.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sng" strike="noStrike" cap="none" normalizeH="0" dirty="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dirty="0">
                <a:ln>
                  <a:noFill/>
                </a:ln>
                <a:effectLst/>
                <a:latin typeface="Calibri" pitchFamily="34" charset="0"/>
                <a:ea typeface="Times New Roman" pitchFamily="18" charset="0"/>
                <a:cs typeface="Arial" pitchFamily="34" charset="0"/>
              </a:rPr>
              <a:t>Proteins</a:t>
            </a:r>
            <a:r>
              <a:rPr kumimoji="0" lang="en-US" sz="2400" i="0" strike="noStrike" cap="none" normalizeH="0" dirty="0">
                <a:ln>
                  <a:noFill/>
                </a:ln>
                <a:effectLst/>
                <a:latin typeface="Calibri" pitchFamily="34" charset="0"/>
                <a:ea typeface="Times New Roman" pitchFamily="18" charset="0"/>
                <a:cs typeface="Arial" pitchFamily="34" charset="0"/>
              </a:rPr>
              <a:t> in the cell help with this movement</a:t>
            </a:r>
            <a:endParaRPr kumimoji="0" lang="en-US" sz="2400" i="0" strike="noStrike" cap="none" normalizeH="0" baseline="0" dirty="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Calibri" pitchFamily="34" charset="0"/>
                <a:ea typeface="Times New Roman" pitchFamily="18" charset="0"/>
                <a:cs typeface="Arial" pitchFamily="34" charset="0"/>
              </a:rPr>
              <a:t>Ex: Body cells must pump carbon dioxide out into the surrounding blood vessels to be carried to the lungs for exhale. Blood vessels are high in carbon dioxide compared to the cells, so energy is required to move the carbon dioxide across the cell membrane from </a:t>
            </a:r>
            <a:r>
              <a:rPr kumimoji="0" lang="en-US" sz="2400" b="1" i="0" u="sng" strike="noStrike" cap="none" normalizeH="0" baseline="0" dirty="0">
                <a:ln>
                  <a:noFill/>
                </a:ln>
                <a:effectLst/>
                <a:latin typeface="Calibri" pitchFamily="34" charset="0"/>
                <a:ea typeface="Times New Roman" pitchFamily="18" charset="0"/>
                <a:cs typeface="Arial" pitchFamily="34" charset="0"/>
              </a:rPr>
              <a:t>LOW to HIGH</a:t>
            </a:r>
            <a:r>
              <a:rPr kumimoji="0" lang="en-US" sz="2400" b="0" i="0" u="none" strike="noStrike" cap="none" normalizeH="0" baseline="0" dirty="0">
                <a:ln>
                  <a:noFill/>
                </a:ln>
                <a:effectLst/>
                <a:latin typeface="Calibri" pitchFamily="34" charset="0"/>
                <a:ea typeface="Times New Roman" pitchFamily="18" charset="0"/>
                <a:cs typeface="Arial" pitchFamily="34" charset="0"/>
              </a:rPr>
              <a:t> concentration.</a:t>
            </a:r>
            <a:endParaRPr kumimoji="0" lang="en-US" sz="24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Arial" pitchFamily="34" charset="0"/>
              <a:cs typeface="Arial" pitchFamily="34" charset="0"/>
            </a:endParaRPr>
          </a:p>
        </p:txBody>
      </p:sp>
      <p:grpSp>
        <p:nvGrpSpPr>
          <p:cNvPr id="30721" name="Group 1"/>
          <p:cNvGrpSpPr>
            <a:grpSpLocks/>
          </p:cNvGrpSpPr>
          <p:nvPr/>
        </p:nvGrpSpPr>
        <p:grpSpPr bwMode="auto">
          <a:xfrm>
            <a:off x="1371600" y="4648200"/>
            <a:ext cx="7543428" cy="1981200"/>
            <a:chOff x="1781" y="11013"/>
            <a:chExt cx="8747" cy="1774"/>
          </a:xfrm>
        </p:grpSpPr>
        <p:sp>
          <p:nvSpPr>
            <p:cNvPr id="30819" name="Text Box 99"/>
            <p:cNvSpPr txBox="1">
              <a:spLocks noChangeArrowheads="1"/>
            </p:cNvSpPr>
            <p:nvPr/>
          </p:nvSpPr>
          <p:spPr bwMode="auto">
            <a:xfrm>
              <a:off x="1781" y="11081"/>
              <a:ext cx="2456"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outside of cell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0818" name="Text Box 98"/>
            <p:cNvSpPr txBox="1">
              <a:spLocks noChangeArrowheads="1"/>
            </p:cNvSpPr>
            <p:nvPr/>
          </p:nvSpPr>
          <p:spPr bwMode="auto">
            <a:xfrm>
              <a:off x="1869" y="12378"/>
              <a:ext cx="2392" cy="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inside of cell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30722" name="Group 2"/>
            <p:cNvGrpSpPr>
              <a:grpSpLocks/>
            </p:cNvGrpSpPr>
            <p:nvPr/>
          </p:nvGrpSpPr>
          <p:grpSpPr bwMode="auto">
            <a:xfrm>
              <a:off x="3380" y="11013"/>
              <a:ext cx="7148" cy="1774"/>
              <a:chOff x="3011" y="11751"/>
              <a:chExt cx="7864" cy="2157"/>
            </a:xfrm>
          </p:grpSpPr>
          <p:sp>
            <p:nvSpPr>
              <p:cNvPr id="30817" name="AutoShape 97"/>
              <p:cNvSpPr>
                <a:spLocks noChangeShapeType="1"/>
              </p:cNvSpPr>
              <p:nvPr/>
            </p:nvSpPr>
            <p:spPr bwMode="auto">
              <a:xfrm>
                <a:off x="6721" y="11935"/>
                <a:ext cx="60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6" name="Text Box 96"/>
              <p:cNvSpPr txBox="1">
                <a:spLocks noChangeArrowheads="1"/>
              </p:cNvSpPr>
              <p:nvPr/>
            </p:nvSpPr>
            <p:spPr bwMode="auto">
              <a:xfrm>
                <a:off x="7328" y="11751"/>
                <a:ext cx="3547" cy="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Times New Roman" pitchFamily="18" charset="0"/>
                    <a:cs typeface="Arial" pitchFamily="34" charset="0"/>
                  </a:rPr>
                  <a:t>Carbon Dioxide molecules</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30723" name="Group 3"/>
              <p:cNvGrpSpPr>
                <a:grpSpLocks/>
              </p:cNvGrpSpPr>
              <p:nvPr/>
            </p:nvGrpSpPr>
            <p:grpSpPr bwMode="auto">
              <a:xfrm>
                <a:off x="3011" y="11833"/>
                <a:ext cx="4142" cy="2075"/>
                <a:chOff x="3005" y="10816"/>
                <a:chExt cx="4985" cy="2811"/>
              </a:xfrm>
            </p:grpSpPr>
            <p:grpSp>
              <p:nvGrpSpPr>
                <p:cNvPr id="30732" name="Group 12"/>
                <p:cNvGrpSpPr>
                  <a:grpSpLocks/>
                </p:cNvGrpSpPr>
                <p:nvPr/>
              </p:nvGrpSpPr>
              <p:grpSpPr bwMode="auto">
                <a:xfrm>
                  <a:off x="3005" y="11747"/>
                  <a:ext cx="4985" cy="1051"/>
                  <a:chOff x="1815" y="1649"/>
                  <a:chExt cx="4984" cy="1051"/>
                </a:xfrm>
              </p:grpSpPr>
              <p:grpSp>
                <p:nvGrpSpPr>
                  <p:cNvPr id="30789" name="Group 69"/>
                  <p:cNvGrpSpPr>
                    <a:grpSpLocks/>
                  </p:cNvGrpSpPr>
                  <p:nvPr/>
                </p:nvGrpSpPr>
                <p:grpSpPr bwMode="auto">
                  <a:xfrm>
                    <a:off x="1815" y="1649"/>
                    <a:ext cx="1054" cy="1047"/>
                    <a:chOff x="1815" y="1649"/>
                    <a:chExt cx="1054" cy="1047"/>
                  </a:xfrm>
                </p:grpSpPr>
                <p:grpSp>
                  <p:nvGrpSpPr>
                    <p:cNvPr id="30803" name="Group 83"/>
                    <p:cNvGrpSpPr>
                      <a:grpSpLocks/>
                    </p:cNvGrpSpPr>
                    <p:nvPr/>
                  </p:nvGrpSpPr>
                  <p:grpSpPr bwMode="auto">
                    <a:xfrm rot="10800000">
                      <a:off x="1820" y="2244"/>
                      <a:ext cx="1049" cy="452"/>
                      <a:chOff x="1815" y="1485"/>
                      <a:chExt cx="1350" cy="660"/>
                    </a:xfrm>
                  </p:grpSpPr>
                  <p:grpSp>
                    <p:nvGrpSpPr>
                      <p:cNvPr id="30812" name="Group 92"/>
                      <p:cNvGrpSpPr>
                        <a:grpSpLocks/>
                      </p:cNvGrpSpPr>
                      <p:nvPr/>
                    </p:nvGrpSpPr>
                    <p:grpSpPr bwMode="auto">
                      <a:xfrm>
                        <a:off x="1815" y="1485"/>
                        <a:ext cx="450" cy="660"/>
                        <a:chOff x="1815" y="1485"/>
                        <a:chExt cx="450" cy="660"/>
                      </a:xfrm>
                    </p:grpSpPr>
                    <p:sp>
                      <p:nvSpPr>
                        <p:cNvPr id="30815" name="Oval 9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4" name="AutoShape 9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3" name="AutoShape 9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8" name="Group 88"/>
                      <p:cNvGrpSpPr>
                        <a:grpSpLocks/>
                      </p:cNvGrpSpPr>
                      <p:nvPr/>
                    </p:nvGrpSpPr>
                    <p:grpSpPr bwMode="auto">
                      <a:xfrm>
                        <a:off x="2265" y="1485"/>
                        <a:ext cx="450" cy="660"/>
                        <a:chOff x="1815" y="1485"/>
                        <a:chExt cx="450" cy="660"/>
                      </a:xfrm>
                    </p:grpSpPr>
                    <p:sp>
                      <p:nvSpPr>
                        <p:cNvPr id="30811" name="Oval 9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0" name="AutoShape 9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9" name="AutoShape 8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04" name="Group 84"/>
                      <p:cNvGrpSpPr>
                        <a:grpSpLocks/>
                      </p:cNvGrpSpPr>
                      <p:nvPr/>
                    </p:nvGrpSpPr>
                    <p:grpSpPr bwMode="auto">
                      <a:xfrm>
                        <a:off x="2715" y="1485"/>
                        <a:ext cx="450" cy="660"/>
                        <a:chOff x="1815" y="1485"/>
                        <a:chExt cx="450" cy="660"/>
                      </a:xfrm>
                    </p:grpSpPr>
                    <p:sp>
                      <p:nvSpPr>
                        <p:cNvPr id="30807" name="Oval 8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6" name="AutoShape 8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5" name="AutoShape 8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90" name="Group 70"/>
                    <p:cNvGrpSpPr>
                      <a:grpSpLocks/>
                    </p:cNvGrpSpPr>
                    <p:nvPr/>
                  </p:nvGrpSpPr>
                  <p:grpSpPr bwMode="auto">
                    <a:xfrm>
                      <a:off x="1815" y="1649"/>
                      <a:ext cx="1049" cy="452"/>
                      <a:chOff x="1815" y="1485"/>
                      <a:chExt cx="1350" cy="660"/>
                    </a:xfrm>
                  </p:grpSpPr>
                  <p:grpSp>
                    <p:nvGrpSpPr>
                      <p:cNvPr id="30799" name="Group 79"/>
                      <p:cNvGrpSpPr>
                        <a:grpSpLocks/>
                      </p:cNvGrpSpPr>
                      <p:nvPr/>
                    </p:nvGrpSpPr>
                    <p:grpSpPr bwMode="auto">
                      <a:xfrm>
                        <a:off x="1815" y="1485"/>
                        <a:ext cx="450" cy="660"/>
                        <a:chOff x="1815" y="1485"/>
                        <a:chExt cx="450" cy="660"/>
                      </a:xfrm>
                    </p:grpSpPr>
                    <p:sp>
                      <p:nvSpPr>
                        <p:cNvPr id="30802" name="Oval 8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1" name="AutoShape 8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0" name="AutoShape 8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5" name="Group 75"/>
                      <p:cNvGrpSpPr>
                        <a:grpSpLocks/>
                      </p:cNvGrpSpPr>
                      <p:nvPr/>
                    </p:nvGrpSpPr>
                    <p:grpSpPr bwMode="auto">
                      <a:xfrm>
                        <a:off x="2265" y="1485"/>
                        <a:ext cx="450" cy="660"/>
                        <a:chOff x="1815" y="1485"/>
                        <a:chExt cx="450" cy="660"/>
                      </a:xfrm>
                    </p:grpSpPr>
                    <p:sp>
                      <p:nvSpPr>
                        <p:cNvPr id="30798"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7"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6"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91" name="Group 71"/>
                      <p:cNvGrpSpPr>
                        <a:grpSpLocks/>
                      </p:cNvGrpSpPr>
                      <p:nvPr/>
                    </p:nvGrpSpPr>
                    <p:grpSpPr bwMode="auto">
                      <a:xfrm>
                        <a:off x="2715" y="1485"/>
                        <a:ext cx="450" cy="660"/>
                        <a:chOff x="1815" y="1485"/>
                        <a:chExt cx="450" cy="660"/>
                      </a:xfrm>
                    </p:grpSpPr>
                    <p:sp>
                      <p:nvSpPr>
                        <p:cNvPr id="30794"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3"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2"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62" name="Group 42"/>
                  <p:cNvGrpSpPr>
                    <a:grpSpLocks/>
                  </p:cNvGrpSpPr>
                  <p:nvPr/>
                </p:nvGrpSpPr>
                <p:grpSpPr bwMode="auto">
                  <a:xfrm>
                    <a:off x="3895" y="1649"/>
                    <a:ext cx="1054" cy="1047"/>
                    <a:chOff x="1815" y="1649"/>
                    <a:chExt cx="1054" cy="1047"/>
                  </a:xfrm>
                </p:grpSpPr>
                <p:grpSp>
                  <p:nvGrpSpPr>
                    <p:cNvPr id="30776" name="Group 56"/>
                    <p:cNvGrpSpPr>
                      <a:grpSpLocks/>
                    </p:cNvGrpSpPr>
                    <p:nvPr/>
                  </p:nvGrpSpPr>
                  <p:grpSpPr bwMode="auto">
                    <a:xfrm rot="10800000">
                      <a:off x="1820" y="2244"/>
                      <a:ext cx="1049" cy="452"/>
                      <a:chOff x="1815" y="1485"/>
                      <a:chExt cx="1350" cy="660"/>
                    </a:xfrm>
                  </p:grpSpPr>
                  <p:grpSp>
                    <p:nvGrpSpPr>
                      <p:cNvPr id="30785" name="Group 65"/>
                      <p:cNvGrpSpPr>
                        <a:grpSpLocks/>
                      </p:cNvGrpSpPr>
                      <p:nvPr/>
                    </p:nvGrpSpPr>
                    <p:grpSpPr bwMode="auto">
                      <a:xfrm>
                        <a:off x="1815" y="1485"/>
                        <a:ext cx="450" cy="660"/>
                        <a:chOff x="1815" y="1485"/>
                        <a:chExt cx="450" cy="660"/>
                      </a:xfrm>
                    </p:grpSpPr>
                    <p:sp>
                      <p:nvSpPr>
                        <p:cNvPr id="30788" name="Oval 6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7" name="AutoShape 6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6" name="AutoShape 6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81" name="Group 61"/>
                      <p:cNvGrpSpPr>
                        <a:grpSpLocks/>
                      </p:cNvGrpSpPr>
                      <p:nvPr/>
                    </p:nvGrpSpPr>
                    <p:grpSpPr bwMode="auto">
                      <a:xfrm>
                        <a:off x="2265" y="1485"/>
                        <a:ext cx="450" cy="660"/>
                        <a:chOff x="1815" y="1485"/>
                        <a:chExt cx="450" cy="660"/>
                      </a:xfrm>
                    </p:grpSpPr>
                    <p:sp>
                      <p:nvSpPr>
                        <p:cNvPr id="30784" name="Oval 6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3" name="AutoShape 6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2" name="AutoShape 6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77" name="Group 57"/>
                      <p:cNvGrpSpPr>
                        <a:grpSpLocks/>
                      </p:cNvGrpSpPr>
                      <p:nvPr/>
                    </p:nvGrpSpPr>
                    <p:grpSpPr bwMode="auto">
                      <a:xfrm>
                        <a:off x="2715" y="1485"/>
                        <a:ext cx="450" cy="660"/>
                        <a:chOff x="1815" y="1485"/>
                        <a:chExt cx="450" cy="660"/>
                      </a:xfrm>
                    </p:grpSpPr>
                    <p:sp>
                      <p:nvSpPr>
                        <p:cNvPr id="30780" name="Oval 6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9" name="AutoShape 5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8" name="AutoShape 5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63" name="Group 43"/>
                    <p:cNvGrpSpPr>
                      <a:grpSpLocks/>
                    </p:cNvGrpSpPr>
                    <p:nvPr/>
                  </p:nvGrpSpPr>
                  <p:grpSpPr bwMode="auto">
                    <a:xfrm>
                      <a:off x="1815" y="1649"/>
                      <a:ext cx="1049" cy="452"/>
                      <a:chOff x="1815" y="1485"/>
                      <a:chExt cx="1350" cy="660"/>
                    </a:xfrm>
                  </p:grpSpPr>
                  <p:grpSp>
                    <p:nvGrpSpPr>
                      <p:cNvPr id="30772" name="Group 52"/>
                      <p:cNvGrpSpPr>
                        <a:grpSpLocks/>
                      </p:cNvGrpSpPr>
                      <p:nvPr/>
                    </p:nvGrpSpPr>
                    <p:grpSpPr bwMode="auto">
                      <a:xfrm>
                        <a:off x="1815" y="1485"/>
                        <a:ext cx="450" cy="660"/>
                        <a:chOff x="1815" y="1485"/>
                        <a:chExt cx="450" cy="660"/>
                      </a:xfrm>
                    </p:grpSpPr>
                    <p:sp>
                      <p:nvSpPr>
                        <p:cNvPr id="30775" name="Oval 5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4" name="AutoShape 5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3" name="AutoShape 5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8" name="Group 48"/>
                      <p:cNvGrpSpPr>
                        <a:grpSpLocks/>
                      </p:cNvGrpSpPr>
                      <p:nvPr/>
                    </p:nvGrpSpPr>
                    <p:grpSpPr bwMode="auto">
                      <a:xfrm>
                        <a:off x="2265" y="1485"/>
                        <a:ext cx="450" cy="660"/>
                        <a:chOff x="1815" y="1485"/>
                        <a:chExt cx="450" cy="660"/>
                      </a:xfrm>
                    </p:grpSpPr>
                    <p:sp>
                      <p:nvSpPr>
                        <p:cNvPr id="30771"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0"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9"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64" name="Group 44"/>
                      <p:cNvGrpSpPr>
                        <a:grpSpLocks/>
                      </p:cNvGrpSpPr>
                      <p:nvPr/>
                    </p:nvGrpSpPr>
                    <p:grpSpPr bwMode="auto">
                      <a:xfrm>
                        <a:off x="2715" y="1485"/>
                        <a:ext cx="450" cy="660"/>
                        <a:chOff x="1815" y="1485"/>
                        <a:chExt cx="450" cy="660"/>
                      </a:xfrm>
                    </p:grpSpPr>
                    <p:sp>
                      <p:nvSpPr>
                        <p:cNvPr id="30767"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6"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5"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0735" name="Group 15"/>
                  <p:cNvGrpSpPr>
                    <a:grpSpLocks/>
                  </p:cNvGrpSpPr>
                  <p:nvPr/>
                </p:nvGrpSpPr>
                <p:grpSpPr bwMode="auto">
                  <a:xfrm>
                    <a:off x="5745" y="1653"/>
                    <a:ext cx="1054" cy="1047"/>
                    <a:chOff x="1815" y="1649"/>
                    <a:chExt cx="1054" cy="1047"/>
                  </a:xfrm>
                </p:grpSpPr>
                <p:grpSp>
                  <p:nvGrpSpPr>
                    <p:cNvPr id="30749" name="Group 29"/>
                    <p:cNvGrpSpPr>
                      <a:grpSpLocks/>
                    </p:cNvGrpSpPr>
                    <p:nvPr/>
                  </p:nvGrpSpPr>
                  <p:grpSpPr bwMode="auto">
                    <a:xfrm rot="10800000">
                      <a:off x="1820" y="2244"/>
                      <a:ext cx="1049" cy="452"/>
                      <a:chOff x="1815" y="1485"/>
                      <a:chExt cx="1350" cy="660"/>
                    </a:xfrm>
                  </p:grpSpPr>
                  <p:grpSp>
                    <p:nvGrpSpPr>
                      <p:cNvPr id="30758" name="Group 38"/>
                      <p:cNvGrpSpPr>
                        <a:grpSpLocks/>
                      </p:cNvGrpSpPr>
                      <p:nvPr/>
                    </p:nvGrpSpPr>
                    <p:grpSpPr bwMode="auto">
                      <a:xfrm>
                        <a:off x="1815" y="1485"/>
                        <a:ext cx="450" cy="660"/>
                        <a:chOff x="1815" y="1485"/>
                        <a:chExt cx="450" cy="660"/>
                      </a:xfrm>
                    </p:grpSpPr>
                    <p:sp>
                      <p:nvSpPr>
                        <p:cNvPr id="30761" name="Oval 4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0" name="AutoShape 4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9" name="AutoShape 3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4" name="Group 34"/>
                      <p:cNvGrpSpPr>
                        <a:grpSpLocks/>
                      </p:cNvGrpSpPr>
                      <p:nvPr/>
                    </p:nvGrpSpPr>
                    <p:grpSpPr bwMode="auto">
                      <a:xfrm>
                        <a:off x="2265" y="1485"/>
                        <a:ext cx="450" cy="660"/>
                        <a:chOff x="1815" y="1485"/>
                        <a:chExt cx="450" cy="660"/>
                      </a:xfrm>
                    </p:grpSpPr>
                    <p:sp>
                      <p:nvSpPr>
                        <p:cNvPr id="30757" name="Oval 3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6" name="AutoShape 3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5" name="AutoShape 3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50" name="Group 30"/>
                      <p:cNvGrpSpPr>
                        <a:grpSpLocks/>
                      </p:cNvGrpSpPr>
                      <p:nvPr/>
                    </p:nvGrpSpPr>
                    <p:grpSpPr bwMode="auto">
                      <a:xfrm>
                        <a:off x="2715" y="1485"/>
                        <a:ext cx="450" cy="660"/>
                        <a:chOff x="1815" y="1485"/>
                        <a:chExt cx="450" cy="660"/>
                      </a:xfrm>
                    </p:grpSpPr>
                    <p:sp>
                      <p:nvSpPr>
                        <p:cNvPr id="30753" name="Oval 3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2" name="AutoShape 3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1" name="AutoShape 3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36" name="Group 16"/>
                    <p:cNvGrpSpPr>
                      <a:grpSpLocks/>
                    </p:cNvGrpSpPr>
                    <p:nvPr/>
                  </p:nvGrpSpPr>
                  <p:grpSpPr bwMode="auto">
                    <a:xfrm>
                      <a:off x="1815" y="1649"/>
                      <a:ext cx="1049" cy="452"/>
                      <a:chOff x="1815" y="1485"/>
                      <a:chExt cx="1350" cy="660"/>
                    </a:xfrm>
                  </p:grpSpPr>
                  <p:grpSp>
                    <p:nvGrpSpPr>
                      <p:cNvPr id="30745" name="Group 25"/>
                      <p:cNvGrpSpPr>
                        <a:grpSpLocks/>
                      </p:cNvGrpSpPr>
                      <p:nvPr/>
                    </p:nvGrpSpPr>
                    <p:grpSpPr bwMode="auto">
                      <a:xfrm>
                        <a:off x="1815" y="1485"/>
                        <a:ext cx="450" cy="660"/>
                        <a:chOff x="1815" y="1485"/>
                        <a:chExt cx="450" cy="660"/>
                      </a:xfrm>
                    </p:grpSpPr>
                    <p:sp>
                      <p:nvSpPr>
                        <p:cNvPr id="30748" name="Oval 2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7" name="AutoShape 2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6" name="AutoShape 2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41" name="Group 21"/>
                      <p:cNvGrpSpPr>
                        <a:grpSpLocks/>
                      </p:cNvGrpSpPr>
                      <p:nvPr/>
                    </p:nvGrpSpPr>
                    <p:grpSpPr bwMode="auto">
                      <a:xfrm>
                        <a:off x="2265" y="1485"/>
                        <a:ext cx="450" cy="660"/>
                        <a:chOff x="1815" y="1485"/>
                        <a:chExt cx="450" cy="660"/>
                      </a:xfrm>
                    </p:grpSpPr>
                    <p:sp>
                      <p:nvSpPr>
                        <p:cNvPr id="30744" name="Oval 2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3" name="AutoShape 2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2" name="AutoShape 2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737" name="Group 17"/>
                      <p:cNvGrpSpPr>
                        <a:grpSpLocks/>
                      </p:cNvGrpSpPr>
                      <p:nvPr/>
                    </p:nvGrpSpPr>
                    <p:grpSpPr bwMode="auto">
                      <a:xfrm>
                        <a:off x="2715" y="1485"/>
                        <a:ext cx="450" cy="660"/>
                        <a:chOff x="1815" y="1485"/>
                        <a:chExt cx="450" cy="660"/>
                      </a:xfrm>
                    </p:grpSpPr>
                    <p:sp>
                      <p:nvSpPr>
                        <p:cNvPr id="30740" name="Oval 2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9" name="AutoShape 1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8" name="AutoShape 1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0734" name="AutoShape 1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3" name="Oval 1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731" name="AutoShape 11"/>
                <p:cNvSpPr>
                  <a:spLocks noChangeShapeType="1"/>
                </p:cNvSpPr>
                <p:nvPr/>
              </p:nvSpPr>
              <p:spPr bwMode="auto">
                <a:xfrm flipV="1">
                  <a:off x="6585" y="11224"/>
                  <a:ext cx="0" cy="1995"/>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30" name="Oval 10"/>
                <p:cNvSpPr>
                  <a:spLocks noChangeArrowheads="1"/>
                </p:cNvSpPr>
                <p:nvPr/>
              </p:nvSpPr>
              <p:spPr bwMode="auto">
                <a:xfrm>
                  <a:off x="3604" y="10954"/>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9" name="Oval 9"/>
                <p:cNvSpPr>
                  <a:spLocks noChangeArrowheads="1"/>
                </p:cNvSpPr>
                <p:nvPr/>
              </p:nvSpPr>
              <p:spPr bwMode="auto">
                <a:xfrm>
                  <a:off x="442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8" name="Oval 8"/>
                <p:cNvSpPr>
                  <a:spLocks noChangeArrowheads="1"/>
                </p:cNvSpPr>
                <p:nvPr/>
              </p:nvSpPr>
              <p:spPr bwMode="auto">
                <a:xfrm>
                  <a:off x="5162" y="11062"/>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7" name="Oval 7"/>
                <p:cNvSpPr>
                  <a:spLocks noChangeArrowheads="1"/>
                </p:cNvSpPr>
                <p:nvPr/>
              </p:nvSpPr>
              <p:spPr bwMode="auto">
                <a:xfrm>
                  <a:off x="5917"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6" name="Oval 6"/>
                <p:cNvSpPr>
                  <a:spLocks noChangeArrowheads="1"/>
                </p:cNvSpPr>
                <p:nvPr/>
              </p:nvSpPr>
              <p:spPr bwMode="auto">
                <a:xfrm>
                  <a:off x="6915" y="10816"/>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5" name="Oval 5"/>
                <p:cNvSpPr>
                  <a:spLocks noChangeArrowheads="1"/>
                </p:cNvSpPr>
                <p:nvPr/>
              </p:nvSpPr>
              <p:spPr bwMode="auto">
                <a:xfrm>
                  <a:off x="4928" y="13207"/>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724" name="Oval 4"/>
                <p:cNvSpPr>
                  <a:spLocks noChangeArrowheads="1"/>
                </p:cNvSpPr>
                <p:nvPr/>
              </p:nvSpPr>
              <p:spPr bwMode="auto">
                <a:xfrm>
                  <a:off x="6016" y="13219"/>
                  <a:ext cx="390" cy="408"/>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sp>
        <p:nvSpPr>
          <p:cNvPr id="30824" name="Rectangle 104"/>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0">
                                            <p:txEl>
                                              <p:pRg st="7" end="7"/>
                                            </p:txEl>
                                          </p:spTgt>
                                        </p:tgtEl>
                                        <p:attrNameLst>
                                          <p:attrName>style.visibility</p:attrName>
                                        </p:attrNameLst>
                                      </p:cBhvr>
                                      <p:to>
                                        <p:strVal val="visible"/>
                                      </p:to>
                                    </p:set>
                                    <p:animEffect transition="in" filter="fade">
                                      <p:cBhvr>
                                        <p:cTn id="7" dur="1000"/>
                                        <p:tgtEl>
                                          <p:spTgt spid="30820">
                                            <p:txEl>
                                              <p:pRg st="7" end="7"/>
                                            </p:txEl>
                                          </p:spTgt>
                                        </p:tgtEl>
                                      </p:cBhvr>
                                    </p:animEffect>
                                    <p:anim calcmode="lin" valueType="num">
                                      <p:cBhvr>
                                        <p:cTn id="8" dur="1000" fill="hold"/>
                                        <p:tgtEl>
                                          <p:spTgt spid="30820">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08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0" descr="stick figure.png"/>
          <p:cNvPicPr>
            <a:picLocks noChangeAspect="1" noChangeArrowheads="1"/>
          </p:cNvPicPr>
          <p:nvPr/>
        </p:nvPicPr>
        <p:blipFill>
          <a:blip r:embed="rId2" cstate="print"/>
          <a:srcRect/>
          <a:stretch>
            <a:fillRect/>
          </a:stretch>
        </p:blipFill>
        <p:spPr bwMode="auto">
          <a:xfrm>
            <a:off x="1524000" y="1371600"/>
            <a:ext cx="1152525" cy="1617579"/>
          </a:xfrm>
          <a:prstGeom prst="rect">
            <a:avLst/>
          </a:prstGeom>
          <a:noFill/>
        </p:spPr>
      </p:pic>
      <p:grpSp>
        <p:nvGrpSpPr>
          <p:cNvPr id="31746" name="Group 2"/>
          <p:cNvGrpSpPr>
            <a:grpSpLocks/>
          </p:cNvGrpSpPr>
          <p:nvPr/>
        </p:nvGrpSpPr>
        <p:grpSpPr bwMode="auto">
          <a:xfrm>
            <a:off x="144063" y="2133600"/>
            <a:ext cx="8335703" cy="3976687"/>
            <a:chOff x="948" y="1403"/>
            <a:chExt cx="8249" cy="3300"/>
          </a:xfrm>
        </p:grpSpPr>
        <p:grpSp>
          <p:nvGrpSpPr>
            <p:cNvPr id="31750" name="Group 6"/>
            <p:cNvGrpSpPr>
              <a:grpSpLocks/>
            </p:cNvGrpSpPr>
            <p:nvPr/>
          </p:nvGrpSpPr>
          <p:grpSpPr bwMode="auto">
            <a:xfrm>
              <a:off x="3179" y="1403"/>
              <a:ext cx="5348" cy="3300"/>
              <a:chOff x="3179" y="1403"/>
              <a:chExt cx="5348" cy="3300"/>
            </a:xfrm>
          </p:grpSpPr>
          <p:sp>
            <p:nvSpPr>
              <p:cNvPr id="31755" name="AutoShape 11"/>
              <p:cNvSpPr>
                <a:spLocks noChangeShapeType="1"/>
              </p:cNvSpPr>
              <p:nvPr/>
            </p:nvSpPr>
            <p:spPr bwMode="auto">
              <a:xfrm>
                <a:off x="3797" y="1598"/>
                <a:ext cx="4063" cy="3105"/>
              </a:xfrm>
              <a:prstGeom prst="curvedConnector3">
                <a:avLst>
                  <a:gd name="adj1" fmla="val 57000"/>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4" name="Oval 10"/>
              <p:cNvSpPr>
                <a:spLocks noChangeArrowheads="1"/>
              </p:cNvSpPr>
              <p:nvPr/>
            </p:nvSpPr>
            <p:spPr bwMode="auto">
              <a:xfrm>
                <a:off x="3179" y="140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3" name="Oval 9"/>
              <p:cNvSpPr>
                <a:spLocks noChangeArrowheads="1"/>
              </p:cNvSpPr>
              <p:nvPr/>
            </p:nvSpPr>
            <p:spPr bwMode="auto">
              <a:xfrm>
                <a:off x="8178" y="416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1752" name="AutoShape 8"/>
              <p:cNvSpPr>
                <a:spLocks noChangeShapeType="1"/>
              </p:cNvSpPr>
              <p:nvPr/>
            </p:nvSpPr>
            <p:spPr bwMode="auto">
              <a:xfrm>
                <a:off x="3540" y="1733"/>
                <a:ext cx="1210" cy="54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751" name="AutoShape 7"/>
              <p:cNvSpPr>
                <a:spLocks noChangeShapeType="1"/>
              </p:cNvSpPr>
              <p:nvPr/>
            </p:nvSpPr>
            <p:spPr bwMode="auto">
              <a:xfrm flipH="1" flipV="1">
                <a:off x="6980" y="3623"/>
                <a:ext cx="1198" cy="630"/>
              </a:xfrm>
              <a:prstGeom prst="straightConnector1">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31747" name="Group 3"/>
            <p:cNvGrpSpPr>
              <a:grpSpLocks/>
            </p:cNvGrpSpPr>
            <p:nvPr/>
          </p:nvGrpSpPr>
          <p:grpSpPr bwMode="auto">
            <a:xfrm>
              <a:off x="948" y="2141"/>
              <a:ext cx="8249" cy="1575"/>
              <a:chOff x="948" y="2141"/>
              <a:chExt cx="8249" cy="1575"/>
            </a:xfrm>
          </p:grpSpPr>
          <p:sp>
            <p:nvSpPr>
              <p:cNvPr id="31749" name="Text Box 5"/>
              <p:cNvSpPr txBox="1">
                <a:spLocks noChangeArrowheads="1"/>
              </p:cNvSpPr>
              <p:nvPr/>
            </p:nvSpPr>
            <p:spPr bwMode="auto">
              <a:xfrm>
                <a:off x="948" y="2141"/>
                <a:ext cx="2811" cy="15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Times New Roman" pitchFamily="18" charset="0"/>
                    <a:cs typeface="Arial" pitchFamily="34" charset="0"/>
                  </a:rPr>
                  <a:t>NO ENERGY NEEDED</a:t>
                </a: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Diffusion</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Osmosis</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31748" name="Text Box 4"/>
              <p:cNvSpPr txBox="1">
                <a:spLocks noChangeArrowheads="1"/>
              </p:cNvSpPr>
              <p:nvPr/>
            </p:nvSpPr>
            <p:spPr bwMode="auto">
              <a:xfrm>
                <a:off x="6386" y="2235"/>
                <a:ext cx="2811" cy="9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Times New Roman" pitchFamily="18" charset="0"/>
                    <a:cs typeface="Arial" pitchFamily="34" charset="0"/>
                  </a:rPr>
                  <a:t>ENERGY NEEDED</a:t>
                </a: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Active Transport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31756" name="Rectangle 12"/>
          <p:cNvSpPr>
            <a:spLocks noChangeArrowheads="1"/>
          </p:cNvSpPr>
          <p:nvPr/>
        </p:nvSpPr>
        <p:spPr bwMode="auto">
          <a:xfrm>
            <a:off x="381000" y="152400"/>
            <a:ext cx="22098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libri" pitchFamily="34" charset="0"/>
                <a:ea typeface="Times New Roman" pitchFamily="18" charset="0"/>
                <a:cs typeface="Arial" pitchFamily="34" charset="0"/>
              </a:rPr>
              <a:t>ANALOGY:</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1759"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9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9" name="Picture 10" descr="stick figure.png"/>
          <p:cNvPicPr>
            <a:picLocks noChangeAspect="1" noChangeArrowheads="1"/>
          </p:cNvPicPr>
          <p:nvPr/>
        </p:nvPicPr>
        <p:blipFill>
          <a:blip r:embed="rId2" cstate="print"/>
          <a:srcRect/>
          <a:stretch>
            <a:fillRect/>
          </a:stretch>
        </p:blipFill>
        <p:spPr bwMode="auto">
          <a:xfrm>
            <a:off x="7467600" y="4724400"/>
            <a:ext cx="1152525" cy="161757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endocytosis and exocytosis.gif"/>
          <p:cNvPicPr>
            <a:picLocks noChangeAspect="1" noChangeArrowheads="1"/>
          </p:cNvPicPr>
          <p:nvPr/>
        </p:nvPicPr>
        <p:blipFill>
          <a:blip r:embed="rId2" cstate="print"/>
          <a:srcRect/>
          <a:stretch>
            <a:fillRect/>
          </a:stretch>
        </p:blipFill>
        <p:spPr bwMode="auto">
          <a:xfrm>
            <a:off x="228600" y="2438400"/>
            <a:ext cx="4876800" cy="3543300"/>
          </a:xfrm>
          <a:prstGeom prst="rect">
            <a:avLst/>
          </a:prstGeom>
          <a:noFill/>
        </p:spPr>
      </p:pic>
      <p:sp>
        <p:nvSpPr>
          <p:cNvPr id="32769" name="Text Box 1"/>
          <p:cNvSpPr txBox="1">
            <a:spLocks noChangeArrowheads="1"/>
          </p:cNvSpPr>
          <p:nvPr/>
        </p:nvSpPr>
        <p:spPr bwMode="auto">
          <a:xfrm>
            <a:off x="5257800" y="2590800"/>
            <a:ext cx="3124200" cy="3505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effectLst/>
                <a:latin typeface="Calibri" pitchFamily="34" charset="0"/>
                <a:ea typeface="Times New Roman" pitchFamily="18" charset="0"/>
                <a:cs typeface="Arial" pitchFamily="34" charset="0"/>
              </a:rPr>
              <a:t>Food is moved </a:t>
            </a:r>
            <a:r>
              <a:rPr kumimoji="0" lang="en-US" sz="2400" b="1" i="0" u="sng" strike="noStrike" cap="none" normalizeH="0" baseline="0" dirty="0">
                <a:ln>
                  <a:noFill/>
                </a:ln>
                <a:effectLst/>
                <a:latin typeface="Calibri" pitchFamily="34" charset="0"/>
                <a:ea typeface="Times New Roman" pitchFamily="18" charset="0"/>
                <a:cs typeface="Arial" pitchFamily="34" charset="0"/>
              </a:rPr>
              <a:t>into the cell</a:t>
            </a:r>
            <a:r>
              <a:rPr kumimoji="0" lang="en-US" sz="2400" b="0" i="0" u="none" strike="noStrike" cap="none" normalizeH="0" baseline="0" dirty="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a:ln>
                  <a:noFill/>
                </a:ln>
                <a:effectLst/>
                <a:latin typeface="Calibri" pitchFamily="34" charset="0"/>
                <a:ea typeface="Times New Roman" pitchFamily="18" charset="0"/>
                <a:cs typeface="Arial" pitchFamily="34" charset="0"/>
              </a:rPr>
              <a:t>Endocytosis</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Calibri" pitchFamily="34" charset="0"/>
                <a:ea typeface="Times New Roman" pitchFamily="18" charset="0"/>
                <a:cs typeface="Arial" pitchFamily="34" charset="0"/>
              </a:rPr>
              <a:t>Wastes are moved </a:t>
            </a:r>
            <a:r>
              <a:rPr kumimoji="0" lang="en-US" sz="2400" b="1" i="0" u="sng" strike="noStrike" cap="none" normalizeH="0" baseline="0" dirty="0">
                <a:ln>
                  <a:noFill/>
                </a:ln>
                <a:effectLst/>
                <a:latin typeface="Calibri" pitchFamily="34" charset="0"/>
                <a:ea typeface="Times New Roman" pitchFamily="18" charset="0"/>
                <a:cs typeface="Arial" pitchFamily="34" charset="0"/>
              </a:rPr>
              <a:t>out of the cell</a:t>
            </a:r>
            <a:r>
              <a:rPr kumimoji="0" lang="en-US" sz="2400" b="0" i="0" u="none" strike="noStrike" cap="none" normalizeH="0" baseline="0" dirty="0">
                <a:ln>
                  <a:noFill/>
                </a:ln>
                <a:effectLst/>
                <a:latin typeface="Calibri" pitchFamily="34" charset="0"/>
                <a:ea typeface="Times New Roman" pitchFamily="18" charset="0"/>
                <a:cs typeface="Arial" pitchFamily="34" charset="0"/>
              </a:rPr>
              <a:t> by </a:t>
            </a:r>
            <a:r>
              <a:rPr kumimoji="0" lang="en-US" sz="2400" b="1" i="0" u="sng" strike="noStrike" cap="none" normalizeH="0" baseline="0" dirty="0">
                <a:ln>
                  <a:noFill/>
                </a:ln>
                <a:effectLst/>
                <a:latin typeface="Calibri" pitchFamily="34" charset="0"/>
                <a:ea typeface="Times New Roman" pitchFamily="18" charset="0"/>
                <a:cs typeface="Arial" pitchFamily="34" charset="0"/>
              </a:rPr>
              <a:t>Exocytosis</a:t>
            </a:r>
            <a:endParaRPr kumimoji="0" lang="en-US" sz="2400" b="0" i="0" u="sng" strike="noStrike" cap="none" normalizeH="0" baseline="0" dirty="0">
              <a:ln>
                <a:noFill/>
              </a:ln>
              <a:effectLst/>
              <a:latin typeface="Arial" pitchFamily="34" charset="0"/>
              <a:cs typeface="Arial" pitchFamily="34" charset="0"/>
            </a:endParaRPr>
          </a:p>
        </p:txBody>
      </p:sp>
      <p:sp>
        <p:nvSpPr>
          <p:cNvPr id="32771" name="Rectangle 3"/>
          <p:cNvSpPr>
            <a:spLocks noChangeArrowheads="1"/>
          </p:cNvSpPr>
          <p:nvPr/>
        </p:nvSpPr>
        <p:spPr bwMode="auto">
          <a:xfrm>
            <a:off x="304800" y="388204"/>
            <a:ext cx="80772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4950" marR="0" lvl="0" indent="-234950" algn="l"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a:ln>
                  <a:noFill/>
                </a:ln>
                <a:effectLst/>
                <a:latin typeface="Calibri" pitchFamily="34" charset="0"/>
                <a:ea typeface="Times New Roman" pitchFamily="18" charset="0"/>
                <a:cs typeface="Arial" pitchFamily="34" charset="0"/>
              </a:rPr>
              <a:t>Endocytosis and Exocytosis</a:t>
            </a:r>
            <a:r>
              <a:rPr kumimoji="0" lang="en-US" sz="2800" b="0" i="0" u="sng" strike="noStrike" cap="none" normalizeH="0" baseline="0" dirty="0">
                <a:ln>
                  <a:noFill/>
                </a:ln>
                <a:effectLst/>
                <a:latin typeface="Calibri" pitchFamily="34" charset="0"/>
                <a:ea typeface="Times New Roman" pitchFamily="18" charset="0"/>
                <a:cs typeface="Arial" pitchFamily="34" charset="0"/>
              </a:rPr>
              <a:t> </a:t>
            </a:r>
            <a:r>
              <a:rPr kumimoji="0" lang="en-US" sz="2800" b="0" i="0" u="none" strike="noStrike" cap="none" normalizeH="0" baseline="0" dirty="0">
                <a:ln>
                  <a:noFill/>
                </a:ln>
                <a:effectLst/>
                <a:latin typeface="Calibri" pitchFamily="34" charset="0"/>
                <a:ea typeface="Times New Roman" pitchFamily="18" charset="0"/>
                <a:cs typeface="Arial" pitchFamily="34" charset="0"/>
              </a:rPr>
              <a:t>is the method used for </a:t>
            </a:r>
            <a:r>
              <a:rPr kumimoji="0" lang="en-US" sz="2800" b="1" i="0" u="sng" strike="noStrike" cap="none" normalizeH="0" baseline="0" dirty="0">
                <a:ln>
                  <a:noFill/>
                </a:ln>
                <a:effectLst/>
                <a:latin typeface="Calibri" pitchFamily="34" charset="0"/>
                <a:ea typeface="Times New Roman" pitchFamily="18" charset="0"/>
                <a:cs typeface="Arial" pitchFamily="34" charset="0"/>
              </a:rPr>
              <a:t>very large molecules</a:t>
            </a:r>
            <a:r>
              <a:rPr kumimoji="0" lang="en-US" sz="2800" b="0" i="0" u="none" strike="noStrike" cap="none" normalizeH="0" baseline="0" dirty="0">
                <a:ln>
                  <a:noFill/>
                </a:ln>
                <a:effectLst/>
                <a:latin typeface="Calibri" pitchFamily="34" charset="0"/>
                <a:ea typeface="Times New Roman" pitchFamily="18" charset="0"/>
                <a:cs typeface="Arial" pitchFamily="34" charset="0"/>
              </a:rPr>
              <a:t> (such as food and wastes) get into and out of the cell</a:t>
            </a:r>
            <a:endParaRPr kumimoji="0" lang="en-US" sz="28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77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fade">
                                      <p:cBhvr>
                                        <p:cTn id="7" dur="1000"/>
                                        <p:tgtEl>
                                          <p:spTgt spid="32769">
                                            <p:txEl>
                                              <p:pRg st="0" end="0"/>
                                            </p:txEl>
                                          </p:spTgt>
                                        </p:tgtEl>
                                      </p:cBhvr>
                                    </p:animEffect>
                                    <p:anim calcmode="lin" valueType="num">
                                      <p:cBhvr>
                                        <p:cTn id="8" dur="1000" fill="hold"/>
                                        <p:tgtEl>
                                          <p:spTgt spid="327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769">
                                            <p:txEl>
                                              <p:pRg st="3" end="3"/>
                                            </p:txEl>
                                          </p:spTgt>
                                        </p:tgtEl>
                                        <p:attrNameLst>
                                          <p:attrName>style.visibility</p:attrName>
                                        </p:attrNameLst>
                                      </p:cBhvr>
                                      <p:to>
                                        <p:strVal val="visible"/>
                                      </p:to>
                                    </p:set>
                                    <p:animEffect transition="in" filter="fade">
                                      <p:cBhvr>
                                        <p:cTn id="14" dur="1000"/>
                                        <p:tgtEl>
                                          <p:spTgt spid="32769">
                                            <p:txEl>
                                              <p:pRg st="3" end="3"/>
                                            </p:txEl>
                                          </p:spTgt>
                                        </p:tgtEl>
                                      </p:cBhvr>
                                    </p:animEffect>
                                    <p:anim calcmode="lin" valueType="num">
                                      <p:cBhvr>
                                        <p:cTn id="15" dur="1000" fill="hold"/>
                                        <p:tgtEl>
                                          <p:spTgt spid="3276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276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81000" y="457200"/>
            <a:ext cx="759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eaLnBrk="1" hangingPunct="1"/>
            <a:r>
              <a:rPr lang="en-PH" altLang="en-US" sz="2600" b="1" dirty="0">
                <a:solidFill>
                  <a:srgbClr val="00B050"/>
                </a:solidFill>
                <a:latin typeface="Verdana" panose="020B0604030504040204" pitchFamily="34" charset="0"/>
              </a:rPr>
              <a:t>How do organisms maintain homeostasis?</a:t>
            </a:r>
          </a:p>
        </p:txBody>
      </p:sp>
      <p:sp>
        <p:nvSpPr>
          <p:cNvPr id="17410" name="Rectangle 2"/>
          <p:cNvSpPr>
            <a:spLocks noChangeArrowheads="1"/>
          </p:cNvSpPr>
          <p:nvPr/>
        </p:nvSpPr>
        <p:spPr bwMode="auto">
          <a:xfrm>
            <a:off x="273234" y="1600200"/>
            <a:ext cx="772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9pPr>
          </a:lstStyle>
          <a:p>
            <a:pPr eaLnBrk="1" hangingPunct="1">
              <a:buClr>
                <a:srgbClr val="66CC33"/>
              </a:buClr>
              <a:buFont typeface="Times New Roman" panose="02020603050405020304" pitchFamily="18" charset="0"/>
              <a:buChar char="•"/>
            </a:pPr>
            <a:r>
              <a:rPr lang="en-PH" altLang="en-US" sz="2200" dirty="0">
                <a:solidFill>
                  <a:srgbClr val="000000"/>
                </a:solidFill>
                <a:latin typeface="Verdana" panose="020B0604030504040204" pitchFamily="34" charset="0"/>
              </a:rPr>
              <a:t>Cells and whole organisms must work to maintain homeostasis in a constantly changing environment.</a:t>
            </a:r>
          </a:p>
          <a:p>
            <a:pPr eaLnBrk="1" hangingPunct="1">
              <a:buClrTx/>
              <a:buSzTx/>
              <a:buFontTx/>
              <a:buNone/>
            </a:pPr>
            <a:endParaRPr lang="en-PH" altLang="en-US" sz="2200" dirty="0">
              <a:solidFill>
                <a:srgbClr val="000000"/>
              </a:solidFill>
              <a:latin typeface="Verdana" panose="020B0604030504040204" pitchFamily="34" charset="0"/>
            </a:endParaRPr>
          </a:p>
          <a:p>
            <a:pPr eaLnBrk="1" hangingPunct="1">
              <a:buClr>
                <a:srgbClr val="66CC33"/>
              </a:buClr>
              <a:buFont typeface="Times New Roman" panose="02020603050405020304" pitchFamily="18" charset="0"/>
              <a:buChar char="•"/>
            </a:pPr>
            <a:r>
              <a:rPr lang="en-PH" altLang="en-US" sz="2200" dirty="0">
                <a:solidFill>
                  <a:srgbClr val="000000"/>
                </a:solidFill>
                <a:latin typeface="Verdana" panose="020B0604030504040204" pitchFamily="34" charset="0"/>
              </a:rPr>
              <a:t>Some animals adapt their behavior to control body temperature.</a:t>
            </a:r>
          </a:p>
          <a:p>
            <a:pPr eaLnBrk="1" hangingPunct="1">
              <a:buClrTx/>
              <a:buSzTx/>
              <a:buFontTx/>
              <a:buNone/>
            </a:pPr>
            <a:endParaRPr lang="en-PH" altLang="en-US" sz="2200" dirty="0">
              <a:solidFill>
                <a:srgbClr val="000000"/>
              </a:solidFill>
              <a:latin typeface="Verdana" panose="020B0604030504040204" pitchFamily="34" charset="0"/>
            </a:endParaRPr>
          </a:p>
          <a:p>
            <a:pPr eaLnBrk="1" hangingPunct="1">
              <a:buClr>
                <a:srgbClr val="66CC33"/>
              </a:buClr>
              <a:buFont typeface="Times New Roman" panose="02020603050405020304" pitchFamily="18" charset="0"/>
              <a:buChar char="•"/>
            </a:pPr>
            <a:r>
              <a:rPr lang="en-PH" altLang="en-US" sz="2200" dirty="0">
                <a:solidFill>
                  <a:srgbClr val="000000"/>
                </a:solidFill>
                <a:latin typeface="Verdana" panose="020B0604030504040204" pitchFamily="34" charset="0"/>
              </a:rPr>
              <a:t>Trees can show seasonal responses to changes in the environment.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041400" y="1066800"/>
            <a:ext cx="759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eaLnBrk="1" hangingPunct="1"/>
            <a:r>
              <a:rPr lang="en-PH" altLang="en-US" sz="3400" dirty="0">
                <a:solidFill>
                  <a:srgbClr val="FF9900"/>
                </a:solidFill>
                <a:latin typeface="Verdana" panose="020B0604030504040204" pitchFamily="34" charset="0"/>
              </a:rPr>
              <a:t>Stayin’ Alive</a:t>
            </a:r>
          </a:p>
        </p:txBody>
      </p:sp>
      <p:sp>
        <p:nvSpPr>
          <p:cNvPr id="15368" name="Rectangle 7"/>
          <p:cNvSpPr>
            <a:spLocks noChangeArrowheads="1"/>
          </p:cNvSpPr>
          <p:nvPr/>
        </p:nvSpPr>
        <p:spPr bwMode="auto">
          <a:xfrm>
            <a:off x="1041400" y="1752600"/>
            <a:ext cx="7596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eaLnBrk="1" hangingPunct="1"/>
            <a:r>
              <a:rPr lang="en-PH" altLang="en-US" sz="2600" b="1" dirty="0">
                <a:solidFill>
                  <a:srgbClr val="3399CC"/>
                </a:solidFill>
                <a:latin typeface="Verdana" panose="020B0604030504040204" pitchFamily="34" charset="0"/>
              </a:rPr>
              <a:t>What is homeostasis?</a:t>
            </a:r>
          </a:p>
        </p:txBody>
      </p:sp>
      <p:sp>
        <p:nvSpPr>
          <p:cNvPr id="5128" name="Rectangle 8"/>
          <p:cNvSpPr>
            <a:spLocks noChangeArrowheads="1"/>
          </p:cNvSpPr>
          <p:nvPr/>
        </p:nvSpPr>
        <p:spPr bwMode="auto">
          <a:xfrm>
            <a:off x="1041400" y="2514600"/>
            <a:ext cx="726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28600" indent="-2286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chemeClr val="bg1"/>
                </a:solidFill>
                <a:latin typeface="Arial" panose="020B0604020202020204" pitchFamily="34" charset="0"/>
                <a:ea typeface="ヒラギノ角ゴ Pro W3" pitchFamily="-106" charset="-128"/>
              </a:defRPr>
            </a:lvl9pPr>
          </a:lstStyle>
          <a:p>
            <a:pPr eaLnBrk="1" hangingPunct="1">
              <a:buClr>
                <a:srgbClr val="66CC33"/>
              </a:buClr>
              <a:buFont typeface="Times New Roman" panose="02020603050405020304" pitchFamily="18" charset="0"/>
              <a:buChar char="•"/>
            </a:pPr>
            <a:r>
              <a:rPr lang="en-PH" altLang="en-US" u="sng" dirty="0">
                <a:solidFill>
                  <a:srgbClr val="66CC33"/>
                </a:solidFill>
                <a:latin typeface="Verdana" panose="020B0604030504040204" pitchFamily="34" charset="0"/>
              </a:rPr>
              <a:t>Homeostasis</a:t>
            </a:r>
            <a:r>
              <a:rPr lang="en-PH" altLang="en-US" dirty="0">
                <a:solidFill>
                  <a:srgbClr val="FFFFFF"/>
                </a:solidFill>
                <a:latin typeface="Verdana" panose="020B0604030504040204" pitchFamily="34" charset="0"/>
              </a:rPr>
              <a:t> </a:t>
            </a:r>
            <a:r>
              <a:rPr lang="en-PH" altLang="en-US" dirty="0">
                <a:solidFill>
                  <a:srgbClr val="000000"/>
                </a:solidFill>
                <a:latin typeface="Verdana" panose="020B0604030504040204" pitchFamily="34" charset="0"/>
              </a:rPr>
              <a:t>is the maintenance of a constant internal state in a changing environment.</a:t>
            </a:r>
          </a:p>
          <a:p>
            <a:pPr eaLnBrk="1" hangingPunct="1">
              <a:buClrTx/>
              <a:buSzTx/>
              <a:buFontTx/>
              <a:buNone/>
            </a:pPr>
            <a:endParaRPr lang="en-PH" altLang="en-US" dirty="0">
              <a:solidFill>
                <a:srgbClr val="000000"/>
              </a:solidFill>
              <a:latin typeface="Verdana" panose="020B0604030504040204" pitchFamily="34" charset="0"/>
            </a:endParaRPr>
          </a:p>
          <a:p>
            <a:pPr eaLnBrk="1" hangingPunct="1">
              <a:buClr>
                <a:srgbClr val="66CC33"/>
              </a:buClr>
              <a:buFont typeface="Times New Roman" panose="02020603050405020304" pitchFamily="18" charset="0"/>
              <a:buChar char="•"/>
            </a:pPr>
            <a:r>
              <a:rPr lang="en-PH" altLang="en-US" dirty="0">
                <a:solidFill>
                  <a:srgbClr val="000000"/>
                </a:solidFill>
                <a:latin typeface="Verdana" panose="020B0604030504040204" pitchFamily="34" charset="0"/>
              </a:rPr>
              <a:t>Homeostasis ensures that cells can </a:t>
            </a:r>
            <a:r>
              <a:rPr lang="en-PH" altLang="en-US" b="1" u="sng" dirty="0">
                <a:solidFill>
                  <a:srgbClr val="000000"/>
                </a:solidFill>
                <a:latin typeface="Verdana" panose="020B0604030504040204" pitchFamily="34" charset="0"/>
              </a:rPr>
              <a:t>obtain</a:t>
            </a:r>
            <a:r>
              <a:rPr lang="en-PH" altLang="en-US" dirty="0">
                <a:solidFill>
                  <a:srgbClr val="000000"/>
                </a:solidFill>
                <a:latin typeface="Verdana" panose="020B0604030504040204" pitchFamily="34" charset="0"/>
              </a:rPr>
              <a:t> and </a:t>
            </a:r>
            <a:r>
              <a:rPr lang="en-PH" altLang="en-US" b="1" u="sng" dirty="0">
                <a:solidFill>
                  <a:srgbClr val="000000"/>
                </a:solidFill>
                <a:latin typeface="Verdana" panose="020B0604030504040204" pitchFamily="34" charset="0"/>
              </a:rPr>
              <a:t>use</a:t>
            </a:r>
            <a:r>
              <a:rPr lang="en-PH" altLang="en-US" dirty="0">
                <a:solidFill>
                  <a:srgbClr val="000000"/>
                </a:solidFill>
                <a:latin typeface="Verdana" panose="020B0604030504040204" pitchFamily="34" charset="0"/>
              </a:rPr>
              <a:t> energy, </a:t>
            </a:r>
            <a:r>
              <a:rPr lang="en-PH" altLang="en-US" b="1" u="sng" dirty="0">
                <a:solidFill>
                  <a:srgbClr val="000000"/>
                </a:solidFill>
                <a:latin typeface="Verdana" panose="020B0604030504040204" pitchFamily="34" charset="0"/>
              </a:rPr>
              <a:t>make</a:t>
            </a:r>
            <a:r>
              <a:rPr lang="en-PH" altLang="en-US" dirty="0">
                <a:solidFill>
                  <a:srgbClr val="000000"/>
                </a:solidFill>
                <a:latin typeface="Verdana" panose="020B0604030504040204" pitchFamily="34" charset="0"/>
              </a:rPr>
              <a:t> new cells, </a:t>
            </a:r>
            <a:r>
              <a:rPr lang="en-PH" altLang="en-US" b="1" u="sng" dirty="0">
                <a:solidFill>
                  <a:srgbClr val="000000"/>
                </a:solidFill>
                <a:latin typeface="Verdana" panose="020B0604030504040204" pitchFamily="34" charset="0"/>
              </a:rPr>
              <a:t>exchange </a:t>
            </a:r>
            <a:r>
              <a:rPr lang="en-PH" altLang="en-US" dirty="0">
                <a:solidFill>
                  <a:srgbClr val="000000"/>
                </a:solidFill>
                <a:latin typeface="Verdana" panose="020B0604030504040204" pitchFamily="34" charset="0"/>
              </a:rPr>
              <a:t>materials, and </a:t>
            </a:r>
            <a:r>
              <a:rPr lang="en-PH" altLang="en-US" b="1" u="sng" dirty="0">
                <a:solidFill>
                  <a:srgbClr val="000000"/>
                </a:solidFill>
                <a:latin typeface="Verdana" panose="020B0604030504040204" pitchFamily="34" charset="0"/>
              </a:rPr>
              <a:t>eliminate</a:t>
            </a:r>
            <a:r>
              <a:rPr lang="en-PH" altLang="en-US" dirty="0">
                <a:solidFill>
                  <a:srgbClr val="000000"/>
                </a:solidFill>
                <a:latin typeface="Verdana" panose="020B0604030504040204" pitchFamily="34" charset="0"/>
              </a:rPr>
              <a:t> wastes in a changing environment.</a:t>
            </a:r>
          </a:p>
        </p:txBody>
      </p:sp>
      <p:sp>
        <p:nvSpPr>
          <p:cNvPr id="15370" name="Rectangle 9"/>
          <p:cNvSpPr>
            <a:spLocks noChangeArrowheads="1"/>
          </p:cNvSpPr>
          <p:nvPr/>
        </p:nvSpPr>
        <p:spPr bwMode="auto">
          <a:xfrm>
            <a:off x="152400" y="76200"/>
            <a:ext cx="77724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ctr"/>
            <a:r>
              <a:rPr lang="en-PH" altLang="en-US" sz="1200" b="1" dirty="0">
                <a:solidFill>
                  <a:srgbClr val="C00000"/>
                </a:solidFill>
                <a:latin typeface="Verdana" panose="020B0604030504040204" pitchFamily="34" charset="0"/>
              </a:rPr>
              <a:t>Essential Question: What is the primary role of the cell membrane in cell function? </a:t>
            </a:r>
            <a:endParaRPr lang="en-PH" altLang="en-US" sz="1200" dirty="0">
              <a:solidFill>
                <a:srgbClr val="C00000"/>
              </a:solidFill>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1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1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DFD72-E9D4-4A79-B27F-572B53EE49EF}"/>
              </a:ext>
            </a:extLst>
          </p:cNvPr>
          <p:cNvSpPr>
            <a:spLocks noGrp="1"/>
          </p:cNvSpPr>
          <p:nvPr>
            <p:ph type="title"/>
          </p:nvPr>
        </p:nvSpPr>
        <p:spPr>
          <a:xfrm>
            <a:off x="484094" y="960120"/>
            <a:ext cx="2899271" cy="4171278"/>
          </a:xfrm>
        </p:spPr>
        <p:txBody>
          <a:bodyPr>
            <a:normAutofit/>
          </a:bodyPr>
          <a:lstStyle/>
          <a:p>
            <a:pPr algn="r"/>
            <a:r>
              <a:rPr lang="en-US" sz="3800">
                <a:solidFill>
                  <a:schemeClr val="tx1"/>
                </a:solidFill>
              </a:rPr>
              <a:t>Homeostasis </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64197"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7774A7-EEBD-4F0B-9231-92C9D62330DA}"/>
              </a:ext>
            </a:extLst>
          </p:cNvPr>
          <p:cNvSpPr>
            <a:spLocks noGrp="1"/>
          </p:cNvSpPr>
          <p:nvPr>
            <p:ph idx="1"/>
          </p:nvPr>
        </p:nvSpPr>
        <p:spPr>
          <a:xfrm>
            <a:off x="3737373" y="960120"/>
            <a:ext cx="4133850" cy="4171278"/>
          </a:xfrm>
        </p:spPr>
        <p:txBody>
          <a:bodyPr>
            <a:normAutofit/>
          </a:bodyPr>
          <a:lstStyle/>
          <a:p>
            <a:pPr>
              <a:buClr>
                <a:srgbClr val="66CC33"/>
              </a:buClr>
              <a:buFont typeface="Times New Roman" panose="02020603050405020304" pitchFamily="18" charset="0"/>
              <a:buChar char="•"/>
            </a:pPr>
            <a:r>
              <a:rPr lang="en-PH" altLang="en-US" b="1" u="sng" dirty="0">
                <a:latin typeface="Verdana" panose="020B0604030504040204" pitchFamily="34" charset="0"/>
              </a:rPr>
              <a:t>Unicellular</a:t>
            </a:r>
            <a:r>
              <a:rPr lang="en-PH" altLang="en-US" dirty="0">
                <a:latin typeface="Verdana" panose="020B0604030504040204" pitchFamily="34" charset="0"/>
              </a:rPr>
              <a:t> organisms exchange materials directly with the environment.</a:t>
            </a:r>
          </a:p>
          <a:p>
            <a:pPr>
              <a:buClrTx/>
              <a:buSzTx/>
              <a:buNone/>
            </a:pPr>
            <a:endParaRPr lang="en-PH" altLang="en-US" dirty="0">
              <a:latin typeface="Verdana" panose="020B0604030504040204" pitchFamily="34" charset="0"/>
            </a:endParaRPr>
          </a:p>
          <a:p>
            <a:pPr>
              <a:buClr>
                <a:srgbClr val="66CC33"/>
              </a:buClr>
              <a:buFont typeface="Times New Roman" panose="02020603050405020304" pitchFamily="18" charset="0"/>
              <a:buChar char="•"/>
            </a:pPr>
            <a:r>
              <a:rPr lang="en-PH" altLang="en-US" b="1" u="sng" dirty="0">
                <a:latin typeface="Verdana" panose="020B0604030504040204" pitchFamily="34" charset="0"/>
              </a:rPr>
              <a:t>Multicellular</a:t>
            </a:r>
            <a:r>
              <a:rPr lang="en-PH" altLang="en-US" dirty="0">
                <a:latin typeface="Verdana" panose="020B0604030504040204" pitchFamily="34" charset="0"/>
              </a:rPr>
              <a:t> organisms have systems that transport materials to cells from other places </a:t>
            </a:r>
            <a:r>
              <a:rPr lang="en-PH" altLang="en-US" b="1" u="sng" dirty="0">
                <a:latin typeface="Verdana" panose="020B0604030504040204" pitchFamily="34" charset="0"/>
              </a:rPr>
              <a:t>within </a:t>
            </a:r>
            <a:r>
              <a:rPr lang="en-PH" altLang="en-US" dirty="0">
                <a:latin typeface="Verdana" panose="020B0604030504040204" pitchFamily="34" charset="0"/>
              </a:rPr>
              <a:t>the organism.</a:t>
            </a:r>
          </a:p>
          <a:p>
            <a:pPr lvl="1">
              <a:buClr>
                <a:srgbClr val="66CC33"/>
              </a:buClr>
              <a:buFont typeface="Times New Roman" panose="02020603050405020304" pitchFamily="18" charset="0"/>
              <a:buChar char="•"/>
            </a:pPr>
            <a:r>
              <a:rPr lang="en-PH" altLang="en-US" b="1" i="1" dirty="0">
                <a:latin typeface="Verdana" panose="020B0604030504040204" pitchFamily="34" charset="0"/>
              </a:rPr>
              <a:t>Examples: </a:t>
            </a:r>
            <a:r>
              <a:rPr lang="en-PH" altLang="en-US" dirty="0">
                <a:latin typeface="Verdana" panose="020B0604030504040204" pitchFamily="34" charset="0"/>
              </a:rPr>
              <a:t>The cardiovascular system in humans and </a:t>
            </a:r>
            <a:r>
              <a:rPr lang="en-PH" altLang="en-US" i="1" dirty="0">
                <a:latin typeface="Verdana" panose="020B0604030504040204" pitchFamily="34" charset="0"/>
              </a:rPr>
              <a:t>xylem </a:t>
            </a:r>
            <a:r>
              <a:rPr lang="en-PH" altLang="en-US" dirty="0">
                <a:latin typeface="Verdana" panose="020B0604030504040204" pitchFamily="34" charset="0"/>
              </a:rPr>
              <a:t>and </a:t>
            </a:r>
            <a:r>
              <a:rPr lang="en-PH" altLang="en-US" i="1" dirty="0">
                <a:latin typeface="Verdana" panose="020B0604030504040204" pitchFamily="34" charset="0"/>
              </a:rPr>
              <a:t>phloem</a:t>
            </a:r>
            <a:r>
              <a:rPr lang="en-PH" altLang="en-US" dirty="0">
                <a:latin typeface="Verdana" panose="020B0604030504040204" pitchFamily="34" charset="0"/>
              </a:rPr>
              <a:t> in plants are transport systems.</a:t>
            </a:r>
          </a:p>
          <a:p>
            <a:endParaRPr lang="en-US" dirty="0"/>
          </a:p>
        </p:txBody>
      </p:sp>
      <p:sp>
        <p:nvSpPr>
          <p:cNvPr id="32" name="Rectangle 9">
            <a:extLst>
              <a:ext uri="{FF2B5EF4-FFF2-40B4-BE49-F238E27FC236}">
                <a16:creationId xmlns:a16="http://schemas.microsoft.com/office/drawing/2014/main" id="{9331243E-A792-4290-8A0B-7F8C51BDCBAF}"/>
              </a:ext>
            </a:extLst>
          </p:cNvPr>
          <p:cNvSpPr>
            <a:spLocks noChangeArrowheads="1"/>
          </p:cNvSpPr>
          <p:nvPr/>
        </p:nvSpPr>
        <p:spPr bwMode="auto">
          <a:xfrm>
            <a:off x="152400" y="76200"/>
            <a:ext cx="77724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ctr"/>
            <a:r>
              <a:rPr lang="en-PH" altLang="en-US" sz="1200" b="1" dirty="0">
                <a:solidFill>
                  <a:srgbClr val="C00000"/>
                </a:solidFill>
                <a:latin typeface="Verdana" panose="020B0604030504040204" pitchFamily="34" charset="0"/>
              </a:rPr>
              <a:t>Essential Question: What is the primary role of the cell membrane in cell function? </a:t>
            </a:r>
            <a:endParaRPr lang="en-PH" altLang="en-US" sz="1200" dirty="0">
              <a:solidFill>
                <a:srgbClr val="C00000"/>
              </a:solidFill>
              <a:latin typeface="Verdana" panose="020B0604030504040204" pitchFamily="34" charset="0"/>
            </a:endParaRPr>
          </a:p>
        </p:txBody>
      </p:sp>
    </p:spTree>
    <p:extLst>
      <p:ext uri="{BB962C8B-B14F-4D97-AF65-F5344CB8AC3E}">
        <p14:creationId xmlns:p14="http://schemas.microsoft.com/office/powerpoint/2010/main" val="28527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94BD-8AB7-49D5-BE8F-952DD9DE8279}"/>
              </a:ext>
            </a:extLst>
          </p:cNvPr>
          <p:cNvSpPr>
            <a:spLocks noGrp="1"/>
          </p:cNvSpPr>
          <p:nvPr>
            <p:ph type="title"/>
          </p:nvPr>
        </p:nvSpPr>
        <p:spPr/>
        <p:txBody>
          <a:bodyPr/>
          <a:lstStyle/>
          <a:p>
            <a:r>
              <a:rPr lang="en-US" dirty="0"/>
              <a:t>How do cells exchange materials? </a:t>
            </a:r>
          </a:p>
        </p:txBody>
      </p:sp>
      <p:pic>
        <p:nvPicPr>
          <p:cNvPr id="6" name="MVPq">
            <a:hlinkClick r:id="" action="ppaction://media"/>
            <a:extLst>
              <a:ext uri="{FF2B5EF4-FFF2-40B4-BE49-F238E27FC236}">
                <a16:creationId xmlns:a16="http://schemas.microsoft.com/office/drawing/2014/main" id="{348E2DB4-56AC-4820-A4FD-78366055AA5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085741" y="1371600"/>
            <a:ext cx="4368800" cy="4648200"/>
          </a:xfrm>
          <a:prstGeom prst="rect">
            <a:avLst/>
          </a:prstGeom>
        </p:spPr>
      </p:pic>
      <p:sp>
        <p:nvSpPr>
          <p:cNvPr id="7" name="Rectangle 9">
            <a:extLst>
              <a:ext uri="{FF2B5EF4-FFF2-40B4-BE49-F238E27FC236}">
                <a16:creationId xmlns:a16="http://schemas.microsoft.com/office/drawing/2014/main" id="{C41115F7-F9E6-42B4-B716-2D5D0EB870A9}"/>
              </a:ext>
            </a:extLst>
          </p:cNvPr>
          <p:cNvSpPr>
            <a:spLocks noChangeArrowheads="1"/>
          </p:cNvSpPr>
          <p:nvPr/>
        </p:nvSpPr>
        <p:spPr bwMode="auto">
          <a:xfrm>
            <a:off x="635000" y="381000"/>
            <a:ext cx="77724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ctr"/>
            <a:r>
              <a:rPr lang="en-PH" altLang="en-US" sz="1200" b="1" dirty="0">
                <a:solidFill>
                  <a:srgbClr val="C00000"/>
                </a:solidFill>
                <a:latin typeface="Verdana" panose="020B0604030504040204" pitchFamily="34" charset="0"/>
              </a:rPr>
              <a:t>Essential Question: What is the primary role of the cell membrane in cell function? </a:t>
            </a:r>
            <a:endParaRPr lang="en-PH" altLang="en-US" sz="1200" dirty="0">
              <a:solidFill>
                <a:srgbClr val="C00000"/>
              </a:solidFill>
              <a:latin typeface="Verdana" panose="020B0604030504040204" pitchFamily="34" charset="0"/>
            </a:endParaRPr>
          </a:p>
        </p:txBody>
      </p:sp>
    </p:spTree>
    <p:extLst>
      <p:ext uri="{BB962C8B-B14F-4D97-AF65-F5344CB8AC3E}">
        <p14:creationId xmlns:p14="http://schemas.microsoft.com/office/powerpoint/2010/main" val="41787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17507" name="Rectangle 99"/>
          <p:cNvSpPr>
            <a:spLocks noChangeArrowheads="1"/>
          </p:cNvSpPr>
          <p:nvPr/>
        </p:nvSpPr>
        <p:spPr bwMode="auto">
          <a:xfrm>
            <a:off x="330178" y="177755"/>
            <a:ext cx="86868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B050"/>
                </a:solidFill>
                <a:effectLst/>
                <a:latin typeface="Arial" pitchFamily="34" charset="0"/>
                <a:cs typeface="Arial" pitchFamily="34" charset="0"/>
              </a:rPr>
              <a:t>How do cells</a:t>
            </a:r>
            <a:r>
              <a:rPr kumimoji="0" lang="en-US" sz="3200" b="0" i="0" u="none" strike="noStrike" cap="none" normalizeH="0" dirty="0">
                <a:ln>
                  <a:noFill/>
                </a:ln>
                <a:solidFill>
                  <a:srgbClr val="00B050"/>
                </a:solidFill>
                <a:effectLst/>
                <a:latin typeface="Arial" pitchFamily="34" charset="0"/>
                <a:cs typeface="Arial" pitchFamily="34" charset="0"/>
              </a:rPr>
              <a:t> exchange materials?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alibri" pitchFamily="34" charset="0"/>
                <a:ea typeface="Times New Roman" pitchFamily="18" charset="0"/>
                <a:cs typeface="Arial" pitchFamily="34" charset="0"/>
              </a:rPr>
              <a:t>Cell Membrane and Cell Wall:</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a:ln>
                  <a:noFill/>
                </a:ln>
                <a:solidFill>
                  <a:schemeClr val="tx1"/>
                </a:solidFill>
                <a:effectLst/>
                <a:latin typeface="Calibri" pitchFamily="34" charset="0"/>
                <a:ea typeface="Times New Roman" pitchFamily="18" charset="0"/>
                <a:cs typeface="Arial" pitchFamily="34" charset="0"/>
              </a:rPr>
              <a:t>ALL</a:t>
            </a:r>
            <a:r>
              <a:rPr kumimoji="0" lang="en-US" sz="2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cells have a </a:t>
            </a:r>
            <a:r>
              <a:rPr kumimoji="0" lang="en-US" sz="2400" b="1" i="0" u="sng" strike="noStrike" cap="none" normalizeH="0" baseline="0" dirty="0">
                <a:ln>
                  <a:noFill/>
                </a:ln>
                <a:effectLst/>
                <a:latin typeface="Calibri" pitchFamily="34" charset="0"/>
                <a:ea typeface="Times New Roman" pitchFamily="18" charset="0"/>
                <a:cs typeface="Arial" pitchFamily="34" charset="0"/>
              </a:rPr>
              <a:t>cell membrane</a:t>
            </a:r>
            <a:r>
              <a:rPr kumimoji="0" lang="en-US" sz="2400" b="0" i="0" u="sng" strike="noStrike" cap="none" normalizeH="0" baseline="0" dirty="0">
                <a:ln>
                  <a:noFill/>
                </a:ln>
                <a:effectLst/>
                <a:latin typeface="Calibri" pitchFamily="34" charset="0"/>
                <a:ea typeface="Times New Roman" pitchFamily="18" charset="0"/>
                <a:cs typeface="Arial" pitchFamily="34" charset="0"/>
              </a:rPr>
              <a:t>  </a:t>
            </a:r>
            <a:r>
              <a:rPr kumimoji="0" lang="en-US" sz="2400" b="0" i="0" strike="noStrike" cap="none" normalizeH="0" baseline="0" dirty="0">
                <a:ln>
                  <a:noFill/>
                </a:ln>
                <a:effectLst/>
                <a:latin typeface="Calibri" pitchFamily="34" charset="0"/>
                <a:ea typeface="Times New Roman" pitchFamily="18" charset="0"/>
                <a:cs typeface="Arial" pitchFamily="34" charset="0"/>
              </a:rPr>
              <a:t>made of </a:t>
            </a:r>
            <a:r>
              <a:rPr kumimoji="0" lang="en-US" sz="2400" i="0" strike="noStrike" cap="none" normalizeH="0" baseline="0" dirty="0">
                <a:ln>
                  <a:noFill/>
                </a:ln>
                <a:effectLst/>
                <a:latin typeface="Calibri" pitchFamily="34" charset="0"/>
                <a:ea typeface="Times New Roman" pitchFamily="18" charset="0"/>
                <a:cs typeface="Arial" pitchFamily="34" charset="0"/>
              </a:rPr>
              <a:t>proteins and lipids </a:t>
            </a:r>
            <a:endParaRPr kumimoji="0" lang="en-US" sz="2400" i="0"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7409" name="Group 1"/>
          <p:cNvGrpSpPr>
            <a:grpSpLocks/>
          </p:cNvGrpSpPr>
          <p:nvPr/>
        </p:nvGrpSpPr>
        <p:grpSpPr bwMode="auto">
          <a:xfrm>
            <a:off x="1828800" y="1676400"/>
            <a:ext cx="5607050" cy="1719263"/>
            <a:chOff x="1238" y="2153"/>
            <a:chExt cx="8829" cy="2707"/>
          </a:xfrm>
        </p:grpSpPr>
        <p:grpSp>
          <p:nvGrpSpPr>
            <p:cNvPr id="17415" name="Group 7"/>
            <p:cNvGrpSpPr>
              <a:grpSpLocks/>
            </p:cNvGrpSpPr>
            <p:nvPr/>
          </p:nvGrpSpPr>
          <p:grpSpPr bwMode="auto">
            <a:xfrm>
              <a:off x="1238" y="2153"/>
              <a:ext cx="7551" cy="2707"/>
              <a:chOff x="632" y="2042"/>
              <a:chExt cx="7471" cy="2998"/>
            </a:xfrm>
          </p:grpSpPr>
          <p:grpSp>
            <p:nvGrpSpPr>
              <p:cNvPr id="17423" name="Group 15"/>
              <p:cNvGrpSpPr>
                <a:grpSpLocks/>
              </p:cNvGrpSpPr>
              <p:nvPr/>
            </p:nvGrpSpPr>
            <p:grpSpPr bwMode="auto">
              <a:xfrm>
                <a:off x="3119" y="2890"/>
                <a:ext cx="4984" cy="1051"/>
                <a:chOff x="1815" y="1649"/>
                <a:chExt cx="4984" cy="1051"/>
              </a:xfrm>
            </p:grpSpPr>
            <p:grpSp>
              <p:nvGrpSpPr>
                <p:cNvPr id="17480" name="Group 72"/>
                <p:cNvGrpSpPr>
                  <a:grpSpLocks/>
                </p:cNvGrpSpPr>
                <p:nvPr/>
              </p:nvGrpSpPr>
              <p:grpSpPr bwMode="auto">
                <a:xfrm>
                  <a:off x="1815" y="1649"/>
                  <a:ext cx="1054" cy="1047"/>
                  <a:chOff x="1815" y="1649"/>
                  <a:chExt cx="1054" cy="1047"/>
                </a:xfrm>
              </p:grpSpPr>
              <p:grpSp>
                <p:nvGrpSpPr>
                  <p:cNvPr id="17494" name="Group 86"/>
                  <p:cNvGrpSpPr>
                    <a:grpSpLocks/>
                  </p:cNvGrpSpPr>
                  <p:nvPr/>
                </p:nvGrpSpPr>
                <p:grpSpPr bwMode="auto">
                  <a:xfrm rot="10800000">
                    <a:off x="1820" y="2244"/>
                    <a:ext cx="1049" cy="452"/>
                    <a:chOff x="1815" y="1485"/>
                    <a:chExt cx="1350" cy="660"/>
                  </a:xfrm>
                </p:grpSpPr>
                <p:grpSp>
                  <p:nvGrpSpPr>
                    <p:cNvPr id="17503" name="Group 95"/>
                    <p:cNvGrpSpPr>
                      <a:grpSpLocks/>
                    </p:cNvGrpSpPr>
                    <p:nvPr/>
                  </p:nvGrpSpPr>
                  <p:grpSpPr bwMode="auto">
                    <a:xfrm>
                      <a:off x="1815" y="1485"/>
                      <a:ext cx="450" cy="660"/>
                      <a:chOff x="1815" y="1485"/>
                      <a:chExt cx="450" cy="660"/>
                    </a:xfrm>
                  </p:grpSpPr>
                  <p:sp>
                    <p:nvSpPr>
                      <p:cNvPr id="17506" name="Oval 9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5" name="AutoShape 9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4" name="AutoShape 9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9" name="Group 91"/>
                    <p:cNvGrpSpPr>
                      <a:grpSpLocks/>
                    </p:cNvGrpSpPr>
                    <p:nvPr/>
                  </p:nvGrpSpPr>
                  <p:grpSpPr bwMode="auto">
                    <a:xfrm>
                      <a:off x="2265" y="1485"/>
                      <a:ext cx="450" cy="660"/>
                      <a:chOff x="1815" y="1485"/>
                      <a:chExt cx="450" cy="660"/>
                    </a:xfrm>
                  </p:grpSpPr>
                  <p:sp>
                    <p:nvSpPr>
                      <p:cNvPr id="17502" name="Oval 9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1" name="AutoShape 9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0" name="AutoShape 9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95" name="Group 87"/>
                    <p:cNvGrpSpPr>
                      <a:grpSpLocks/>
                    </p:cNvGrpSpPr>
                    <p:nvPr/>
                  </p:nvGrpSpPr>
                  <p:grpSpPr bwMode="auto">
                    <a:xfrm>
                      <a:off x="2715" y="1485"/>
                      <a:ext cx="450" cy="660"/>
                      <a:chOff x="1815" y="1485"/>
                      <a:chExt cx="450" cy="660"/>
                    </a:xfrm>
                  </p:grpSpPr>
                  <p:sp>
                    <p:nvSpPr>
                      <p:cNvPr id="17498" name="Oval 9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7" name="AutoShape 8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6" name="AutoShape 8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81" name="Group 73"/>
                  <p:cNvGrpSpPr>
                    <a:grpSpLocks/>
                  </p:cNvGrpSpPr>
                  <p:nvPr/>
                </p:nvGrpSpPr>
                <p:grpSpPr bwMode="auto">
                  <a:xfrm>
                    <a:off x="1815" y="1649"/>
                    <a:ext cx="1049" cy="452"/>
                    <a:chOff x="1815" y="1485"/>
                    <a:chExt cx="1350" cy="660"/>
                  </a:xfrm>
                </p:grpSpPr>
                <p:grpSp>
                  <p:nvGrpSpPr>
                    <p:cNvPr id="17490" name="Group 82"/>
                    <p:cNvGrpSpPr>
                      <a:grpSpLocks/>
                    </p:cNvGrpSpPr>
                    <p:nvPr/>
                  </p:nvGrpSpPr>
                  <p:grpSpPr bwMode="auto">
                    <a:xfrm>
                      <a:off x="1815" y="1485"/>
                      <a:ext cx="450" cy="660"/>
                      <a:chOff x="1815" y="1485"/>
                      <a:chExt cx="450" cy="660"/>
                    </a:xfrm>
                  </p:grpSpPr>
                  <p:sp>
                    <p:nvSpPr>
                      <p:cNvPr id="17493" name="Oval 8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2" name="AutoShape 8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1" name="AutoShape 8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6" name="Group 78"/>
                    <p:cNvGrpSpPr>
                      <a:grpSpLocks/>
                    </p:cNvGrpSpPr>
                    <p:nvPr/>
                  </p:nvGrpSpPr>
                  <p:grpSpPr bwMode="auto">
                    <a:xfrm>
                      <a:off x="2265" y="1485"/>
                      <a:ext cx="450" cy="660"/>
                      <a:chOff x="1815" y="1485"/>
                      <a:chExt cx="450" cy="660"/>
                    </a:xfrm>
                  </p:grpSpPr>
                  <p:sp>
                    <p:nvSpPr>
                      <p:cNvPr id="17489" name="Oval 8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8" name="AutoShape 8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7" name="AutoShape 7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82" name="Group 74"/>
                    <p:cNvGrpSpPr>
                      <a:grpSpLocks/>
                    </p:cNvGrpSpPr>
                    <p:nvPr/>
                  </p:nvGrpSpPr>
                  <p:grpSpPr bwMode="auto">
                    <a:xfrm>
                      <a:off x="2715" y="1485"/>
                      <a:ext cx="450" cy="660"/>
                      <a:chOff x="1815" y="1485"/>
                      <a:chExt cx="450" cy="660"/>
                    </a:xfrm>
                  </p:grpSpPr>
                  <p:sp>
                    <p:nvSpPr>
                      <p:cNvPr id="17485" name="Oval 7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4" name="AutoShape 7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3" name="AutoShape 7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53" name="Group 45"/>
                <p:cNvGrpSpPr>
                  <a:grpSpLocks/>
                </p:cNvGrpSpPr>
                <p:nvPr/>
              </p:nvGrpSpPr>
              <p:grpSpPr bwMode="auto">
                <a:xfrm>
                  <a:off x="3895" y="1649"/>
                  <a:ext cx="1054" cy="1047"/>
                  <a:chOff x="1815" y="1649"/>
                  <a:chExt cx="1054" cy="1047"/>
                </a:xfrm>
              </p:grpSpPr>
              <p:grpSp>
                <p:nvGrpSpPr>
                  <p:cNvPr id="17467" name="Group 59"/>
                  <p:cNvGrpSpPr>
                    <a:grpSpLocks/>
                  </p:cNvGrpSpPr>
                  <p:nvPr/>
                </p:nvGrpSpPr>
                <p:grpSpPr bwMode="auto">
                  <a:xfrm rot="10800000">
                    <a:off x="1820" y="2244"/>
                    <a:ext cx="1049" cy="452"/>
                    <a:chOff x="1815" y="1485"/>
                    <a:chExt cx="1350" cy="660"/>
                  </a:xfrm>
                </p:grpSpPr>
                <p:grpSp>
                  <p:nvGrpSpPr>
                    <p:cNvPr id="17476" name="Group 68"/>
                    <p:cNvGrpSpPr>
                      <a:grpSpLocks/>
                    </p:cNvGrpSpPr>
                    <p:nvPr/>
                  </p:nvGrpSpPr>
                  <p:grpSpPr bwMode="auto">
                    <a:xfrm>
                      <a:off x="1815" y="1485"/>
                      <a:ext cx="450" cy="660"/>
                      <a:chOff x="1815" y="1485"/>
                      <a:chExt cx="450" cy="660"/>
                    </a:xfrm>
                  </p:grpSpPr>
                  <p:sp>
                    <p:nvSpPr>
                      <p:cNvPr id="17479" name="Oval 7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8" name="AutoShape 7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7" name="AutoShape 6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72" name="Group 64"/>
                    <p:cNvGrpSpPr>
                      <a:grpSpLocks/>
                    </p:cNvGrpSpPr>
                    <p:nvPr/>
                  </p:nvGrpSpPr>
                  <p:grpSpPr bwMode="auto">
                    <a:xfrm>
                      <a:off x="2265" y="1485"/>
                      <a:ext cx="450" cy="660"/>
                      <a:chOff x="1815" y="1485"/>
                      <a:chExt cx="450" cy="660"/>
                    </a:xfrm>
                  </p:grpSpPr>
                  <p:sp>
                    <p:nvSpPr>
                      <p:cNvPr id="17475" name="Oval 6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4" name="AutoShape 6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3" name="AutoShape 6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68" name="Group 60"/>
                    <p:cNvGrpSpPr>
                      <a:grpSpLocks/>
                    </p:cNvGrpSpPr>
                    <p:nvPr/>
                  </p:nvGrpSpPr>
                  <p:grpSpPr bwMode="auto">
                    <a:xfrm>
                      <a:off x="2715" y="1485"/>
                      <a:ext cx="450" cy="660"/>
                      <a:chOff x="1815" y="1485"/>
                      <a:chExt cx="450" cy="660"/>
                    </a:xfrm>
                  </p:grpSpPr>
                  <p:sp>
                    <p:nvSpPr>
                      <p:cNvPr id="17471" name="Oval 6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0" name="AutoShape 6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9" name="AutoShape 6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54" name="Group 46"/>
                  <p:cNvGrpSpPr>
                    <a:grpSpLocks/>
                  </p:cNvGrpSpPr>
                  <p:nvPr/>
                </p:nvGrpSpPr>
                <p:grpSpPr bwMode="auto">
                  <a:xfrm>
                    <a:off x="1815" y="1649"/>
                    <a:ext cx="1049" cy="452"/>
                    <a:chOff x="1815" y="1485"/>
                    <a:chExt cx="1350" cy="660"/>
                  </a:xfrm>
                </p:grpSpPr>
                <p:grpSp>
                  <p:nvGrpSpPr>
                    <p:cNvPr id="17463" name="Group 55"/>
                    <p:cNvGrpSpPr>
                      <a:grpSpLocks/>
                    </p:cNvGrpSpPr>
                    <p:nvPr/>
                  </p:nvGrpSpPr>
                  <p:grpSpPr bwMode="auto">
                    <a:xfrm>
                      <a:off x="1815" y="1485"/>
                      <a:ext cx="450" cy="660"/>
                      <a:chOff x="1815" y="1485"/>
                      <a:chExt cx="450" cy="660"/>
                    </a:xfrm>
                  </p:grpSpPr>
                  <p:sp>
                    <p:nvSpPr>
                      <p:cNvPr id="17466" name="Oval 5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5" name="AutoShape 5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4" name="AutoShape 5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9" name="Group 51"/>
                    <p:cNvGrpSpPr>
                      <a:grpSpLocks/>
                    </p:cNvGrpSpPr>
                    <p:nvPr/>
                  </p:nvGrpSpPr>
                  <p:grpSpPr bwMode="auto">
                    <a:xfrm>
                      <a:off x="2265" y="1485"/>
                      <a:ext cx="450" cy="660"/>
                      <a:chOff x="1815" y="1485"/>
                      <a:chExt cx="450" cy="660"/>
                    </a:xfrm>
                  </p:grpSpPr>
                  <p:sp>
                    <p:nvSpPr>
                      <p:cNvPr id="17462" name="Oval 5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1" name="AutoShape 5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0" name="AutoShape 5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55" name="Group 47"/>
                    <p:cNvGrpSpPr>
                      <a:grpSpLocks/>
                    </p:cNvGrpSpPr>
                    <p:nvPr/>
                  </p:nvGrpSpPr>
                  <p:grpSpPr bwMode="auto">
                    <a:xfrm>
                      <a:off x="2715" y="1485"/>
                      <a:ext cx="450" cy="660"/>
                      <a:chOff x="1815" y="1485"/>
                      <a:chExt cx="450" cy="660"/>
                    </a:xfrm>
                  </p:grpSpPr>
                  <p:sp>
                    <p:nvSpPr>
                      <p:cNvPr id="17458" name="Oval 5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7" name="AutoShape 4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6" name="AutoShape 4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7426" name="Group 18"/>
                <p:cNvGrpSpPr>
                  <a:grpSpLocks/>
                </p:cNvGrpSpPr>
                <p:nvPr/>
              </p:nvGrpSpPr>
              <p:grpSpPr bwMode="auto">
                <a:xfrm>
                  <a:off x="5745" y="1653"/>
                  <a:ext cx="1054" cy="1047"/>
                  <a:chOff x="1815" y="1649"/>
                  <a:chExt cx="1054" cy="1047"/>
                </a:xfrm>
              </p:grpSpPr>
              <p:grpSp>
                <p:nvGrpSpPr>
                  <p:cNvPr id="17440" name="Group 32"/>
                  <p:cNvGrpSpPr>
                    <a:grpSpLocks/>
                  </p:cNvGrpSpPr>
                  <p:nvPr/>
                </p:nvGrpSpPr>
                <p:grpSpPr bwMode="auto">
                  <a:xfrm rot="10800000">
                    <a:off x="1820" y="2244"/>
                    <a:ext cx="1049" cy="452"/>
                    <a:chOff x="1815" y="1485"/>
                    <a:chExt cx="1350" cy="660"/>
                  </a:xfrm>
                </p:grpSpPr>
                <p:grpSp>
                  <p:nvGrpSpPr>
                    <p:cNvPr id="17449" name="Group 41"/>
                    <p:cNvGrpSpPr>
                      <a:grpSpLocks/>
                    </p:cNvGrpSpPr>
                    <p:nvPr/>
                  </p:nvGrpSpPr>
                  <p:grpSpPr bwMode="auto">
                    <a:xfrm>
                      <a:off x="1815" y="1485"/>
                      <a:ext cx="450" cy="660"/>
                      <a:chOff x="1815" y="1485"/>
                      <a:chExt cx="450" cy="660"/>
                    </a:xfrm>
                  </p:grpSpPr>
                  <p:sp>
                    <p:nvSpPr>
                      <p:cNvPr id="17452" name="Oval 4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1" name="AutoShape 4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0" name="AutoShape 4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5" name="Group 37"/>
                    <p:cNvGrpSpPr>
                      <a:grpSpLocks/>
                    </p:cNvGrpSpPr>
                    <p:nvPr/>
                  </p:nvGrpSpPr>
                  <p:grpSpPr bwMode="auto">
                    <a:xfrm>
                      <a:off x="2265" y="1485"/>
                      <a:ext cx="450" cy="660"/>
                      <a:chOff x="1815" y="1485"/>
                      <a:chExt cx="450" cy="660"/>
                    </a:xfrm>
                  </p:grpSpPr>
                  <p:sp>
                    <p:nvSpPr>
                      <p:cNvPr id="17448" name="Oval 4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7" name="AutoShape 3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6" name="AutoShape 3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41" name="Group 33"/>
                    <p:cNvGrpSpPr>
                      <a:grpSpLocks/>
                    </p:cNvGrpSpPr>
                    <p:nvPr/>
                  </p:nvGrpSpPr>
                  <p:grpSpPr bwMode="auto">
                    <a:xfrm>
                      <a:off x="2715" y="1485"/>
                      <a:ext cx="450" cy="660"/>
                      <a:chOff x="1815" y="1485"/>
                      <a:chExt cx="450" cy="660"/>
                    </a:xfrm>
                  </p:grpSpPr>
                  <p:sp>
                    <p:nvSpPr>
                      <p:cNvPr id="17444" name="Oval 3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3" name="AutoShape 35"/>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2" name="AutoShape 34"/>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27" name="Group 19"/>
                  <p:cNvGrpSpPr>
                    <a:grpSpLocks/>
                  </p:cNvGrpSpPr>
                  <p:nvPr/>
                </p:nvGrpSpPr>
                <p:grpSpPr bwMode="auto">
                  <a:xfrm>
                    <a:off x="1815" y="1649"/>
                    <a:ext cx="1049" cy="452"/>
                    <a:chOff x="1815" y="1485"/>
                    <a:chExt cx="1350" cy="660"/>
                  </a:xfrm>
                </p:grpSpPr>
                <p:grpSp>
                  <p:nvGrpSpPr>
                    <p:cNvPr id="17436" name="Group 28"/>
                    <p:cNvGrpSpPr>
                      <a:grpSpLocks/>
                    </p:cNvGrpSpPr>
                    <p:nvPr/>
                  </p:nvGrpSpPr>
                  <p:grpSpPr bwMode="auto">
                    <a:xfrm>
                      <a:off x="1815" y="1485"/>
                      <a:ext cx="450" cy="660"/>
                      <a:chOff x="1815" y="1485"/>
                      <a:chExt cx="450" cy="660"/>
                    </a:xfrm>
                  </p:grpSpPr>
                  <p:sp>
                    <p:nvSpPr>
                      <p:cNvPr id="17439" name="Oval 3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8" name="AutoShape 3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7" name="AutoShape 2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32" name="Group 24"/>
                    <p:cNvGrpSpPr>
                      <a:grpSpLocks/>
                    </p:cNvGrpSpPr>
                    <p:nvPr/>
                  </p:nvGrpSpPr>
                  <p:grpSpPr bwMode="auto">
                    <a:xfrm>
                      <a:off x="2265" y="1485"/>
                      <a:ext cx="450" cy="660"/>
                      <a:chOff x="1815" y="1485"/>
                      <a:chExt cx="450" cy="660"/>
                    </a:xfrm>
                  </p:grpSpPr>
                  <p:sp>
                    <p:nvSpPr>
                      <p:cNvPr id="17435" name="Oval 2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4" name="AutoShape 2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3" name="AutoShape 2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28" name="Group 20"/>
                    <p:cNvGrpSpPr>
                      <a:grpSpLocks/>
                    </p:cNvGrpSpPr>
                    <p:nvPr/>
                  </p:nvGrpSpPr>
                  <p:grpSpPr bwMode="auto">
                    <a:xfrm>
                      <a:off x="2715" y="1485"/>
                      <a:ext cx="450" cy="660"/>
                      <a:chOff x="1815" y="1485"/>
                      <a:chExt cx="450" cy="660"/>
                    </a:xfrm>
                  </p:grpSpPr>
                  <p:sp>
                    <p:nvSpPr>
                      <p:cNvPr id="17431" name="Oval 2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0" name="AutoShape 2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9" name="AutoShape 2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17425" name="AutoShape 17"/>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4" name="Oval 16"/>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422" name="Text Box 14"/>
              <p:cNvSpPr txBox="1">
                <a:spLocks noChangeArrowheads="1"/>
              </p:cNvSpPr>
              <p:nvPr/>
            </p:nvSpPr>
            <p:spPr bwMode="auto">
              <a:xfrm>
                <a:off x="632" y="2895"/>
                <a:ext cx="1980" cy="9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Times New Roman" pitchFamily="18" charset="0"/>
                    <a:cs typeface="Arial" pitchFamily="34" charset="0"/>
                  </a:rPr>
                  <a:t>Cell Membrane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421" name="Text Box 13"/>
              <p:cNvSpPr txBox="1">
                <a:spLocks noChangeArrowheads="1"/>
              </p:cNvSpPr>
              <p:nvPr/>
            </p:nvSpPr>
            <p:spPr bwMode="auto">
              <a:xfrm>
                <a:off x="2612" y="4546"/>
                <a:ext cx="1553"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Times New Roman" pitchFamily="18" charset="0"/>
                    <a:cs typeface="Arial" pitchFamily="34" charset="0"/>
                  </a:rPr>
                  <a:t>lipid bilayer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3824" y="2042"/>
                <a:ext cx="2080" cy="52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Times New Roman" pitchFamily="18" charset="0"/>
                    <a:cs typeface="Arial" pitchFamily="34" charset="0"/>
                  </a:rPr>
                  <a:t>protein channel</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419" name="Text Box 11"/>
              <p:cNvSpPr txBox="1">
                <a:spLocks noChangeArrowheads="1"/>
              </p:cNvSpPr>
              <p:nvPr/>
            </p:nvSpPr>
            <p:spPr bwMode="auto">
              <a:xfrm>
                <a:off x="5669" y="4546"/>
                <a:ext cx="1780" cy="4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Times New Roman" pitchFamily="18" charset="0"/>
                    <a:cs typeface="Arial" pitchFamily="34" charset="0"/>
                  </a:rPr>
                  <a:t>protein </a:t>
                </a:r>
                <a:r>
                  <a:rPr kumimoji="0" lang="en-US" sz="1200" b="1" i="0" u="none" strike="noStrike" cap="none" normalizeH="0" baseline="0">
                    <a:ln>
                      <a:noFill/>
                    </a:ln>
                    <a:solidFill>
                      <a:schemeClr val="tx1"/>
                    </a:solidFill>
                    <a:effectLst/>
                    <a:latin typeface="Arial" pitchFamily="34" charset="0"/>
                    <a:ea typeface="Times New Roman" pitchFamily="18" charset="0"/>
                    <a:cs typeface="Arial" pitchFamily="34" charset="0"/>
                  </a:rPr>
                  <a:t>pump</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418" name="AutoShape 10"/>
              <p:cNvSpPr>
                <a:spLocks noChangeShapeType="1"/>
              </p:cNvSpPr>
              <p:nvPr/>
            </p:nvSpPr>
            <p:spPr bwMode="auto">
              <a:xfrm flipV="1">
                <a:off x="3347" y="4081"/>
                <a:ext cx="122"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7" name="AutoShape 9"/>
              <p:cNvSpPr>
                <a:spLocks noChangeShapeType="1"/>
              </p:cNvSpPr>
              <p:nvPr/>
            </p:nvSpPr>
            <p:spPr bwMode="auto">
              <a:xfrm>
                <a:off x="4607" y="2446"/>
                <a:ext cx="105" cy="45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416" name="AutoShape 8"/>
              <p:cNvSpPr>
                <a:spLocks noChangeShapeType="1"/>
              </p:cNvSpPr>
              <p:nvPr/>
            </p:nvSpPr>
            <p:spPr bwMode="auto">
              <a:xfrm flipV="1">
                <a:off x="6602" y="4081"/>
                <a:ext cx="45" cy="46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17410" name="Group 2"/>
            <p:cNvGrpSpPr>
              <a:grpSpLocks/>
            </p:cNvGrpSpPr>
            <p:nvPr/>
          </p:nvGrpSpPr>
          <p:grpSpPr bwMode="auto">
            <a:xfrm>
              <a:off x="8910" y="2836"/>
              <a:ext cx="1157" cy="1114"/>
              <a:chOff x="8910" y="2836"/>
              <a:chExt cx="1157" cy="1114"/>
            </a:xfrm>
          </p:grpSpPr>
          <p:sp>
            <p:nvSpPr>
              <p:cNvPr id="17414" name="AutoShape 6"/>
              <p:cNvSpPr>
                <a:spLocks/>
              </p:cNvSpPr>
              <p:nvPr/>
            </p:nvSpPr>
            <p:spPr bwMode="auto">
              <a:xfrm>
                <a:off x="8910" y="2836"/>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3" name="AutoShape 5"/>
              <p:cNvSpPr>
                <a:spLocks/>
              </p:cNvSpPr>
              <p:nvPr/>
            </p:nvSpPr>
            <p:spPr bwMode="auto">
              <a:xfrm>
                <a:off x="8910" y="3455"/>
                <a:ext cx="180" cy="495"/>
              </a:xfrm>
              <a:prstGeom prst="rightBrace">
                <a:avLst>
                  <a:gd name="adj1" fmla="val 22917"/>
                  <a:gd name="adj2" fmla="val 50000"/>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2" name="Text Box 4"/>
              <p:cNvSpPr txBox="1">
                <a:spLocks noChangeArrowheads="1"/>
              </p:cNvSpPr>
              <p:nvPr/>
            </p:nvSpPr>
            <p:spPr bwMode="auto">
              <a:xfrm>
                <a:off x="9090" y="2893"/>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pitchFamily="34" charset="0"/>
                    <a:ea typeface="Times New Roman" pitchFamily="18" charset="0"/>
                    <a:cs typeface="Arial" pitchFamily="34" charset="0"/>
                  </a:rPr>
                  <a:t>Layer 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411" name="Text Box 3"/>
              <p:cNvSpPr txBox="1">
                <a:spLocks noChangeArrowheads="1"/>
              </p:cNvSpPr>
              <p:nvPr/>
            </p:nvSpPr>
            <p:spPr bwMode="auto">
              <a:xfrm>
                <a:off x="9090" y="3516"/>
                <a:ext cx="977"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pitchFamily="34" charset="0"/>
                    <a:ea typeface="Times New Roman" pitchFamily="18" charset="0"/>
                    <a:cs typeface="Arial" pitchFamily="34" charset="0"/>
                  </a:rPr>
                  <a:t>Layer 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sp>
        <p:nvSpPr>
          <p:cNvPr id="17514" name="Rectangle 106"/>
          <p:cNvSpPr>
            <a:spLocks noChangeArrowheads="1"/>
          </p:cNvSpPr>
          <p:nvPr/>
        </p:nvSpPr>
        <p:spPr bwMode="auto">
          <a:xfrm>
            <a:off x="8389" y="2929333"/>
            <a:ext cx="86868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9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231775" marR="0" lvl="0" indent="-231775" algn="l" defTabSz="914400" rtl="0" eaLnBrk="0" fontAlgn="base" latinLnBrk="0" hangingPunct="0">
              <a:lnSpc>
                <a:spcPct val="100000"/>
              </a:lnSpc>
              <a:spcBef>
                <a:spcPct val="0"/>
              </a:spcBef>
              <a:spcAft>
                <a:spcPct val="0"/>
              </a:spcAft>
              <a:buClrTx/>
              <a:buSzTx/>
              <a:buFontTx/>
              <a:buChar char="•"/>
              <a:tabLst/>
            </a:pPr>
            <a:r>
              <a:rPr kumimoji="0" lang="en-US" sz="2400" b="1" i="0" u="sng" strike="noStrike" cap="none" normalizeH="0" baseline="0" dirty="0">
                <a:ln>
                  <a:noFill/>
                </a:ln>
                <a:solidFill>
                  <a:schemeClr val="tx1"/>
                </a:solidFill>
                <a:effectLst/>
                <a:latin typeface="Calibri" pitchFamily="34" charset="0"/>
                <a:ea typeface="Times New Roman" pitchFamily="18" charset="0"/>
                <a:cs typeface="Arial" pitchFamily="34" charset="0"/>
              </a:rPr>
              <a:t>SOME</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cells have cell membranes </a:t>
            </a:r>
            <a:r>
              <a:rPr kumimoji="0" lang="en-US" sz="2400" b="1" i="0" u="none" strike="noStrike" cap="none" normalizeH="0" baseline="0" dirty="0">
                <a:ln>
                  <a:noFill/>
                </a:ln>
                <a:solidFill>
                  <a:schemeClr val="tx1"/>
                </a:solidFill>
                <a:effectLst/>
                <a:latin typeface="Calibri" pitchFamily="34" charset="0"/>
                <a:ea typeface="Times New Roman" pitchFamily="18" charset="0"/>
                <a:cs typeface="Arial" pitchFamily="34" charset="0"/>
              </a:rPr>
              <a:t>and</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r>
              <a:rPr kumimoji="0" lang="en-US" sz="2400" b="1" i="0" u="sng" strike="noStrike" cap="none" normalizeH="0" baseline="0" dirty="0">
                <a:ln>
                  <a:noFill/>
                </a:ln>
                <a:effectLst/>
                <a:latin typeface="Calibri" pitchFamily="34" charset="0"/>
                <a:ea typeface="Times New Roman" pitchFamily="18" charset="0"/>
                <a:cs typeface="Arial" pitchFamily="34" charset="0"/>
              </a:rPr>
              <a:t>cell walls</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 ex: plants, fungi and bacteria</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106" name="Picture 105"/>
          <p:cNvPicPr/>
          <p:nvPr/>
        </p:nvPicPr>
        <p:blipFill>
          <a:blip r:embed="rId2" cstate="print"/>
          <a:srcRect/>
          <a:stretch>
            <a:fillRect/>
          </a:stretch>
        </p:blipFill>
        <p:spPr bwMode="auto">
          <a:xfrm>
            <a:off x="2438400" y="3810000"/>
            <a:ext cx="4495800" cy="2819400"/>
          </a:xfrm>
          <a:prstGeom prst="rect">
            <a:avLst/>
          </a:prstGeom>
          <a:noFill/>
          <a:ln w="9525">
            <a:noFill/>
            <a:miter lim="800000"/>
            <a:headEnd/>
            <a:tailEnd/>
          </a:ln>
        </p:spPr>
      </p:pic>
      <p:grpSp>
        <p:nvGrpSpPr>
          <p:cNvPr id="17515" name="Group 107"/>
          <p:cNvGrpSpPr>
            <a:grpSpLocks/>
          </p:cNvGrpSpPr>
          <p:nvPr/>
        </p:nvGrpSpPr>
        <p:grpSpPr bwMode="auto">
          <a:xfrm>
            <a:off x="4343400" y="4114800"/>
            <a:ext cx="4362237" cy="2133600"/>
            <a:chOff x="5529" y="6225"/>
            <a:chExt cx="6869" cy="3360"/>
          </a:xfrm>
        </p:grpSpPr>
        <p:cxnSp>
          <p:nvCxnSpPr>
            <p:cNvPr id="17516" name="AutoShape 108"/>
            <p:cNvCxnSpPr>
              <a:cxnSpLocks noChangeShapeType="1"/>
              <a:stCxn id="17518" idx="1"/>
            </p:cNvCxnSpPr>
            <p:nvPr/>
          </p:nvCxnSpPr>
          <p:spPr bwMode="auto">
            <a:xfrm rot="10800000" flipV="1">
              <a:off x="5529" y="6782"/>
              <a:ext cx="4320" cy="44"/>
            </a:xfrm>
            <a:prstGeom prst="straightConnector1">
              <a:avLst/>
            </a:prstGeom>
            <a:noFill/>
            <a:ln w="38100">
              <a:solidFill>
                <a:srgbClr val="000000"/>
              </a:solidFill>
              <a:round/>
              <a:headEnd/>
              <a:tailEnd type="triangle" w="med" len="med"/>
            </a:ln>
          </p:spPr>
        </p:cxnSp>
        <p:cxnSp>
          <p:nvCxnSpPr>
            <p:cNvPr id="17517" name="AutoShape 109"/>
            <p:cNvCxnSpPr>
              <a:cxnSpLocks noChangeShapeType="1"/>
              <a:stCxn id="17518" idx="1"/>
            </p:cNvCxnSpPr>
            <p:nvPr/>
          </p:nvCxnSpPr>
          <p:spPr bwMode="auto">
            <a:xfrm rot="10800000">
              <a:off x="8049" y="6345"/>
              <a:ext cx="1800" cy="438"/>
            </a:xfrm>
            <a:prstGeom prst="straightConnector1">
              <a:avLst/>
            </a:prstGeom>
            <a:noFill/>
            <a:ln w="38100">
              <a:solidFill>
                <a:srgbClr val="000000"/>
              </a:solidFill>
              <a:round/>
              <a:headEnd/>
              <a:tailEnd type="triangle" w="med" len="med"/>
            </a:ln>
          </p:spPr>
        </p:cxnSp>
        <p:sp>
          <p:nvSpPr>
            <p:cNvPr id="17518" name="Text Box 110"/>
            <p:cNvSpPr txBox="1">
              <a:spLocks noChangeArrowheads="1"/>
            </p:cNvSpPr>
            <p:nvPr/>
          </p:nvSpPr>
          <p:spPr bwMode="auto">
            <a:xfrm>
              <a:off x="9849" y="6225"/>
              <a:ext cx="2549" cy="1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Cell Membrane</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17519" name="AutoShape 111"/>
            <p:cNvCxnSpPr>
              <a:cxnSpLocks noChangeShapeType="1"/>
            </p:cNvCxnSpPr>
            <p:nvPr/>
          </p:nvCxnSpPr>
          <p:spPr bwMode="auto">
            <a:xfrm rot="10800000" flipV="1">
              <a:off x="8649" y="8745"/>
              <a:ext cx="1680" cy="840"/>
            </a:xfrm>
            <a:prstGeom prst="straightConnector1">
              <a:avLst/>
            </a:prstGeom>
            <a:noFill/>
            <a:ln w="38100">
              <a:solidFill>
                <a:srgbClr val="000000"/>
              </a:solidFill>
              <a:round/>
              <a:headEnd/>
              <a:tailEnd type="triangle" w="med" len="med"/>
            </a:ln>
          </p:spPr>
        </p:cxnSp>
        <p:sp>
          <p:nvSpPr>
            <p:cNvPr id="17520" name="Text Box 112"/>
            <p:cNvSpPr txBox="1">
              <a:spLocks noChangeArrowheads="1"/>
            </p:cNvSpPr>
            <p:nvPr/>
          </p:nvSpPr>
          <p:spPr bwMode="auto">
            <a:xfrm>
              <a:off x="10329" y="8385"/>
              <a:ext cx="1957" cy="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Cell Wall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507">
                                            <p:txEl>
                                              <p:pRg st="2" end="2"/>
                                            </p:txEl>
                                          </p:spTgt>
                                        </p:tgtEl>
                                        <p:attrNameLst>
                                          <p:attrName>style.visibility</p:attrName>
                                        </p:attrNameLst>
                                      </p:cBhvr>
                                      <p:to>
                                        <p:strVal val="visible"/>
                                      </p:to>
                                    </p:set>
                                    <p:animEffect transition="in" filter="fade">
                                      <p:cBhvr>
                                        <p:cTn id="7" dur="1000"/>
                                        <p:tgtEl>
                                          <p:spTgt spid="17507">
                                            <p:txEl>
                                              <p:pRg st="2" end="2"/>
                                            </p:txEl>
                                          </p:spTgt>
                                        </p:tgtEl>
                                      </p:cBhvr>
                                    </p:animEffect>
                                    <p:anim calcmode="lin" valueType="num">
                                      <p:cBhvr>
                                        <p:cTn id="8" dur="1000" fill="hold"/>
                                        <p:tgtEl>
                                          <p:spTgt spid="1750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514">
                                            <p:txEl>
                                              <p:pRg st="1" end="1"/>
                                            </p:txEl>
                                          </p:spTgt>
                                        </p:tgtEl>
                                        <p:attrNameLst>
                                          <p:attrName>style.visibility</p:attrName>
                                        </p:attrNameLst>
                                      </p:cBhvr>
                                      <p:to>
                                        <p:strVal val="visible"/>
                                      </p:to>
                                    </p:set>
                                    <p:animEffect transition="in" filter="fade">
                                      <p:cBhvr>
                                        <p:cTn id="14" dur="1000"/>
                                        <p:tgtEl>
                                          <p:spTgt spid="17514">
                                            <p:txEl>
                                              <p:pRg st="1" end="1"/>
                                            </p:txEl>
                                          </p:spTgt>
                                        </p:tgtEl>
                                      </p:cBhvr>
                                    </p:animEffect>
                                    <p:anim calcmode="lin" valueType="num">
                                      <p:cBhvr>
                                        <p:cTn id="15" dur="1000" fill="hold"/>
                                        <p:tgtEl>
                                          <p:spTgt spid="175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62000" y="1143000"/>
            <a:ext cx="81153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libri" pitchFamily="34" charset="0"/>
                <a:ea typeface="Times New Roman" pitchFamily="18" charset="0"/>
                <a:cs typeface="Arial" pitchFamily="34" charset="0"/>
              </a:rPr>
              <a:t>Function of the Cell Membrane: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solidFill>
                  <a:schemeClr val="tx1"/>
                </a:solidFill>
                <a:effectLst/>
                <a:latin typeface="Calibri" pitchFamily="34" charset="0"/>
                <a:ea typeface="Times New Roman" pitchFamily="18" charset="0"/>
                <a:cs typeface="Arial" pitchFamily="34" charset="0"/>
              </a:rPr>
              <a:t>Cell membrane separates the components of a cell from </a:t>
            </a:r>
            <a:r>
              <a:rPr kumimoji="0" lang="en-US" sz="2800" b="0" i="0" u="none" strike="noStrike" cap="none" normalizeH="0" baseline="0" dirty="0">
                <a:ln>
                  <a:noFill/>
                </a:ln>
                <a:effectLst/>
                <a:latin typeface="Calibri" pitchFamily="34" charset="0"/>
                <a:ea typeface="Times New Roman" pitchFamily="18" charset="0"/>
                <a:cs typeface="Arial" pitchFamily="34" charset="0"/>
              </a:rPr>
              <a:t>its </a:t>
            </a:r>
            <a:r>
              <a:rPr kumimoji="0" lang="en-US" sz="2800" b="1" i="0" u="sng" strike="noStrike" cap="none" normalizeH="0" baseline="0" dirty="0">
                <a:ln>
                  <a:noFill/>
                </a:ln>
                <a:effectLst/>
                <a:latin typeface="Calibri" pitchFamily="34" charset="0"/>
                <a:ea typeface="Times New Roman" pitchFamily="18" charset="0"/>
                <a:cs typeface="Arial" pitchFamily="34" charset="0"/>
              </a:rPr>
              <a:t>environment</a:t>
            </a:r>
            <a:r>
              <a:rPr kumimoji="0" lang="en-US" sz="2800" b="0" i="0" u="none" strike="noStrike" cap="none" normalizeH="0" baseline="0" dirty="0">
                <a:ln>
                  <a:noFill/>
                </a:ln>
                <a:effectLst/>
                <a:latin typeface="Calibri" pitchFamily="34" charset="0"/>
                <a:ea typeface="Times New Roman" pitchFamily="18" charset="0"/>
                <a:cs typeface="Arial" pitchFamily="34" charset="0"/>
              </a:rPr>
              <a:t>—surrounds the cell</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effectLst/>
                <a:latin typeface="Calibri" pitchFamily="34" charset="0"/>
                <a:ea typeface="Times New Roman" pitchFamily="18" charset="0"/>
                <a:cs typeface="Arial" pitchFamily="34" charset="0"/>
              </a:rPr>
              <a:t>“Gatekeeper” of the cell—regulates the flow of materials into and out of cell—</a:t>
            </a:r>
            <a:r>
              <a:rPr kumimoji="0" lang="en-US" sz="2800" b="1" i="0" u="sng" strike="noStrike" cap="none" normalizeH="0" baseline="0" dirty="0">
                <a:ln>
                  <a:noFill/>
                </a:ln>
                <a:effectLst/>
                <a:latin typeface="Calibri" pitchFamily="34" charset="0"/>
                <a:ea typeface="Times New Roman" pitchFamily="18" charset="0"/>
                <a:cs typeface="Arial" pitchFamily="34" charset="0"/>
              </a:rPr>
              <a:t>selectively permeable</a:t>
            </a:r>
          </a:p>
          <a:p>
            <a:pPr marL="463550" marR="0" lvl="0" indent="-231775"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a:ln>
                <a:noFill/>
              </a:ln>
              <a:effectLst/>
              <a:latin typeface="Arial" pitchFamily="34" charset="0"/>
              <a:cs typeface="Arial" pitchFamily="34" charset="0"/>
            </a:endParaRPr>
          </a:p>
          <a:p>
            <a:pPr marL="463550" marR="0" lvl="0" indent="-231775"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a:ln>
                  <a:noFill/>
                </a:ln>
                <a:effectLst/>
                <a:latin typeface="Calibri" pitchFamily="34" charset="0"/>
                <a:ea typeface="Times New Roman" pitchFamily="18" charset="0"/>
                <a:cs typeface="Arial" pitchFamily="34" charset="0"/>
              </a:rPr>
              <a:t>Cell membrane helps cells maintain </a:t>
            </a:r>
            <a:r>
              <a:rPr kumimoji="0" lang="en-US" sz="2800" b="1" i="0" u="sng" strike="noStrike" cap="none" normalizeH="0" baseline="0" dirty="0">
                <a:ln>
                  <a:noFill/>
                </a:ln>
                <a:effectLst/>
                <a:latin typeface="Calibri" pitchFamily="34" charset="0"/>
                <a:ea typeface="Times New Roman" pitchFamily="18" charset="0"/>
                <a:cs typeface="Arial" pitchFamily="34" charset="0"/>
              </a:rPr>
              <a:t>homeostasis</a:t>
            </a:r>
            <a:r>
              <a:rPr kumimoji="0" lang="en-US" sz="2800" b="0" i="0" u="none" strike="noStrike" cap="none" normalizeH="0" baseline="0" dirty="0">
                <a:ln>
                  <a:noFill/>
                </a:ln>
                <a:effectLst/>
                <a:latin typeface="Calibri" pitchFamily="34" charset="0"/>
                <a:ea typeface="Times New Roman" pitchFamily="18" charset="0"/>
                <a:cs typeface="Arial" pitchFamily="34" charset="0"/>
              </a:rPr>
              <a:t>—stable internal </a:t>
            </a:r>
            <a:r>
              <a:rPr kumimoji="0" lang="en-US" sz="2800" i="0" strike="noStrike" cap="none" normalizeH="0" baseline="0" dirty="0">
                <a:ln>
                  <a:noFill/>
                </a:ln>
                <a:effectLst/>
                <a:latin typeface="Calibri" pitchFamily="34" charset="0"/>
                <a:ea typeface="Times New Roman" pitchFamily="18" charset="0"/>
                <a:cs typeface="Arial" pitchFamily="34" charset="0"/>
              </a:rPr>
              <a:t>balance</a:t>
            </a:r>
            <a:endParaRPr kumimoji="0" lang="en-US" sz="2800" i="0" strike="noStrike" cap="none" normalizeH="0" baseline="0" dirty="0">
              <a:ln>
                <a:noFill/>
              </a:ln>
              <a:effectLst/>
              <a:latin typeface="Arial" pitchFamily="34" charset="0"/>
              <a:cs typeface="Arial" pitchFamily="34" charset="0"/>
            </a:endParaRPr>
          </a:p>
        </p:txBody>
      </p:sp>
      <p:pic>
        <p:nvPicPr>
          <p:cNvPr id="1026" name="Picture 2" descr="http://www.biologyjunction.com/images/cell20membrane.jpg"/>
          <p:cNvPicPr>
            <a:picLocks noChangeAspect="1" noChangeArrowheads="1"/>
          </p:cNvPicPr>
          <p:nvPr/>
        </p:nvPicPr>
        <p:blipFill>
          <a:blip r:embed="rId2" cstate="print"/>
          <a:srcRect/>
          <a:stretch>
            <a:fillRect/>
          </a:stretch>
        </p:blipFill>
        <p:spPr bwMode="auto">
          <a:xfrm>
            <a:off x="4953000" y="4724400"/>
            <a:ext cx="3085410" cy="1981200"/>
          </a:xfrm>
          <a:prstGeom prst="rect">
            <a:avLst/>
          </a:prstGeom>
          <a:noFill/>
        </p:spPr>
      </p:pic>
      <p:sp>
        <p:nvSpPr>
          <p:cNvPr id="4" name="Rectangle 9">
            <a:extLst>
              <a:ext uri="{FF2B5EF4-FFF2-40B4-BE49-F238E27FC236}">
                <a16:creationId xmlns:a16="http://schemas.microsoft.com/office/drawing/2014/main" id="{840EE09F-5769-4650-B341-D365BA080E60}"/>
              </a:ext>
            </a:extLst>
          </p:cNvPr>
          <p:cNvSpPr>
            <a:spLocks noChangeArrowheads="1"/>
          </p:cNvSpPr>
          <p:nvPr/>
        </p:nvSpPr>
        <p:spPr bwMode="auto">
          <a:xfrm>
            <a:off x="533400" y="138764"/>
            <a:ext cx="777240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ヒラギノ角ゴ Pro W3" pitchFamily="-106" charset="-128"/>
              </a:defRPr>
            </a:lvl9pPr>
          </a:lstStyle>
          <a:p>
            <a:pPr algn="ctr"/>
            <a:r>
              <a:rPr lang="en-PH" altLang="en-US" sz="1200" b="1" dirty="0">
                <a:solidFill>
                  <a:srgbClr val="C00000"/>
                </a:solidFill>
                <a:latin typeface="Verdana" panose="020B0604030504040204" pitchFamily="34" charset="0"/>
              </a:rPr>
              <a:t>Essential Question: What is the primary role of the cell membrane in cell function? </a:t>
            </a:r>
            <a:endParaRPr lang="en-PH" altLang="en-US" sz="1200" dirty="0">
              <a:solidFill>
                <a:srgbClr val="C0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457">
                                            <p:txEl>
                                              <p:pRg st="2" end="2"/>
                                            </p:txEl>
                                          </p:spTgt>
                                        </p:tgtEl>
                                        <p:attrNameLst>
                                          <p:attrName>style.visibility</p:attrName>
                                        </p:attrNameLst>
                                      </p:cBhvr>
                                      <p:to>
                                        <p:strVal val="visible"/>
                                      </p:to>
                                    </p:set>
                                    <p:animEffect transition="in" filter="fade">
                                      <p:cBhvr>
                                        <p:cTn id="7" dur="1000"/>
                                        <p:tgtEl>
                                          <p:spTgt spid="19457">
                                            <p:txEl>
                                              <p:pRg st="2" end="2"/>
                                            </p:txEl>
                                          </p:spTgt>
                                        </p:tgtEl>
                                      </p:cBhvr>
                                    </p:animEffect>
                                    <p:anim calcmode="lin" valueType="num">
                                      <p:cBhvr>
                                        <p:cTn id="8" dur="1000" fill="hold"/>
                                        <p:tgtEl>
                                          <p:spTgt spid="1945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457">
                                            <p:txEl>
                                              <p:pRg st="4" end="4"/>
                                            </p:txEl>
                                          </p:spTgt>
                                        </p:tgtEl>
                                        <p:attrNameLst>
                                          <p:attrName>style.visibility</p:attrName>
                                        </p:attrNameLst>
                                      </p:cBhvr>
                                      <p:to>
                                        <p:strVal val="visible"/>
                                      </p:to>
                                    </p:set>
                                    <p:animEffect transition="in" filter="fade">
                                      <p:cBhvr>
                                        <p:cTn id="14" dur="1000"/>
                                        <p:tgtEl>
                                          <p:spTgt spid="19457">
                                            <p:txEl>
                                              <p:pRg st="4" end="4"/>
                                            </p:txEl>
                                          </p:spTgt>
                                        </p:tgtEl>
                                      </p:cBhvr>
                                    </p:animEffect>
                                    <p:anim calcmode="lin" valueType="num">
                                      <p:cBhvr>
                                        <p:cTn id="15" dur="1000" fill="hold"/>
                                        <p:tgtEl>
                                          <p:spTgt spid="1945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94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457">
                                            <p:txEl>
                                              <p:pRg st="6" end="6"/>
                                            </p:txEl>
                                          </p:spTgt>
                                        </p:tgtEl>
                                        <p:attrNameLst>
                                          <p:attrName>style.visibility</p:attrName>
                                        </p:attrNameLst>
                                      </p:cBhvr>
                                      <p:to>
                                        <p:strVal val="visible"/>
                                      </p:to>
                                    </p:set>
                                    <p:animEffect transition="in" filter="fade">
                                      <p:cBhvr>
                                        <p:cTn id="21" dur="1000"/>
                                        <p:tgtEl>
                                          <p:spTgt spid="19457">
                                            <p:txEl>
                                              <p:pRg st="6" end="6"/>
                                            </p:txEl>
                                          </p:spTgt>
                                        </p:tgtEl>
                                      </p:cBhvr>
                                    </p:animEffect>
                                    <p:anim calcmode="lin" valueType="num">
                                      <p:cBhvr>
                                        <p:cTn id="22" dur="1000" fill="hold"/>
                                        <p:tgtEl>
                                          <p:spTgt spid="1945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945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219200" y="304800"/>
            <a:ext cx="6781800" cy="612605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0" y="838200"/>
            <a:ext cx="5099050" cy="5791200"/>
          </a:xfrm>
        </p:spPr>
        <p:txBody>
          <a:bodyPr>
            <a:normAutofit/>
          </a:bodyPr>
          <a:lstStyle/>
          <a:p>
            <a:pPr marL="0" indent="0" eaLnBrk="1" hangingPunct="1">
              <a:buNone/>
            </a:pPr>
            <a:r>
              <a:rPr lang="en-US" sz="2800" b="1" dirty="0">
                <a:solidFill>
                  <a:schemeClr val="accent4"/>
                </a:solidFill>
              </a:rPr>
              <a:t>Passive Transport </a:t>
            </a:r>
          </a:p>
          <a:p>
            <a:pPr marL="609600" indent="-609600" eaLnBrk="1" hangingPunct="1">
              <a:buFontTx/>
              <a:buNone/>
            </a:pPr>
            <a:r>
              <a:rPr lang="en-US" sz="2800" dirty="0">
                <a:solidFill>
                  <a:schemeClr val="tx2"/>
                </a:solidFill>
              </a:rPr>
              <a:t>cell </a:t>
            </a:r>
            <a:r>
              <a:rPr lang="en-US" sz="2800" b="1" u="sng" dirty="0">
                <a:solidFill>
                  <a:schemeClr val="tx2"/>
                </a:solidFill>
              </a:rPr>
              <a:t>Does NOT </a:t>
            </a:r>
            <a:r>
              <a:rPr lang="en-US" sz="2800" dirty="0">
                <a:solidFill>
                  <a:schemeClr val="tx2"/>
                </a:solidFill>
              </a:rPr>
              <a:t> use energy</a:t>
            </a:r>
          </a:p>
          <a:p>
            <a:pPr marL="990600" lvl="1" indent="-533400" eaLnBrk="1" hangingPunct="1">
              <a:buFontTx/>
              <a:buAutoNum type="arabicPeriod"/>
            </a:pPr>
            <a:r>
              <a:rPr lang="en-US" sz="2400" b="1" dirty="0"/>
              <a:t>Diffusion</a:t>
            </a:r>
          </a:p>
          <a:p>
            <a:pPr marL="990600" lvl="1" indent="-533400" eaLnBrk="1" hangingPunct="1">
              <a:buFontTx/>
              <a:buAutoNum type="arabicPeriod"/>
            </a:pPr>
            <a:r>
              <a:rPr lang="en-US" sz="2400" b="1" dirty="0"/>
              <a:t>Osmosis</a:t>
            </a:r>
          </a:p>
          <a:p>
            <a:pPr marL="990600" lvl="1" indent="-533400" eaLnBrk="1" hangingPunct="1">
              <a:buFontTx/>
              <a:buNone/>
            </a:pPr>
            <a:endParaRPr lang="en-US" sz="2000" b="1" dirty="0"/>
          </a:p>
          <a:p>
            <a:pPr marL="0" indent="0" eaLnBrk="1" hangingPunct="1">
              <a:buNone/>
            </a:pPr>
            <a:r>
              <a:rPr lang="en-US" sz="2800" b="1" u="sng" dirty="0">
                <a:solidFill>
                  <a:schemeClr val="accent4"/>
                </a:solidFill>
              </a:rPr>
              <a:t>Active Transport</a:t>
            </a:r>
          </a:p>
          <a:p>
            <a:pPr marL="609600" indent="-609600" eaLnBrk="1" hangingPunct="1">
              <a:buFontTx/>
              <a:buNone/>
            </a:pPr>
            <a:r>
              <a:rPr lang="en-US" sz="2800" dirty="0">
                <a:solidFill>
                  <a:schemeClr val="tx2"/>
                </a:solidFill>
              </a:rPr>
              <a:t>cell </a:t>
            </a:r>
            <a:r>
              <a:rPr lang="en-US" sz="2800" b="1" u="sng" dirty="0">
                <a:solidFill>
                  <a:schemeClr val="tx2"/>
                </a:solidFill>
              </a:rPr>
              <a:t>does</a:t>
            </a:r>
            <a:r>
              <a:rPr lang="en-US" sz="2800" dirty="0">
                <a:solidFill>
                  <a:schemeClr val="tx2"/>
                </a:solidFill>
              </a:rPr>
              <a:t> use energy</a:t>
            </a:r>
          </a:p>
          <a:p>
            <a:pPr marL="990600" lvl="1" indent="-533400" eaLnBrk="1" hangingPunct="1">
              <a:buFontTx/>
              <a:buAutoNum type="arabicPeriod"/>
            </a:pPr>
            <a:r>
              <a:rPr lang="en-US" sz="2400" b="1" dirty="0"/>
              <a:t>Endocytosis</a:t>
            </a:r>
          </a:p>
          <a:p>
            <a:pPr marL="990600" lvl="1" indent="-533400" eaLnBrk="1" hangingPunct="1">
              <a:buFontTx/>
              <a:buAutoNum type="arabicPeriod"/>
            </a:pPr>
            <a:r>
              <a:rPr lang="en-US" sz="2400" b="1" dirty="0"/>
              <a:t>Exocytosis</a:t>
            </a:r>
          </a:p>
        </p:txBody>
      </p:sp>
      <p:sp>
        <p:nvSpPr>
          <p:cNvPr id="10242" name="Rectangle 2"/>
          <p:cNvSpPr>
            <a:spLocks noGrp="1" noChangeArrowheads="1"/>
          </p:cNvSpPr>
          <p:nvPr>
            <p:ph type="title" idx="4294967295"/>
          </p:nvPr>
        </p:nvSpPr>
        <p:spPr>
          <a:xfrm>
            <a:off x="0" y="0"/>
            <a:ext cx="8458200" cy="762000"/>
          </a:xfrm>
        </p:spPr>
        <p:txBody>
          <a:bodyPr>
            <a:normAutofit fontScale="90000"/>
          </a:bodyPr>
          <a:lstStyle/>
          <a:p>
            <a:pPr algn="ctr" eaLnBrk="1" hangingPunct="1"/>
            <a:r>
              <a:rPr lang="en-US" sz="3200" dirty="0">
                <a:solidFill>
                  <a:srgbClr val="00B050"/>
                </a:solidFill>
              </a:rPr>
              <a:t>How do cells exchange materials? </a:t>
            </a:r>
          </a:p>
        </p:txBody>
      </p:sp>
      <p:grpSp>
        <p:nvGrpSpPr>
          <p:cNvPr id="2" name="Group 81"/>
          <p:cNvGrpSpPr>
            <a:grpSpLocks/>
          </p:cNvGrpSpPr>
          <p:nvPr/>
        </p:nvGrpSpPr>
        <p:grpSpPr bwMode="auto">
          <a:xfrm>
            <a:off x="4953000" y="4205288"/>
            <a:ext cx="3963988" cy="2652712"/>
            <a:chOff x="2880" y="2400"/>
            <a:chExt cx="2497" cy="1671"/>
          </a:xfrm>
        </p:grpSpPr>
        <p:grpSp>
          <p:nvGrpSpPr>
            <p:cNvPr id="3" name="Group 25"/>
            <p:cNvGrpSpPr>
              <a:grpSpLocks/>
            </p:cNvGrpSpPr>
            <p:nvPr/>
          </p:nvGrpSpPr>
          <p:grpSpPr bwMode="auto">
            <a:xfrm>
              <a:off x="2880" y="2400"/>
              <a:ext cx="2497" cy="1671"/>
              <a:chOff x="2976" y="2400"/>
              <a:chExt cx="2497" cy="1671"/>
            </a:xfrm>
          </p:grpSpPr>
          <p:sp>
            <p:nvSpPr>
              <p:cNvPr id="10272" name="Oval 26"/>
              <p:cNvSpPr>
                <a:spLocks noChangeArrowheads="1"/>
              </p:cNvSpPr>
              <p:nvPr/>
            </p:nvSpPr>
            <p:spPr bwMode="auto">
              <a:xfrm>
                <a:off x="4560"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4" name="Group 27"/>
              <p:cNvGrpSpPr>
                <a:grpSpLocks/>
              </p:cNvGrpSpPr>
              <p:nvPr/>
            </p:nvGrpSpPr>
            <p:grpSpPr bwMode="auto">
              <a:xfrm>
                <a:off x="2976" y="2400"/>
                <a:ext cx="2497" cy="1671"/>
                <a:chOff x="2976" y="2400"/>
                <a:chExt cx="2497" cy="1671"/>
              </a:xfrm>
            </p:grpSpPr>
            <p:sp>
              <p:nvSpPr>
                <p:cNvPr id="10274" name="Freeform 28"/>
                <p:cNvSpPr>
                  <a:spLocks/>
                </p:cNvSpPr>
                <p:nvPr/>
              </p:nvSpPr>
              <p:spPr bwMode="auto">
                <a:xfrm>
                  <a:off x="2976" y="2933"/>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p:spPr>
              <p:txBody>
                <a:bodyPr/>
                <a:lstStyle/>
                <a:p>
                  <a:endParaRPr lang="en-US"/>
                </a:p>
              </p:txBody>
            </p:sp>
            <p:sp>
              <p:nvSpPr>
                <p:cNvPr id="10275" name="Oval 29"/>
                <p:cNvSpPr>
                  <a:spLocks noChangeArrowheads="1"/>
                </p:cNvSpPr>
                <p:nvPr/>
              </p:nvSpPr>
              <p:spPr bwMode="auto">
                <a:xfrm>
                  <a:off x="4417" y="36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6" name="Oval 30"/>
                <p:cNvSpPr>
                  <a:spLocks noChangeArrowheads="1"/>
                </p:cNvSpPr>
                <p:nvPr/>
              </p:nvSpPr>
              <p:spPr bwMode="auto">
                <a:xfrm>
                  <a:off x="4513" y="3264"/>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77" name="Line 31"/>
                <p:cNvSpPr>
                  <a:spLocks noChangeShapeType="1"/>
                </p:cNvSpPr>
                <p:nvPr/>
              </p:nvSpPr>
              <p:spPr bwMode="auto">
                <a:xfrm flipH="1" flipV="1">
                  <a:off x="4369" y="3408"/>
                  <a:ext cx="192" cy="48"/>
                </a:xfrm>
                <a:prstGeom prst="line">
                  <a:avLst/>
                </a:prstGeom>
                <a:noFill/>
                <a:ln w="9525">
                  <a:solidFill>
                    <a:schemeClr val="tx1"/>
                  </a:solidFill>
                  <a:round/>
                  <a:headEnd/>
                  <a:tailEnd/>
                </a:ln>
              </p:spPr>
              <p:txBody>
                <a:bodyPr/>
                <a:lstStyle/>
                <a:p>
                  <a:endParaRPr lang="en-US"/>
                </a:p>
              </p:txBody>
            </p:sp>
            <p:sp>
              <p:nvSpPr>
                <p:cNvPr id="10278" name="Line 32"/>
                <p:cNvSpPr>
                  <a:spLocks noChangeShapeType="1"/>
                </p:cNvSpPr>
                <p:nvPr/>
              </p:nvSpPr>
              <p:spPr bwMode="auto">
                <a:xfrm>
                  <a:off x="4561" y="3408"/>
                  <a:ext cx="0" cy="192"/>
                </a:xfrm>
                <a:prstGeom prst="line">
                  <a:avLst/>
                </a:prstGeom>
                <a:noFill/>
                <a:ln w="9525">
                  <a:solidFill>
                    <a:schemeClr val="tx1"/>
                  </a:solidFill>
                  <a:round/>
                  <a:headEnd/>
                  <a:tailEnd/>
                </a:ln>
              </p:spPr>
              <p:txBody>
                <a:bodyPr/>
                <a:lstStyle/>
                <a:p>
                  <a:endParaRPr lang="en-US"/>
                </a:p>
              </p:txBody>
            </p:sp>
            <p:sp>
              <p:nvSpPr>
                <p:cNvPr id="10279" name="Line 33"/>
                <p:cNvSpPr>
                  <a:spLocks noChangeShapeType="1"/>
                </p:cNvSpPr>
                <p:nvPr/>
              </p:nvSpPr>
              <p:spPr bwMode="auto">
                <a:xfrm flipH="1">
                  <a:off x="4465" y="3600"/>
                  <a:ext cx="96" cy="96"/>
                </a:xfrm>
                <a:prstGeom prst="line">
                  <a:avLst/>
                </a:prstGeom>
                <a:noFill/>
                <a:ln w="9525">
                  <a:solidFill>
                    <a:schemeClr val="tx1"/>
                  </a:solidFill>
                  <a:round/>
                  <a:headEnd/>
                  <a:tailEnd/>
                </a:ln>
              </p:spPr>
              <p:txBody>
                <a:bodyPr/>
                <a:lstStyle/>
                <a:p>
                  <a:endParaRPr lang="en-US"/>
                </a:p>
              </p:txBody>
            </p:sp>
            <p:sp>
              <p:nvSpPr>
                <p:cNvPr id="10280" name="Line 34"/>
                <p:cNvSpPr>
                  <a:spLocks noChangeShapeType="1"/>
                </p:cNvSpPr>
                <p:nvPr/>
              </p:nvSpPr>
              <p:spPr bwMode="auto">
                <a:xfrm>
                  <a:off x="4561" y="3600"/>
                  <a:ext cx="48" cy="96"/>
                </a:xfrm>
                <a:prstGeom prst="line">
                  <a:avLst/>
                </a:prstGeom>
                <a:noFill/>
                <a:ln w="9525">
                  <a:solidFill>
                    <a:schemeClr val="tx1"/>
                  </a:solidFill>
                  <a:round/>
                  <a:headEnd/>
                  <a:tailEnd/>
                </a:ln>
              </p:spPr>
              <p:txBody>
                <a:bodyPr/>
                <a:lstStyle/>
                <a:p>
                  <a:endParaRPr lang="en-US"/>
                </a:p>
              </p:txBody>
            </p:sp>
            <p:sp>
              <p:nvSpPr>
                <p:cNvPr id="10281" name="Line 35"/>
                <p:cNvSpPr>
                  <a:spLocks noChangeShapeType="1"/>
                </p:cNvSpPr>
                <p:nvPr/>
              </p:nvSpPr>
              <p:spPr bwMode="auto">
                <a:xfrm flipV="1">
                  <a:off x="4561" y="3408"/>
                  <a:ext cx="144" cy="48"/>
                </a:xfrm>
                <a:prstGeom prst="line">
                  <a:avLst/>
                </a:prstGeom>
                <a:noFill/>
                <a:ln w="9525">
                  <a:solidFill>
                    <a:schemeClr val="tx1"/>
                  </a:solidFill>
                  <a:round/>
                  <a:headEnd/>
                  <a:tailEnd/>
                </a:ln>
              </p:spPr>
              <p:txBody>
                <a:bodyPr/>
                <a:lstStyle/>
                <a:p>
                  <a:endParaRPr lang="en-US"/>
                </a:p>
              </p:txBody>
            </p:sp>
            <p:sp>
              <p:nvSpPr>
                <p:cNvPr id="10282" name="Line 36"/>
                <p:cNvSpPr>
                  <a:spLocks noChangeShapeType="1"/>
                </p:cNvSpPr>
                <p:nvPr/>
              </p:nvSpPr>
              <p:spPr bwMode="auto">
                <a:xfrm flipH="1" flipV="1">
                  <a:off x="4033" y="2880"/>
                  <a:ext cx="336" cy="672"/>
                </a:xfrm>
                <a:prstGeom prst="line">
                  <a:avLst/>
                </a:prstGeom>
                <a:noFill/>
                <a:ln w="9525">
                  <a:solidFill>
                    <a:schemeClr val="tx1"/>
                  </a:solidFill>
                  <a:round/>
                  <a:headEnd/>
                  <a:tailEnd type="triangle" w="med" len="med"/>
                </a:ln>
              </p:spPr>
              <p:txBody>
                <a:bodyPr/>
                <a:lstStyle/>
                <a:p>
                  <a:endParaRPr lang="en-US"/>
                </a:p>
              </p:txBody>
            </p:sp>
            <p:sp>
              <p:nvSpPr>
                <p:cNvPr id="10283" name="Line 37"/>
                <p:cNvSpPr>
                  <a:spLocks noChangeShapeType="1"/>
                </p:cNvSpPr>
                <p:nvPr/>
              </p:nvSpPr>
              <p:spPr bwMode="auto">
                <a:xfrm flipH="1">
                  <a:off x="3841" y="2880"/>
                  <a:ext cx="144" cy="0"/>
                </a:xfrm>
                <a:prstGeom prst="line">
                  <a:avLst/>
                </a:prstGeom>
                <a:noFill/>
                <a:ln w="9525">
                  <a:solidFill>
                    <a:schemeClr val="tx1"/>
                  </a:solidFill>
                  <a:round/>
                  <a:headEnd/>
                  <a:tailEnd type="triangle" w="med" len="med"/>
                </a:ln>
              </p:spPr>
              <p:txBody>
                <a:bodyPr/>
                <a:lstStyle/>
                <a:p>
                  <a:endParaRPr lang="en-US"/>
                </a:p>
              </p:txBody>
            </p:sp>
            <p:sp>
              <p:nvSpPr>
                <p:cNvPr id="10284" name="Line 38"/>
                <p:cNvSpPr>
                  <a:spLocks noChangeShapeType="1"/>
                </p:cNvSpPr>
                <p:nvPr/>
              </p:nvSpPr>
              <p:spPr bwMode="auto">
                <a:xfrm flipH="1" flipV="1">
                  <a:off x="3985" y="3312"/>
                  <a:ext cx="336" cy="528"/>
                </a:xfrm>
                <a:prstGeom prst="line">
                  <a:avLst/>
                </a:prstGeom>
                <a:noFill/>
                <a:ln w="9525">
                  <a:solidFill>
                    <a:schemeClr val="tx1"/>
                  </a:solidFill>
                  <a:round/>
                  <a:headEnd/>
                  <a:tailEnd type="triangle" w="med" len="med"/>
                </a:ln>
              </p:spPr>
              <p:txBody>
                <a:bodyPr/>
                <a:lstStyle/>
                <a:p>
                  <a:endParaRPr lang="en-US"/>
                </a:p>
              </p:txBody>
            </p:sp>
            <p:sp>
              <p:nvSpPr>
                <p:cNvPr id="10285" name="Text Box 39"/>
                <p:cNvSpPr txBox="1">
                  <a:spLocks noChangeArrowheads="1"/>
                </p:cNvSpPr>
                <p:nvPr/>
              </p:nvSpPr>
              <p:spPr bwMode="auto">
                <a:xfrm>
                  <a:off x="3601" y="3120"/>
                  <a:ext cx="432" cy="231"/>
                </a:xfrm>
                <a:prstGeom prst="rect">
                  <a:avLst/>
                </a:prstGeom>
                <a:noFill/>
                <a:ln w="9525">
                  <a:noFill/>
                  <a:miter lim="800000"/>
                  <a:headEnd/>
                  <a:tailEnd/>
                </a:ln>
              </p:spPr>
              <p:txBody>
                <a:bodyPr>
                  <a:spAutoFit/>
                </a:bodyPr>
                <a:lstStyle/>
                <a:p>
                  <a:pPr eaLnBrk="1" hangingPunct="1">
                    <a:spcBef>
                      <a:spcPct val="50000"/>
                    </a:spcBef>
                  </a:pPr>
                  <a:r>
                    <a:rPr lang="en-US"/>
                    <a:t>high</a:t>
                  </a:r>
                </a:p>
              </p:txBody>
            </p:sp>
            <p:sp>
              <p:nvSpPr>
                <p:cNvPr id="10286" name="Text Box 40"/>
                <p:cNvSpPr txBox="1">
                  <a:spLocks noChangeArrowheads="1"/>
                </p:cNvSpPr>
                <p:nvPr/>
              </p:nvSpPr>
              <p:spPr bwMode="auto">
                <a:xfrm>
                  <a:off x="4417" y="3840"/>
                  <a:ext cx="432" cy="231"/>
                </a:xfrm>
                <a:prstGeom prst="rect">
                  <a:avLst/>
                </a:prstGeom>
                <a:noFill/>
                <a:ln w="9525">
                  <a:noFill/>
                  <a:miter lim="800000"/>
                  <a:headEnd/>
                  <a:tailEnd/>
                </a:ln>
              </p:spPr>
              <p:txBody>
                <a:bodyPr>
                  <a:spAutoFit/>
                </a:bodyPr>
                <a:lstStyle/>
                <a:p>
                  <a:pPr eaLnBrk="1" hangingPunct="1">
                    <a:spcBef>
                      <a:spcPct val="50000"/>
                    </a:spcBef>
                  </a:pPr>
                  <a:r>
                    <a:rPr lang="en-US"/>
                    <a:t>low</a:t>
                  </a:r>
                </a:p>
              </p:txBody>
            </p:sp>
            <p:sp>
              <p:nvSpPr>
                <p:cNvPr id="10287" name="AutoShape 41"/>
                <p:cNvSpPr>
                  <a:spLocks noChangeArrowheads="1"/>
                </p:cNvSpPr>
                <p:nvPr/>
              </p:nvSpPr>
              <p:spPr bwMode="auto">
                <a:xfrm>
                  <a:off x="4513" y="2400"/>
                  <a:ext cx="960" cy="816"/>
                </a:xfrm>
                <a:prstGeom prst="wedgeEllipseCallout">
                  <a:avLst>
                    <a:gd name="adj1" fmla="val -34375"/>
                    <a:gd name="adj2" fmla="val 65319"/>
                  </a:avLst>
                </a:prstGeom>
                <a:solidFill>
                  <a:schemeClr val="accent1"/>
                </a:solidFill>
                <a:ln w="9525">
                  <a:solidFill>
                    <a:schemeClr val="tx1"/>
                  </a:solidFill>
                  <a:miter lim="800000"/>
                  <a:headEnd/>
                  <a:tailEnd/>
                </a:ln>
              </p:spPr>
              <p:txBody>
                <a:bodyPr/>
                <a:lstStyle/>
                <a:p>
                  <a:pPr algn="ctr" eaLnBrk="1" hangingPunct="1"/>
                  <a:r>
                    <a:rPr lang="en-US"/>
                    <a:t>This is gonna be hard work!!</a:t>
                  </a:r>
                </a:p>
              </p:txBody>
            </p:sp>
          </p:grpSp>
        </p:grpSp>
        <p:sp>
          <p:nvSpPr>
            <p:cNvPr id="10270" name="Oval 78"/>
            <p:cNvSpPr>
              <a:spLocks noChangeArrowheads="1"/>
            </p:cNvSpPr>
            <p:nvPr/>
          </p:nvSpPr>
          <p:spPr bwMode="auto">
            <a:xfrm>
              <a:off x="4512"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1" name="Oval 79"/>
            <p:cNvSpPr>
              <a:spLocks noChangeArrowheads="1"/>
            </p:cNvSpPr>
            <p:nvPr/>
          </p:nvSpPr>
          <p:spPr bwMode="auto">
            <a:xfrm>
              <a:off x="4368" y="3696"/>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5" name="Group 82"/>
          <p:cNvGrpSpPr>
            <a:grpSpLocks/>
          </p:cNvGrpSpPr>
          <p:nvPr/>
        </p:nvGrpSpPr>
        <p:grpSpPr bwMode="auto">
          <a:xfrm>
            <a:off x="4876800" y="914400"/>
            <a:ext cx="3276600" cy="2805113"/>
            <a:chOff x="3072" y="576"/>
            <a:chExt cx="2064" cy="1767"/>
          </a:xfrm>
        </p:grpSpPr>
        <p:grpSp>
          <p:nvGrpSpPr>
            <p:cNvPr id="6" name="Group 5"/>
            <p:cNvGrpSpPr>
              <a:grpSpLocks/>
            </p:cNvGrpSpPr>
            <p:nvPr/>
          </p:nvGrpSpPr>
          <p:grpSpPr bwMode="auto">
            <a:xfrm>
              <a:off x="3072" y="576"/>
              <a:ext cx="2064" cy="1767"/>
              <a:chOff x="3072" y="576"/>
              <a:chExt cx="2064" cy="1767"/>
            </a:xfrm>
          </p:grpSpPr>
          <p:sp>
            <p:nvSpPr>
              <p:cNvPr id="10250" name="Line 6"/>
              <p:cNvSpPr>
                <a:spLocks noChangeShapeType="1"/>
              </p:cNvSpPr>
              <p:nvPr/>
            </p:nvSpPr>
            <p:spPr bwMode="auto">
              <a:xfrm>
                <a:off x="4176" y="1248"/>
                <a:ext cx="336" cy="624"/>
              </a:xfrm>
              <a:prstGeom prst="line">
                <a:avLst/>
              </a:prstGeom>
              <a:noFill/>
              <a:ln w="9525">
                <a:solidFill>
                  <a:schemeClr val="tx1"/>
                </a:solidFill>
                <a:round/>
                <a:headEnd/>
                <a:tailEnd type="triangle" w="med" len="med"/>
              </a:ln>
            </p:spPr>
            <p:txBody>
              <a:bodyPr/>
              <a:lstStyle/>
              <a:p>
                <a:endParaRPr lang="en-US"/>
              </a:p>
            </p:txBody>
          </p:sp>
          <p:grpSp>
            <p:nvGrpSpPr>
              <p:cNvPr id="7" name="Group 7"/>
              <p:cNvGrpSpPr>
                <a:grpSpLocks/>
              </p:cNvGrpSpPr>
              <p:nvPr/>
            </p:nvGrpSpPr>
            <p:grpSpPr bwMode="auto">
              <a:xfrm>
                <a:off x="3072" y="576"/>
                <a:ext cx="2064" cy="1767"/>
                <a:chOff x="3120" y="576"/>
                <a:chExt cx="2064" cy="1767"/>
              </a:xfrm>
            </p:grpSpPr>
            <p:sp>
              <p:nvSpPr>
                <p:cNvPr id="10252" name="Line 8"/>
                <p:cNvSpPr>
                  <a:spLocks noChangeShapeType="1"/>
                </p:cNvSpPr>
                <p:nvPr/>
              </p:nvSpPr>
              <p:spPr bwMode="auto">
                <a:xfrm>
                  <a:off x="3984" y="1152"/>
                  <a:ext cx="48" cy="96"/>
                </a:xfrm>
                <a:prstGeom prst="line">
                  <a:avLst/>
                </a:prstGeom>
                <a:noFill/>
                <a:ln w="9525">
                  <a:solidFill>
                    <a:schemeClr val="tx1"/>
                  </a:solidFill>
                  <a:round/>
                  <a:headEnd/>
                  <a:tailEnd/>
                </a:ln>
              </p:spPr>
              <p:txBody>
                <a:bodyPr/>
                <a:lstStyle/>
                <a:p>
                  <a:endParaRPr lang="en-US"/>
                </a:p>
              </p:txBody>
            </p:sp>
            <p:grpSp>
              <p:nvGrpSpPr>
                <p:cNvPr id="8" name="Group 9"/>
                <p:cNvGrpSpPr>
                  <a:grpSpLocks/>
                </p:cNvGrpSpPr>
                <p:nvPr/>
              </p:nvGrpSpPr>
              <p:grpSpPr bwMode="auto">
                <a:xfrm>
                  <a:off x="3120" y="576"/>
                  <a:ext cx="2064" cy="1767"/>
                  <a:chOff x="3120" y="576"/>
                  <a:chExt cx="2064" cy="1767"/>
                </a:xfrm>
              </p:grpSpPr>
              <p:sp>
                <p:nvSpPr>
                  <p:cNvPr id="10254" name="Line 10"/>
                  <p:cNvSpPr>
                    <a:spLocks noChangeShapeType="1"/>
                  </p:cNvSpPr>
                  <p:nvPr/>
                </p:nvSpPr>
                <p:spPr bwMode="auto">
                  <a:xfrm flipH="1">
                    <a:off x="3888" y="1152"/>
                    <a:ext cx="96" cy="96"/>
                  </a:xfrm>
                  <a:prstGeom prst="line">
                    <a:avLst/>
                  </a:prstGeom>
                  <a:noFill/>
                  <a:ln w="9525">
                    <a:solidFill>
                      <a:schemeClr val="tx1"/>
                    </a:solidFill>
                    <a:round/>
                    <a:headEnd/>
                    <a:tailEnd/>
                  </a:ln>
                </p:spPr>
                <p:txBody>
                  <a:bodyPr/>
                  <a:lstStyle/>
                  <a:p>
                    <a:endParaRPr lang="en-US"/>
                  </a:p>
                </p:txBody>
              </p:sp>
              <p:sp>
                <p:nvSpPr>
                  <p:cNvPr id="10255" name="Oval 11"/>
                  <p:cNvSpPr>
                    <a:spLocks noChangeArrowheads="1"/>
                  </p:cNvSpPr>
                  <p:nvPr/>
                </p:nvSpPr>
                <p:spPr bwMode="auto">
                  <a:xfrm>
                    <a:off x="3984"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56" name="Oval 12"/>
                  <p:cNvSpPr>
                    <a:spLocks noChangeArrowheads="1"/>
                  </p:cNvSpPr>
                  <p:nvPr/>
                </p:nvSpPr>
                <p:spPr bwMode="auto">
                  <a:xfrm>
                    <a:off x="4032"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9" name="Group 13"/>
                  <p:cNvGrpSpPr>
                    <a:grpSpLocks/>
                  </p:cNvGrpSpPr>
                  <p:nvPr/>
                </p:nvGrpSpPr>
                <p:grpSpPr bwMode="auto">
                  <a:xfrm>
                    <a:off x="3120" y="576"/>
                    <a:ext cx="2064" cy="1767"/>
                    <a:chOff x="3120" y="576"/>
                    <a:chExt cx="2064" cy="1767"/>
                  </a:xfrm>
                </p:grpSpPr>
                <p:sp>
                  <p:nvSpPr>
                    <p:cNvPr id="10258" name="Freeform 14"/>
                    <p:cNvSpPr>
                      <a:spLocks/>
                    </p:cNvSpPr>
                    <p:nvPr/>
                  </p:nvSpPr>
                  <p:spPr bwMode="auto">
                    <a:xfrm>
                      <a:off x="3120" y="1296"/>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p:spPr>
                  <p:txBody>
                    <a:bodyPr/>
                    <a:lstStyle/>
                    <a:p>
                      <a:endParaRPr lang="en-US"/>
                    </a:p>
                  </p:txBody>
                </p:sp>
                <p:sp>
                  <p:nvSpPr>
                    <p:cNvPr id="10259" name="Oval 15"/>
                    <p:cNvSpPr>
                      <a:spLocks noChangeArrowheads="1"/>
                    </p:cNvSpPr>
                    <p:nvPr/>
                  </p:nvSpPr>
                  <p:spPr bwMode="auto">
                    <a:xfrm>
                      <a:off x="3936" y="816"/>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60" name="Line 16"/>
                    <p:cNvSpPr>
                      <a:spLocks noChangeShapeType="1"/>
                    </p:cNvSpPr>
                    <p:nvPr/>
                  </p:nvSpPr>
                  <p:spPr bwMode="auto">
                    <a:xfrm>
                      <a:off x="3984" y="960"/>
                      <a:ext cx="0" cy="192"/>
                    </a:xfrm>
                    <a:prstGeom prst="line">
                      <a:avLst/>
                    </a:prstGeom>
                    <a:noFill/>
                    <a:ln w="9525">
                      <a:solidFill>
                        <a:schemeClr val="tx1"/>
                      </a:solidFill>
                      <a:round/>
                      <a:headEnd/>
                      <a:tailEnd/>
                    </a:ln>
                  </p:spPr>
                  <p:txBody>
                    <a:bodyPr/>
                    <a:lstStyle/>
                    <a:p>
                      <a:endParaRPr lang="en-US"/>
                    </a:p>
                  </p:txBody>
                </p:sp>
                <p:sp>
                  <p:nvSpPr>
                    <p:cNvPr id="10261" name="Oval 17"/>
                    <p:cNvSpPr>
                      <a:spLocks noChangeArrowheads="1"/>
                    </p:cNvSpPr>
                    <p:nvPr/>
                  </p:nvSpPr>
                  <p:spPr bwMode="auto">
                    <a:xfrm>
                      <a:off x="3888"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62" name="Line 18"/>
                    <p:cNvSpPr>
                      <a:spLocks noChangeShapeType="1"/>
                    </p:cNvSpPr>
                    <p:nvPr/>
                  </p:nvSpPr>
                  <p:spPr bwMode="auto">
                    <a:xfrm flipH="1" flipV="1">
                      <a:off x="3792" y="1008"/>
                      <a:ext cx="192" cy="48"/>
                    </a:xfrm>
                    <a:prstGeom prst="line">
                      <a:avLst/>
                    </a:prstGeom>
                    <a:noFill/>
                    <a:ln w="9525">
                      <a:solidFill>
                        <a:schemeClr val="tx1"/>
                      </a:solidFill>
                      <a:round/>
                      <a:headEnd/>
                      <a:tailEnd/>
                    </a:ln>
                  </p:spPr>
                  <p:txBody>
                    <a:bodyPr/>
                    <a:lstStyle/>
                    <a:p>
                      <a:endParaRPr lang="en-US"/>
                    </a:p>
                  </p:txBody>
                </p:sp>
                <p:sp>
                  <p:nvSpPr>
                    <p:cNvPr id="10263" name="Line 19"/>
                    <p:cNvSpPr>
                      <a:spLocks noChangeShapeType="1"/>
                    </p:cNvSpPr>
                    <p:nvPr/>
                  </p:nvSpPr>
                  <p:spPr bwMode="auto">
                    <a:xfrm flipV="1">
                      <a:off x="3984" y="1008"/>
                      <a:ext cx="144" cy="48"/>
                    </a:xfrm>
                    <a:prstGeom prst="line">
                      <a:avLst/>
                    </a:prstGeom>
                    <a:noFill/>
                    <a:ln w="9525">
                      <a:solidFill>
                        <a:schemeClr val="tx1"/>
                      </a:solidFill>
                      <a:round/>
                      <a:headEnd/>
                      <a:tailEnd/>
                    </a:ln>
                  </p:spPr>
                  <p:txBody>
                    <a:bodyPr/>
                    <a:lstStyle/>
                    <a:p>
                      <a:endParaRPr lang="en-US"/>
                    </a:p>
                  </p:txBody>
                </p:sp>
                <p:sp>
                  <p:nvSpPr>
                    <p:cNvPr id="10264" name="Line 20"/>
                    <p:cNvSpPr>
                      <a:spLocks noChangeShapeType="1"/>
                    </p:cNvSpPr>
                    <p:nvPr/>
                  </p:nvSpPr>
                  <p:spPr bwMode="auto">
                    <a:xfrm>
                      <a:off x="4608" y="1920"/>
                      <a:ext cx="480" cy="0"/>
                    </a:xfrm>
                    <a:prstGeom prst="line">
                      <a:avLst/>
                    </a:prstGeom>
                    <a:noFill/>
                    <a:ln w="9525">
                      <a:solidFill>
                        <a:schemeClr val="tx1"/>
                      </a:solidFill>
                      <a:round/>
                      <a:headEnd/>
                      <a:tailEnd type="triangle" w="med" len="med"/>
                    </a:ln>
                  </p:spPr>
                  <p:txBody>
                    <a:bodyPr/>
                    <a:lstStyle/>
                    <a:p>
                      <a:endParaRPr lang="en-US"/>
                    </a:p>
                  </p:txBody>
                </p:sp>
                <p:sp>
                  <p:nvSpPr>
                    <p:cNvPr id="10265" name="Text Box 21"/>
                    <p:cNvSpPr txBox="1">
                      <a:spLocks noChangeArrowheads="1"/>
                    </p:cNvSpPr>
                    <p:nvPr/>
                  </p:nvSpPr>
                  <p:spPr bwMode="auto">
                    <a:xfrm>
                      <a:off x="3744" y="1536"/>
                      <a:ext cx="432" cy="231"/>
                    </a:xfrm>
                    <a:prstGeom prst="rect">
                      <a:avLst/>
                    </a:prstGeom>
                    <a:noFill/>
                    <a:ln w="9525">
                      <a:noFill/>
                      <a:miter lim="800000"/>
                      <a:headEnd/>
                      <a:tailEnd/>
                    </a:ln>
                  </p:spPr>
                  <p:txBody>
                    <a:bodyPr>
                      <a:spAutoFit/>
                    </a:bodyPr>
                    <a:lstStyle/>
                    <a:p>
                      <a:pPr eaLnBrk="1" hangingPunct="1">
                        <a:spcBef>
                          <a:spcPct val="50000"/>
                        </a:spcBef>
                      </a:pPr>
                      <a:r>
                        <a:rPr lang="en-US"/>
                        <a:t>high</a:t>
                      </a:r>
                    </a:p>
                  </p:txBody>
                </p:sp>
                <p:sp>
                  <p:nvSpPr>
                    <p:cNvPr id="10266" name="Text Box 22"/>
                    <p:cNvSpPr txBox="1">
                      <a:spLocks noChangeArrowheads="1"/>
                    </p:cNvSpPr>
                    <p:nvPr/>
                  </p:nvSpPr>
                  <p:spPr bwMode="auto">
                    <a:xfrm>
                      <a:off x="4608" y="2112"/>
                      <a:ext cx="576" cy="231"/>
                    </a:xfrm>
                    <a:prstGeom prst="rect">
                      <a:avLst/>
                    </a:prstGeom>
                    <a:noFill/>
                    <a:ln w="9525">
                      <a:noFill/>
                      <a:miter lim="800000"/>
                      <a:headEnd/>
                      <a:tailEnd/>
                    </a:ln>
                  </p:spPr>
                  <p:txBody>
                    <a:bodyPr>
                      <a:spAutoFit/>
                    </a:bodyPr>
                    <a:lstStyle/>
                    <a:p>
                      <a:pPr eaLnBrk="1" hangingPunct="1">
                        <a:spcBef>
                          <a:spcPct val="50000"/>
                        </a:spcBef>
                      </a:pPr>
                      <a:r>
                        <a:rPr lang="en-US"/>
                        <a:t>low</a:t>
                      </a:r>
                    </a:p>
                  </p:txBody>
                </p:sp>
                <p:sp>
                  <p:nvSpPr>
                    <p:cNvPr id="10267" name="AutoShape 23"/>
                    <p:cNvSpPr>
                      <a:spLocks noChangeArrowheads="1"/>
                    </p:cNvSpPr>
                    <p:nvPr/>
                  </p:nvSpPr>
                  <p:spPr bwMode="auto">
                    <a:xfrm>
                      <a:off x="4128" y="576"/>
                      <a:ext cx="960" cy="336"/>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a:t>Weeee!!!</a:t>
                      </a:r>
                    </a:p>
                  </p:txBody>
                </p:sp>
                <p:sp>
                  <p:nvSpPr>
                    <p:cNvPr id="10268" name="Line 24"/>
                    <p:cNvSpPr>
                      <a:spLocks noChangeShapeType="1"/>
                    </p:cNvSpPr>
                    <p:nvPr/>
                  </p:nvSpPr>
                  <p:spPr bwMode="auto">
                    <a:xfrm>
                      <a:off x="4032" y="1776"/>
                      <a:ext cx="528" cy="480"/>
                    </a:xfrm>
                    <a:prstGeom prst="line">
                      <a:avLst/>
                    </a:prstGeom>
                    <a:noFill/>
                    <a:ln w="9525">
                      <a:solidFill>
                        <a:schemeClr val="tx1"/>
                      </a:solidFill>
                      <a:round/>
                      <a:headEnd/>
                      <a:tailEnd type="triangle" w="med" len="med"/>
                    </a:ln>
                  </p:spPr>
                  <p:txBody>
                    <a:bodyPr/>
                    <a:lstStyle/>
                    <a:p>
                      <a:endParaRPr lang="en-US"/>
                    </a:p>
                  </p:txBody>
                </p:sp>
              </p:grpSp>
            </p:grpSp>
          </p:grpSp>
        </p:grpSp>
        <p:sp>
          <p:nvSpPr>
            <p:cNvPr id="10249" name="Oval 80"/>
            <p:cNvSpPr>
              <a:spLocks noChangeArrowheads="1"/>
            </p:cNvSpPr>
            <p:nvPr/>
          </p:nvSpPr>
          <p:spPr bwMode="auto">
            <a:xfrm>
              <a:off x="3792" y="1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0247" name="Line 84"/>
          <p:cNvSpPr>
            <a:spLocks noChangeShapeType="1"/>
          </p:cNvSpPr>
          <p:nvPr/>
        </p:nvSpPr>
        <p:spPr bwMode="auto">
          <a:xfrm>
            <a:off x="0" y="838200"/>
            <a:ext cx="63246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0" name="Rectangle 106"/>
          <p:cNvSpPr>
            <a:spLocks noChangeArrowheads="1"/>
          </p:cNvSpPr>
          <p:nvPr/>
        </p:nvSpPr>
        <p:spPr bwMode="auto">
          <a:xfrm>
            <a:off x="152400" y="152400"/>
            <a:ext cx="8143742"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sz="2800" i="0" strike="noStrike" cap="none" normalizeH="0" baseline="0" dirty="0">
                <a:ln>
                  <a:noFill/>
                </a:ln>
                <a:effectLst/>
                <a:latin typeface="Calibri" pitchFamily="34" charset="0"/>
                <a:ea typeface="Times New Roman" pitchFamily="18" charset="0"/>
                <a:cs typeface="Arial" pitchFamily="34" charset="0"/>
              </a:rPr>
              <a:t>Diffusion </a:t>
            </a:r>
            <a:r>
              <a:rPr kumimoji="0" lang="en-US" sz="2800" i="0" u="none" strike="noStrike" cap="none" normalizeH="0" baseline="0" dirty="0">
                <a:ln>
                  <a:noFill/>
                </a:ln>
                <a:effectLst/>
                <a:latin typeface="Calibri" pitchFamily="34" charset="0"/>
                <a:ea typeface="Times New Roman" pitchFamily="18" charset="0"/>
                <a:cs typeface="Arial" pitchFamily="34" charset="0"/>
              </a:rPr>
              <a:t>is the </a:t>
            </a:r>
            <a:r>
              <a:rPr kumimoji="0" lang="en-US" sz="2800" b="1" i="0" u="sng" strike="noStrike" cap="none" normalizeH="0" baseline="0" dirty="0">
                <a:ln>
                  <a:noFill/>
                </a:ln>
                <a:effectLst/>
                <a:latin typeface="Calibri" pitchFamily="34" charset="0"/>
                <a:ea typeface="Times New Roman" pitchFamily="18" charset="0"/>
                <a:cs typeface="Arial" pitchFamily="34" charset="0"/>
              </a:rPr>
              <a:t>movement</a:t>
            </a:r>
            <a:r>
              <a:rPr kumimoji="0" lang="en-US" sz="2800" i="0" u="none" strike="noStrike" cap="none" normalizeH="0" baseline="0" dirty="0">
                <a:ln>
                  <a:noFill/>
                </a:ln>
                <a:effectLst/>
                <a:latin typeface="Calibri" pitchFamily="34" charset="0"/>
                <a:ea typeface="Times New Roman" pitchFamily="18" charset="0"/>
                <a:cs typeface="Arial" pitchFamily="34" charset="0"/>
              </a:rPr>
              <a:t> of </a:t>
            </a:r>
            <a:r>
              <a:rPr kumimoji="0" lang="en-US" sz="2800" b="1" i="0" u="sng" strike="noStrike" cap="none" normalizeH="0" baseline="0" dirty="0">
                <a:ln>
                  <a:noFill/>
                </a:ln>
                <a:effectLst/>
                <a:latin typeface="Calibri" pitchFamily="34" charset="0"/>
                <a:ea typeface="Times New Roman" pitchFamily="18" charset="0"/>
                <a:cs typeface="Arial" pitchFamily="34" charset="0"/>
              </a:rPr>
              <a:t>small</a:t>
            </a:r>
            <a:r>
              <a:rPr kumimoji="0" lang="en-US" sz="2800" i="0" u="none" strike="noStrike" cap="none" normalizeH="0" baseline="0" dirty="0">
                <a:ln>
                  <a:noFill/>
                </a:ln>
                <a:effectLst/>
                <a:latin typeface="Calibri" pitchFamily="34" charset="0"/>
                <a:ea typeface="Times New Roman" pitchFamily="18" charset="0"/>
                <a:cs typeface="Arial" pitchFamily="34" charset="0"/>
              </a:rPr>
              <a:t> particles across a </a:t>
            </a:r>
            <a:r>
              <a:rPr kumimoji="0" lang="en-US" sz="2800" i="0" strike="noStrike" cap="none" normalizeH="0" baseline="0" dirty="0">
                <a:ln>
                  <a:noFill/>
                </a:ln>
                <a:effectLst/>
                <a:latin typeface="Calibri" pitchFamily="34" charset="0"/>
                <a:ea typeface="Times New Roman" pitchFamily="18" charset="0"/>
                <a:cs typeface="Arial" pitchFamily="34" charset="0"/>
              </a:rPr>
              <a:t>selectively permeable </a:t>
            </a:r>
            <a:r>
              <a:rPr kumimoji="0" lang="en-US" sz="2800" i="0" u="none" strike="noStrike" cap="none" normalizeH="0" baseline="0" dirty="0">
                <a:ln>
                  <a:noFill/>
                </a:ln>
                <a:effectLst/>
                <a:latin typeface="Calibri" pitchFamily="34" charset="0"/>
                <a:ea typeface="Times New Roman" pitchFamily="18" charset="0"/>
                <a:cs typeface="Arial" pitchFamily="34" charset="0"/>
              </a:rPr>
              <a:t>membrane</a:t>
            </a:r>
            <a:r>
              <a:rPr kumimoji="0" lang="en-US" sz="2800" i="0" u="none" strike="noStrike" cap="none" normalizeH="0" dirty="0">
                <a:ln>
                  <a:noFill/>
                </a:ln>
                <a:effectLst/>
                <a:latin typeface="Calibri" pitchFamily="34" charset="0"/>
                <a:ea typeface="Times New Roman" pitchFamily="18" charset="0"/>
                <a:cs typeface="Arial" pitchFamily="34" charset="0"/>
              </a:rPr>
              <a:t> </a:t>
            </a:r>
            <a:r>
              <a:rPr kumimoji="0" lang="en-US" sz="2800" i="0" u="none" strike="noStrike" cap="none" normalizeH="0" baseline="0" dirty="0">
                <a:ln>
                  <a:noFill/>
                </a:ln>
                <a:effectLst/>
                <a:latin typeface="Calibri" pitchFamily="34" charset="0"/>
                <a:ea typeface="Times New Roman" pitchFamily="18" charset="0"/>
                <a:cs typeface="Arial" pitchFamily="34" charset="0"/>
              </a:rPr>
              <a:t>until </a:t>
            </a:r>
            <a:r>
              <a:rPr kumimoji="0" lang="en-US" sz="2800" b="1" i="0" u="sng" strike="noStrike" cap="none" normalizeH="0" baseline="0" dirty="0">
                <a:ln>
                  <a:noFill/>
                </a:ln>
                <a:effectLst/>
                <a:latin typeface="Calibri" pitchFamily="34" charset="0"/>
                <a:ea typeface="Times New Roman" pitchFamily="18" charset="0"/>
                <a:cs typeface="Arial" pitchFamily="34" charset="0"/>
              </a:rPr>
              <a:t>equilibrium/</a:t>
            </a:r>
            <a:r>
              <a:rPr kumimoji="0" lang="en-US" sz="2800" i="0" strike="noStrike" cap="none" normalizeH="0" baseline="0" dirty="0">
                <a:ln>
                  <a:noFill/>
                </a:ln>
                <a:effectLst/>
                <a:latin typeface="Calibri" pitchFamily="34" charset="0"/>
                <a:ea typeface="Times New Roman" pitchFamily="18" charset="0"/>
                <a:cs typeface="Arial" pitchFamily="34" charset="0"/>
              </a:rPr>
              <a:t>balance is </a:t>
            </a:r>
            <a:r>
              <a:rPr kumimoji="0" lang="en-US" sz="2800" i="0" u="none" strike="noStrike" cap="none" normalizeH="0" baseline="0" dirty="0">
                <a:ln>
                  <a:noFill/>
                </a:ln>
                <a:effectLst/>
                <a:latin typeface="Calibri" pitchFamily="34" charset="0"/>
                <a:ea typeface="Times New Roman" pitchFamily="18" charset="0"/>
                <a:cs typeface="Arial" pitchFamily="34" charset="0"/>
              </a:rPr>
              <a:t>reached.</a:t>
            </a:r>
            <a:endParaRPr kumimoji="0" lang="en-US" sz="280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a:ln>
                <a:noFill/>
              </a:ln>
              <a:effectLst/>
              <a:latin typeface="Calibri" pitchFamily="34" charset="0"/>
              <a:ea typeface="Times New Roman" pitchFamily="18" charset="0"/>
              <a:cs typeface="Arial" pitchFamily="34" charset="0"/>
            </a:endParaRPr>
          </a:p>
          <a:p>
            <a:pPr marL="228600" marR="0" lvl="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a:ln>
                  <a:noFill/>
                </a:ln>
                <a:effectLst/>
                <a:latin typeface="Calibri" pitchFamily="34" charset="0"/>
                <a:ea typeface="Times New Roman" pitchFamily="18" charset="0"/>
                <a:cs typeface="Arial" pitchFamily="34" charset="0"/>
              </a:rPr>
              <a:t>These particles move from an area of </a:t>
            </a:r>
            <a:r>
              <a:rPr kumimoji="0" lang="en-US" sz="2800" b="1" i="0" u="sng" strike="noStrike" cap="none" normalizeH="0" baseline="0" dirty="0">
                <a:ln>
                  <a:noFill/>
                </a:ln>
                <a:effectLst/>
                <a:latin typeface="Calibri" pitchFamily="34" charset="0"/>
                <a:ea typeface="Times New Roman" pitchFamily="18" charset="0"/>
                <a:cs typeface="Arial" pitchFamily="34" charset="0"/>
              </a:rPr>
              <a:t>high concentration</a:t>
            </a:r>
            <a:r>
              <a:rPr kumimoji="0" lang="en-US" sz="2800" b="1" i="0" u="none" strike="noStrike" cap="none" normalizeH="0" baseline="0" dirty="0">
                <a:ln>
                  <a:noFill/>
                </a:ln>
                <a:effectLst/>
                <a:latin typeface="Calibri" pitchFamily="34" charset="0"/>
                <a:ea typeface="Times New Roman" pitchFamily="18" charset="0"/>
                <a:cs typeface="Arial" pitchFamily="34" charset="0"/>
              </a:rPr>
              <a:t> </a:t>
            </a:r>
            <a:r>
              <a:rPr kumimoji="0" lang="en-US" sz="2800" i="0" u="none" strike="noStrike" cap="none" normalizeH="0" baseline="0" dirty="0">
                <a:ln>
                  <a:noFill/>
                </a:ln>
                <a:effectLst/>
                <a:latin typeface="Calibri" pitchFamily="34" charset="0"/>
                <a:ea typeface="Times New Roman" pitchFamily="18" charset="0"/>
                <a:cs typeface="Arial" pitchFamily="34" charset="0"/>
              </a:rPr>
              <a:t>to an area of </a:t>
            </a:r>
            <a:r>
              <a:rPr kumimoji="0" lang="en-US" sz="2800" b="1" i="0" u="sng" strike="noStrike" cap="none" normalizeH="0" baseline="0" dirty="0">
                <a:ln>
                  <a:noFill/>
                </a:ln>
                <a:effectLst/>
                <a:latin typeface="Calibri" pitchFamily="34" charset="0"/>
                <a:ea typeface="Times New Roman" pitchFamily="18" charset="0"/>
                <a:cs typeface="Arial" pitchFamily="34" charset="0"/>
              </a:rPr>
              <a:t>low </a:t>
            </a:r>
            <a:r>
              <a:rPr kumimoji="0" lang="en-US" sz="2800" i="0" strike="noStrike" cap="none" normalizeH="0" baseline="0" dirty="0">
                <a:ln>
                  <a:noFill/>
                </a:ln>
                <a:effectLst/>
                <a:latin typeface="Calibri" pitchFamily="34" charset="0"/>
                <a:ea typeface="Times New Roman" pitchFamily="18" charset="0"/>
                <a:cs typeface="Arial" pitchFamily="34" charset="0"/>
              </a:rPr>
              <a:t>concentration.</a:t>
            </a:r>
            <a:endParaRPr kumimoji="0" lang="en-US" sz="2800" i="0"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21505" name="Group 1"/>
          <p:cNvGrpSpPr>
            <a:grpSpLocks/>
          </p:cNvGrpSpPr>
          <p:nvPr/>
        </p:nvGrpSpPr>
        <p:grpSpPr bwMode="auto">
          <a:xfrm>
            <a:off x="1905000" y="3505200"/>
            <a:ext cx="5867804" cy="2301875"/>
            <a:chOff x="3094" y="13230"/>
            <a:chExt cx="6950" cy="1971"/>
          </a:xfrm>
        </p:grpSpPr>
        <p:grpSp>
          <p:nvGrpSpPr>
            <p:cNvPr id="21509" name="Group 5"/>
            <p:cNvGrpSpPr>
              <a:grpSpLocks/>
            </p:cNvGrpSpPr>
            <p:nvPr/>
          </p:nvGrpSpPr>
          <p:grpSpPr bwMode="auto">
            <a:xfrm>
              <a:off x="3094" y="13230"/>
              <a:ext cx="4752" cy="1839"/>
              <a:chOff x="2920" y="12961"/>
              <a:chExt cx="4985" cy="2079"/>
            </a:xfrm>
          </p:grpSpPr>
          <p:grpSp>
            <p:nvGrpSpPr>
              <p:cNvPr id="21524" name="Group 20"/>
              <p:cNvGrpSpPr>
                <a:grpSpLocks/>
              </p:cNvGrpSpPr>
              <p:nvPr/>
            </p:nvGrpSpPr>
            <p:grpSpPr bwMode="auto">
              <a:xfrm>
                <a:off x="2920" y="13544"/>
                <a:ext cx="4985" cy="1198"/>
                <a:chOff x="2920" y="14130"/>
                <a:chExt cx="4985" cy="1198"/>
              </a:xfrm>
            </p:grpSpPr>
            <p:grpSp>
              <p:nvGrpSpPr>
                <p:cNvPr id="21526" name="Group 22"/>
                <p:cNvGrpSpPr>
                  <a:grpSpLocks/>
                </p:cNvGrpSpPr>
                <p:nvPr/>
              </p:nvGrpSpPr>
              <p:grpSpPr bwMode="auto">
                <a:xfrm>
                  <a:off x="2920" y="14130"/>
                  <a:ext cx="4985" cy="1051"/>
                  <a:chOff x="1815" y="1649"/>
                  <a:chExt cx="4984" cy="1051"/>
                </a:xfrm>
              </p:grpSpPr>
              <p:grpSp>
                <p:nvGrpSpPr>
                  <p:cNvPr id="21583" name="Group 79"/>
                  <p:cNvGrpSpPr>
                    <a:grpSpLocks/>
                  </p:cNvGrpSpPr>
                  <p:nvPr/>
                </p:nvGrpSpPr>
                <p:grpSpPr bwMode="auto">
                  <a:xfrm>
                    <a:off x="1815" y="1649"/>
                    <a:ext cx="1054" cy="1047"/>
                    <a:chOff x="1815" y="1649"/>
                    <a:chExt cx="1054" cy="1047"/>
                  </a:xfrm>
                </p:grpSpPr>
                <p:grpSp>
                  <p:nvGrpSpPr>
                    <p:cNvPr id="21597" name="Group 93"/>
                    <p:cNvGrpSpPr>
                      <a:grpSpLocks/>
                    </p:cNvGrpSpPr>
                    <p:nvPr/>
                  </p:nvGrpSpPr>
                  <p:grpSpPr bwMode="auto">
                    <a:xfrm rot="10800000">
                      <a:off x="1820" y="2244"/>
                      <a:ext cx="1049" cy="452"/>
                      <a:chOff x="1815" y="1485"/>
                      <a:chExt cx="1350" cy="660"/>
                    </a:xfrm>
                  </p:grpSpPr>
                  <p:grpSp>
                    <p:nvGrpSpPr>
                      <p:cNvPr id="21606" name="Group 102"/>
                      <p:cNvGrpSpPr>
                        <a:grpSpLocks/>
                      </p:cNvGrpSpPr>
                      <p:nvPr/>
                    </p:nvGrpSpPr>
                    <p:grpSpPr bwMode="auto">
                      <a:xfrm>
                        <a:off x="1815" y="1485"/>
                        <a:ext cx="450" cy="660"/>
                        <a:chOff x="1815" y="1485"/>
                        <a:chExt cx="450" cy="660"/>
                      </a:xfrm>
                    </p:grpSpPr>
                    <p:sp>
                      <p:nvSpPr>
                        <p:cNvPr id="21609" name="Oval 10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8" name="AutoShape 10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7" name="AutoShape 10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02" name="Group 98"/>
                      <p:cNvGrpSpPr>
                        <a:grpSpLocks/>
                      </p:cNvGrpSpPr>
                      <p:nvPr/>
                    </p:nvGrpSpPr>
                    <p:grpSpPr bwMode="auto">
                      <a:xfrm>
                        <a:off x="2265" y="1485"/>
                        <a:ext cx="450" cy="660"/>
                        <a:chOff x="1815" y="1485"/>
                        <a:chExt cx="450" cy="660"/>
                      </a:xfrm>
                    </p:grpSpPr>
                    <p:sp>
                      <p:nvSpPr>
                        <p:cNvPr id="21605" name="Oval 10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4" name="AutoShape 10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3" name="AutoShape 9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98" name="Group 94"/>
                      <p:cNvGrpSpPr>
                        <a:grpSpLocks/>
                      </p:cNvGrpSpPr>
                      <p:nvPr/>
                    </p:nvGrpSpPr>
                    <p:grpSpPr bwMode="auto">
                      <a:xfrm>
                        <a:off x="2715" y="1485"/>
                        <a:ext cx="450" cy="660"/>
                        <a:chOff x="1815" y="1485"/>
                        <a:chExt cx="450" cy="660"/>
                      </a:xfrm>
                    </p:grpSpPr>
                    <p:sp>
                      <p:nvSpPr>
                        <p:cNvPr id="21601" name="Oval 9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0" name="AutoShape 9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9" name="AutoShape 9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84" name="Group 80"/>
                    <p:cNvGrpSpPr>
                      <a:grpSpLocks/>
                    </p:cNvGrpSpPr>
                    <p:nvPr/>
                  </p:nvGrpSpPr>
                  <p:grpSpPr bwMode="auto">
                    <a:xfrm>
                      <a:off x="1815" y="1649"/>
                      <a:ext cx="1049" cy="452"/>
                      <a:chOff x="1815" y="1485"/>
                      <a:chExt cx="1350" cy="660"/>
                    </a:xfrm>
                  </p:grpSpPr>
                  <p:grpSp>
                    <p:nvGrpSpPr>
                      <p:cNvPr id="21593" name="Group 89"/>
                      <p:cNvGrpSpPr>
                        <a:grpSpLocks/>
                      </p:cNvGrpSpPr>
                      <p:nvPr/>
                    </p:nvGrpSpPr>
                    <p:grpSpPr bwMode="auto">
                      <a:xfrm>
                        <a:off x="1815" y="1485"/>
                        <a:ext cx="450" cy="660"/>
                        <a:chOff x="1815" y="1485"/>
                        <a:chExt cx="450" cy="660"/>
                      </a:xfrm>
                    </p:grpSpPr>
                    <p:sp>
                      <p:nvSpPr>
                        <p:cNvPr id="21596" name="Oval 92"/>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5" name="AutoShape 91"/>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4" name="AutoShape 90"/>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9" name="Group 85"/>
                      <p:cNvGrpSpPr>
                        <a:grpSpLocks/>
                      </p:cNvGrpSpPr>
                      <p:nvPr/>
                    </p:nvGrpSpPr>
                    <p:grpSpPr bwMode="auto">
                      <a:xfrm>
                        <a:off x="2265" y="1485"/>
                        <a:ext cx="450" cy="660"/>
                        <a:chOff x="1815" y="1485"/>
                        <a:chExt cx="450" cy="660"/>
                      </a:xfrm>
                    </p:grpSpPr>
                    <p:sp>
                      <p:nvSpPr>
                        <p:cNvPr id="21592" name="Oval 8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1" name="AutoShape 8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0" name="AutoShape 8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85" name="Group 81"/>
                      <p:cNvGrpSpPr>
                        <a:grpSpLocks/>
                      </p:cNvGrpSpPr>
                      <p:nvPr/>
                    </p:nvGrpSpPr>
                    <p:grpSpPr bwMode="auto">
                      <a:xfrm>
                        <a:off x="2715" y="1485"/>
                        <a:ext cx="450" cy="660"/>
                        <a:chOff x="1815" y="1485"/>
                        <a:chExt cx="450" cy="660"/>
                      </a:xfrm>
                    </p:grpSpPr>
                    <p:sp>
                      <p:nvSpPr>
                        <p:cNvPr id="21588" name="Oval 8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7" name="AutoShape 8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6" name="AutoShape 8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56" name="Group 52"/>
                  <p:cNvGrpSpPr>
                    <a:grpSpLocks/>
                  </p:cNvGrpSpPr>
                  <p:nvPr/>
                </p:nvGrpSpPr>
                <p:grpSpPr bwMode="auto">
                  <a:xfrm>
                    <a:off x="3895" y="1649"/>
                    <a:ext cx="1054" cy="1047"/>
                    <a:chOff x="1815" y="1649"/>
                    <a:chExt cx="1054" cy="1047"/>
                  </a:xfrm>
                </p:grpSpPr>
                <p:grpSp>
                  <p:nvGrpSpPr>
                    <p:cNvPr id="21570" name="Group 66"/>
                    <p:cNvGrpSpPr>
                      <a:grpSpLocks/>
                    </p:cNvGrpSpPr>
                    <p:nvPr/>
                  </p:nvGrpSpPr>
                  <p:grpSpPr bwMode="auto">
                    <a:xfrm rot="10800000">
                      <a:off x="1820" y="2244"/>
                      <a:ext cx="1049" cy="452"/>
                      <a:chOff x="1815" y="1485"/>
                      <a:chExt cx="1350" cy="660"/>
                    </a:xfrm>
                  </p:grpSpPr>
                  <p:grpSp>
                    <p:nvGrpSpPr>
                      <p:cNvPr id="21579" name="Group 75"/>
                      <p:cNvGrpSpPr>
                        <a:grpSpLocks/>
                      </p:cNvGrpSpPr>
                      <p:nvPr/>
                    </p:nvGrpSpPr>
                    <p:grpSpPr bwMode="auto">
                      <a:xfrm>
                        <a:off x="1815" y="1485"/>
                        <a:ext cx="450" cy="660"/>
                        <a:chOff x="1815" y="1485"/>
                        <a:chExt cx="450" cy="660"/>
                      </a:xfrm>
                    </p:grpSpPr>
                    <p:sp>
                      <p:nvSpPr>
                        <p:cNvPr id="21582" name="Oval 7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1" name="AutoShape 7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0" name="AutoShape 7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5" name="Group 71"/>
                      <p:cNvGrpSpPr>
                        <a:grpSpLocks/>
                      </p:cNvGrpSpPr>
                      <p:nvPr/>
                    </p:nvGrpSpPr>
                    <p:grpSpPr bwMode="auto">
                      <a:xfrm>
                        <a:off x="2265" y="1485"/>
                        <a:ext cx="450" cy="660"/>
                        <a:chOff x="1815" y="1485"/>
                        <a:chExt cx="450" cy="660"/>
                      </a:xfrm>
                    </p:grpSpPr>
                    <p:sp>
                      <p:nvSpPr>
                        <p:cNvPr id="21578" name="Oval 7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7" name="AutoShape 7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6" name="AutoShape 7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1" name="Group 67"/>
                      <p:cNvGrpSpPr>
                        <a:grpSpLocks/>
                      </p:cNvGrpSpPr>
                      <p:nvPr/>
                    </p:nvGrpSpPr>
                    <p:grpSpPr bwMode="auto">
                      <a:xfrm>
                        <a:off x="2715" y="1485"/>
                        <a:ext cx="450" cy="660"/>
                        <a:chOff x="1815" y="1485"/>
                        <a:chExt cx="450" cy="660"/>
                      </a:xfrm>
                    </p:grpSpPr>
                    <p:sp>
                      <p:nvSpPr>
                        <p:cNvPr id="21574" name="Oval 7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3" name="AutoShape 6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2" name="AutoShape 6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57" name="Group 53"/>
                    <p:cNvGrpSpPr>
                      <a:grpSpLocks/>
                    </p:cNvGrpSpPr>
                    <p:nvPr/>
                  </p:nvGrpSpPr>
                  <p:grpSpPr bwMode="auto">
                    <a:xfrm>
                      <a:off x="1815" y="1649"/>
                      <a:ext cx="1049" cy="452"/>
                      <a:chOff x="1815" y="1485"/>
                      <a:chExt cx="1350" cy="660"/>
                    </a:xfrm>
                  </p:grpSpPr>
                  <p:grpSp>
                    <p:nvGrpSpPr>
                      <p:cNvPr id="21566" name="Group 62"/>
                      <p:cNvGrpSpPr>
                        <a:grpSpLocks/>
                      </p:cNvGrpSpPr>
                      <p:nvPr/>
                    </p:nvGrpSpPr>
                    <p:grpSpPr bwMode="auto">
                      <a:xfrm>
                        <a:off x="1815" y="1485"/>
                        <a:ext cx="450" cy="660"/>
                        <a:chOff x="1815" y="1485"/>
                        <a:chExt cx="450" cy="660"/>
                      </a:xfrm>
                    </p:grpSpPr>
                    <p:sp>
                      <p:nvSpPr>
                        <p:cNvPr id="21569" name="Oval 6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8" name="AutoShape 64"/>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7" name="AutoShape 63"/>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62" name="Group 58"/>
                      <p:cNvGrpSpPr>
                        <a:grpSpLocks/>
                      </p:cNvGrpSpPr>
                      <p:nvPr/>
                    </p:nvGrpSpPr>
                    <p:grpSpPr bwMode="auto">
                      <a:xfrm>
                        <a:off x="2265" y="1485"/>
                        <a:ext cx="450" cy="660"/>
                        <a:chOff x="1815" y="1485"/>
                        <a:chExt cx="450" cy="660"/>
                      </a:xfrm>
                    </p:grpSpPr>
                    <p:sp>
                      <p:nvSpPr>
                        <p:cNvPr id="21565" name="Oval 6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4" name="AutoShape 6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3" name="AutoShape 5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58" name="Group 54"/>
                      <p:cNvGrpSpPr>
                        <a:grpSpLocks/>
                      </p:cNvGrpSpPr>
                      <p:nvPr/>
                    </p:nvGrpSpPr>
                    <p:grpSpPr bwMode="auto">
                      <a:xfrm>
                        <a:off x="2715" y="1485"/>
                        <a:ext cx="450" cy="660"/>
                        <a:chOff x="1815" y="1485"/>
                        <a:chExt cx="450" cy="660"/>
                      </a:xfrm>
                    </p:grpSpPr>
                    <p:sp>
                      <p:nvSpPr>
                        <p:cNvPr id="21561" name="Oval 5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0" name="AutoShape 5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9" name="AutoShape 5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529" name="Group 25"/>
                  <p:cNvGrpSpPr>
                    <a:grpSpLocks/>
                  </p:cNvGrpSpPr>
                  <p:nvPr/>
                </p:nvGrpSpPr>
                <p:grpSpPr bwMode="auto">
                  <a:xfrm>
                    <a:off x="5745" y="1653"/>
                    <a:ext cx="1054" cy="1047"/>
                    <a:chOff x="1815" y="1649"/>
                    <a:chExt cx="1054" cy="1047"/>
                  </a:xfrm>
                </p:grpSpPr>
                <p:grpSp>
                  <p:nvGrpSpPr>
                    <p:cNvPr id="21543" name="Group 39"/>
                    <p:cNvGrpSpPr>
                      <a:grpSpLocks/>
                    </p:cNvGrpSpPr>
                    <p:nvPr/>
                  </p:nvGrpSpPr>
                  <p:grpSpPr bwMode="auto">
                    <a:xfrm rot="10800000">
                      <a:off x="1820" y="2244"/>
                      <a:ext cx="1049" cy="452"/>
                      <a:chOff x="1815" y="1485"/>
                      <a:chExt cx="1350" cy="660"/>
                    </a:xfrm>
                  </p:grpSpPr>
                  <p:grpSp>
                    <p:nvGrpSpPr>
                      <p:cNvPr id="21552" name="Group 48"/>
                      <p:cNvGrpSpPr>
                        <a:grpSpLocks/>
                      </p:cNvGrpSpPr>
                      <p:nvPr/>
                    </p:nvGrpSpPr>
                    <p:grpSpPr bwMode="auto">
                      <a:xfrm>
                        <a:off x="1815" y="1485"/>
                        <a:ext cx="450" cy="660"/>
                        <a:chOff x="1815" y="1485"/>
                        <a:chExt cx="450" cy="660"/>
                      </a:xfrm>
                    </p:grpSpPr>
                    <p:sp>
                      <p:nvSpPr>
                        <p:cNvPr id="21555" name="Oval 5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4" name="AutoShape 50"/>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3" name="AutoShape 49"/>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8" name="Group 44"/>
                      <p:cNvGrpSpPr>
                        <a:grpSpLocks/>
                      </p:cNvGrpSpPr>
                      <p:nvPr/>
                    </p:nvGrpSpPr>
                    <p:grpSpPr bwMode="auto">
                      <a:xfrm>
                        <a:off x="2265" y="1485"/>
                        <a:ext cx="450" cy="660"/>
                        <a:chOff x="1815" y="1485"/>
                        <a:chExt cx="450" cy="660"/>
                      </a:xfrm>
                    </p:grpSpPr>
                    <p:sp>
                      <p:nvSpPr>
                        <p:cNvPr id="21551" name="Oval 4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0" name="AutoShape 46"/>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9" name="AutoShape 45"/>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44" name="Group 40"/>
                      <p:cNvGrpSpPr>
                        <a:grpSpLocks/>
                      </p:cNvGrpSpPr>
                      <p:nvPr/>
                    </p:nvGrpSpPr>
                    <p:grpSpPr bwMode="auto">
                      <a:xfrm>
                        <a:off x="2715" y="1485"/>
                        <a:ext cx="450" cy="660"/>
                        <a:chOff x="1815" y="1485"/>
                        <a:chExt cx="450" cy="660"/>
                      </a:xfrm>
                    </p:grpSpPr>
                    <p:sp>
                      <p:nvSpPr>
                        <p:cNvPr id="21547" name="Oval 4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6" name="AutoShape 42"/>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5" name="AutoShape 41"/>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530" name="Group 26"/>
                    <p:cNvGrpSpPr>
                      <a:grpSpLocks/>
                    </p:cNvGrpSpPr>
                    <p:nvPr/>
                  </p:nvGrpSpPr>
                  <p:grpSpPr bwMode="auto">
                    <a:xfrm>
                      <a:off x="1815" y="1649"/>
                      <a:ext cx="1049" cy="452"/>
                      <a:chOff x="1815" y="1485"/>
                      <a:chExt cx="1350" cy="660"/>
                    </a:xfrm>
                  </p:grpSpPr>
                  <p:grpSp>
                    <p:nvGrpSpPr>
                      <p:cNvPr id="21539" name="Group 35"/>
                      <p:cNvGrpSpPr>
                        <a:grpSpLocks/>
                      </p:cNvGrpSpPr>
                      <p:nvPr/>
                    </p:nvGrpSpPr>
                    <p:grpSpPr bwMode="auto">
                      <a:xfrm>
                        <a:off x="1815" y="1485"/>
                        <a:ext cx="450" cy="660"/>
                        <a:chOff x="1815" y="1485"/>
                        <a:chExt cx="450" cy="660"/>
                      </a:xfrm>
                    </p:grpSpPr>
                    <p:sp>
                      <p:nvSpPr>
                        <p:cNvPr id="21542" name="Oval 3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1" name="AutoShape 37"/>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0" name="AutoShape 36"/>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5" name="Group 31"/>
                      <p:cNvGrpSpPr>
                        <a:grpSpLocks/>
                      </p:cNvGrpSpPr>
                      <p:nvPr/>
                    </p:nvGrpSpPr>
                    <p:grpSpPr bwMode="auto">
                      <a:xfrm>
                        <a:off x="2265" y="1485"/>
                        <a:ext cx="450" cy="660"/>
                        <a:chOff x="1815" y="1485"/>
                        <a:chExt cx="450" cy="660"/>
                      </a:xfrm>
                    </p:grpSpPr>
                    <p:sp>
                      <p:nvSpPr>
                        <p:cNvPr id="21538" name="Oval 3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7" name="AutoShape 33"/>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6" name="AutoShape 32"/>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31" name="Group 27"/>
                      <p:cNvGrpSpPr>
                        <a:grpSpLocks/>
                      </p:cNvGrpSpPr>
                      <p:nvPr/>
                    </p:nvGrpSpPr>
                    <p:grpSpPr bwMode="auto">
                      <a:xfrm>
                        <a:off x="2715" y="1485"/>
                        <a:ext cx="450" cy="660"/>
                        <a:chOff x="1815" y="1485"/>
                        <a:chExt cx="450" cy="660"/>
                      </a:xfrm>
                    </p:grpSpPr>
                    <p:sp>
                      <p:nvSpPr>
                        <p:cNvPr id="21534" name="Oval 3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3" name="AutoShape 29"/>
                        <p:cNvSpPr>
                          <a:spLocks noChangeShapeType="1"/>
                        </p:cNvSpPr>
                        <p:nvPr/>
                      </p:nvSpPr>
                      <p:spPr bwMode="auto">
                        <a:xfrm>
                          <a:off x="1950"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2" name="AutoShape 28"/>
                        <p:cNvSpPr>
                          <a:spLocks noChangeShapeType="1"/>
                        </p:cNvSpPr>
                        <p:nvPr/>
                      </p:nvSpPr>
                      <p:spPr bwMode="auto">
                        <a:xfrm>
                          <a:off x="2115" y="1830"/>
                          <a:ext cx="15"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1528" name="AutoShape 24"/>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7" name="Oval 23"/>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25" name="AutoShape 21"/>
                <p:cNvSpPr>
                  <a:spLocks noChangeShapeType="1"/>
                </p:cNvSpPr>
                <p:nvPr/>
              </p:nvSpPr>
              <p:spPr bwMode="auto">
                <a:xfrm>
                  <a:off x="3619" y="14130"/>
                  <a:ext cx="6" cy="1198"/>
                </a:xfrm>
                <a:prstGeom prst="straightConnector1">
                  <a:avLst/>
                </a:prstGeom>
                <a:noFill/>
                <a:ln w="76200">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21515" name="Group 11"/>
              <p:cNvGrpSpPr>
                <a:grpSpLocks/>
              </p:cNvGrpSpPr>
              <p:nvPr/>
            </p:nvGrpSpPr>
            <p:grpSpPr bwMode="auto">
              <a:xfrm>
                <a:off x="3286" y="12961"/>
                <a:ext cx="4044" cy="480"/>
                <a:chOff x="3286" y="13547"/>
                <a:chExt cx="4044" cy="480"/>
              </a:xfrm>
            </p:grpSpPr>
            <p:sp>
              <p:nvSpPr>
                <p:cNvPr id="21523" name="Oval 19"/>
                <p:cNvSpPr>
                  <a:spLocks noChangeArrowheads="1"/>
                </p:cNvSpPr>
                <p:nvPr/>
              </p:nvSpPr>
              <p:spPr bwMode="auto">
                <a:xfrm>
                  <a:off x="7102"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2" name="Oval 18"/>
                <p:cNvSpPr>
                  <a:spLocks noChangeArrowheads="1"/>
                </p:cNvSpPr>
                <p:nvPr/>
              </p:nvSpPr>
              <p:spPr bwMode="auto">
                <a:xfrm>
                  <a:off x="3286"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1" name="Oval 17"/>
                <p:cNvSpPr>
                  <a:spLocks noChangeArrowheads="1"/>
                </p:cNvSpPr>
                <p:nvPr/>
              </p:nvSpPr>
              <p:spPr bwMode="auto">
                <a:xfrm>
                  <a:off x="383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20" name="Oval 16"/>
                <p:cNvSpPr>
                  <a:spLocks noChangeArrowheads="1"/>
                </p:cNvSpPr>
                <p:nvPr/>
              </p:nvSpPr>
              <p:spPr bwMode="auto">
                <a:xfrm>
                  <a:off x="4323"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9" name="Oval 15"/>
                <p:cNvSpPr>
                  <a:spLocks noChangeArrowheads="1"/>
                </p:cNvSpPr>
                <p:nvPr/>
              </p:nvSpPr>
              <p:spPr bwMode="auto">
                <a:xfrm>
                  <a:off x="4894"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8" name="Oval 14"/>
                <p:cNvSpPr>
                  <a:spLocks noChangeArrowheads="1"/>
                </p:cNvSpPr>
                <p:nvPr/>
              </p:nvSpPr>
              <p:spPr bwMode="auto">
                <a:xfrm>
                  <a:off x="5477" y="1354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7" name="Oval 13"/>
                <p:cNvSpPr>
                  <a:spLocks noChangeArrowheads="1"/>
                </p:cNvSpPr>
                <p:nvPr/>
              </p:nvSpPr>
              <p:spPr bwMode="auto">
                <a:xfrm>
                  <a:off x="5950" y="13787"/>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6" name="Oval 12"/>
                <p:cNvSpPr>
                  <a:spLocks noChangeArrowheads="1"/>
                </p:cNvSpPr>
                <p:nvPr/>
              </p:nvSpPr>
              <p:spPr bwMode="auto">
                <a:xfrm>
                  <a:off x="6505" y="13631"/>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21510" name="Group 6"/>
              <p:cNvGrpSpPr>
                <a:grpSpLocks/>
              </p:cNvGrpSpPr>
              <p:nvPr/>
            </p:nvGrpSpPr>
            <p:grpSpPr bwMode="auto">
              <a:xfrm>
                <a:off x="3870" y="14800"/>
                <a:ext cx="2080" cy="240"/>
                <a:chOff x="3870" y="1225"/>
                <a:chExt cx="2080" cy="240"/>
              </a:xfrm>
            </p:grpSpPr>
            <p:sp>
              <p:nvSpPr>
                <p:cNvPr id="21514" name="Oval 10"/>
                <p:cNvSpPr>
                  <a:spLocks noChangeArrowheads="1"/>
                </p:cNvSpPr>
                <p:nvPr/>
              </p:nvSpPr>
              <p:spPr bwMode="auto">
                <a:xfrm>
                  <a:off x="3870"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3" name="Oval 9"/>
                <p:cNvSpPr>
                  <a:spLocks noChangeArrowheads="1"/>
                </p:cNvSpPr>
                <p:nvPr/>
              </p:nvSpPr>
              <p:spPr bwMode="auto">
                <a:xfrm>
                  <a:off x="4529"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2" name="Oval 8"/>
                <p:cNvSpPr>
                  <a:spLocks noChangeArrowheads="1"/>
                </p:cNvSpPr>
                <p:nvPr/>
              </p:nvSpPr>
              <p:spPr bwMode="auto">
                <a:xfrm>
                  <a:off x="5214"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511" name="Oval 7"/>
                <p:cNvSpPr>
                  <a:spLocks noChangeArrowheads="1"/>
                </p:cNvSpPr>
                <p:nvPr/>
              </p:nvSpPr>
              <p:spPr bwMode="auto">
                <a:xfrm>
                  <a:off x="5722" y="1225"/>
                  <a:ext cx="228" cy="240"/>
                </a:xfrm>
                <a:prstGeom prst="ellipse">
                  <a:avLst/>
                </a:prstGeom>
                <a:solidFill>
                  <a:srgbClr val="000000"/>
                </a:solidFill>
                <a:ln w="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21506" name="Group 2"/>
            <p:cNvGrpSpPr>
              <a:grpSpLocks/>
            </p:cNvGrpSpPr>
            <p:nvPr/>
          </p:nvGrpSpPr>
          <p:grpSpPr bwMode="auto">
            <a:xfrm>
              <a:off x="7397" y="13259"/>
              <a:ext cx="2647" cy="1942"/>
              <a:chOff x="7508" y="13259"/>
              <a:chExt cx="2647" cy="1942"/>
            </a:xfrm>
          </p:grpSpPr>
          <p:sp>
            <p:nvSpPr>
              <p:cNvPr id="21508" name="Text Box 4"/>
              <p:cNvSpPr txBox="1">
                <a:spLocks noChangeArrowheads="1"/>
              </p:cNvSpPr>
              <p:nvPr/>
            </p:nvSpPr>
            <p:spPr bwMode="auto">
              <a:xfrm>
                <a:off x="7513" y="13259"/>
                <a:ext cx="2642"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outside of cell</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1507" name="Text Box 3"/>
              <p:cNvSpPr txBox="1">
                <a:spLocks noChangeArrowheads="1"/>
              </p:cNvSpPr>
              <p:nvPr/>
            </p:nvSpPr>
            <p:spPr bwMode="auto">
              <a:xfrm>
                <a:off x="7508" y="14805"/>
                <a:ext cx="2100" cy="39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inside of cell</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21613" name="Rectangle 10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1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Times New Roman" pitchFamily="18" charset="0"/>
                <a:cs typeface="Arial" pitchFamily="34" charset="0"/>
              </a:rPr>
              <a:t>	</a:t>
            </a:r>
            <a:endParaRPr kumimoji="0" lang="en-US" sz="11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610">
                                            <p:txEl>
                                              <p:pRg st="2" end="2"/>
                                            </p:txEl>
                                          </p:spTgt>
                                        </p:tgtEl>
                                        <p:attrNameLst>
                                          <p:attrName>style.visibility</p:attrName>
                                        </p:attrNameLst>
                                      </p:cBhvr>
                                      <p:to>
                                        <p:strVal val="visible"/>
                                      </p:to>
                                    </p:set>
                                    <p:animEffect transition="in" filter="fade">
                                      <p:cBhvr>
                                        <p:cTn id="7" dur="1000"/>
                                        <p:tgtEl>
                                          <p:spTgt spid="21610">
                                            <p:txEl>
                                              <p:pRg st="2" end="2"/>
                                            </p:txEl>
                                          </p:spTgt>
                                        </p:tgtEl>
                                      </p:cBhvr>
                                    </p:animEffect>
                                    <p:anim calcmode="lin" valueType="num">
                                      <p:cBhvr>
                                        <p:cTn id="8" dur="1000" fill="hold"/>
                                        <p:tgtEl>
                                          <p:spTgt spid="216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6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Props1.xml><?xml version="1.0" encoding="utf-8"?>
<ds:datastoreItem xmlns:ds="http://schemas.openxmlformats.org/officeDocument/2006/customXml" ds:itemID="{2EE2AF71-A9B2-4F23-B6AF-98FD89247402}">
  <ds:schemaRefs>
    <ds:schemaRef ds:uri="http://schemas.microsoft.com/sharepoint/v3/contenttype/forms"/>
  </ds:schemaRefs>
</ds:datastoreItem>
</file>

<file path=customXml/itemProps2.xml><?xml version="1.0" encoding="utf-8"?>
<ds:datastoreItem xmlns:ds="http://schemas.openxmlformats.org/officeDocument/2006/customXml" ds:itemID="{3CD21862-18EB-4F7C-8414-3F095610A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F516F71-7AA5-452E-9D7E-873C3C600847}">
  <ds:schemaRefs>
    <ds:schemaRef ds:uri="http://schemas.microsoft.com/office/2006/documentManagement/types"/>
    <ds:schemaRef ds:uri="3dad766c-9e36-455d-8d7c-234eca89fec7"/>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TotalTime>
  <Words>655</Words>
  <Application>Microsoft Office PowerPoint</Application>
  <PresentationFormat>On-screen Show (4:3)</PresentationFormat>
  <Paragraphs>112</Paragraphs>
  <Slides>16</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Rockwell</vt:lpstr>
      <vt:lpstr>Times New Roman</vt:lpstr>
      <vt:lpstr>Verdana</vt:lpstr>
      <vt:lpstr>Wingdings</vt:lpstr>
      <vt:lpstr>ヒラギノ角ゴ Pro W3</vt:lpstr>
      <vt:lpstr>Atlas</vt:lpstr>
      <vt:lpstr>Obtaining and Removing Materials Topic 8 Lesson 3  </vt:lpstr>
      <vt:lpstr>PowerPoint Presentation</vt:lpstr>
      <vt:lpstr>Homeostasis </vt:lpstr>
      <vt:lpstr>How do cells exchange materials? </vt:lpstr>
      <vt:lpstr>PowerPoint Presentation</vt:lpstr>
      <vt:lpstr>PowerPoint Presentation</vt:lpstr>
      <vt:lpstr>PowerPoint Presentation</vt:lpstr>
      <vt:lpstr>How do cells exchange materials?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and Removing Materials Topic 8 Lesson 3</dc:title>
  <dc:creator>Britt G</dc:creator>
  <cp:lastModifiedBy>Britt G</cp:lastModifiedBy>
  <cp:revision>5</cp:revision>
  <dcterms:created xsi:type="dcterms:W3CDTF">2018-11-26T01:47:12Z</dcterms:created>
  <dcterms:modified xsi:type="dcterms:W3CDTF">2018-11-26T02:25:29Z</dcterms:modified>
</cp:coreProperties>
</file>