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85" r:id="rId5"/>
    <p:sldId id="259" r:id="rId6"/>
    <p:sldId id="260" r:id="rId7"/>
    <p:sldId id="28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746"/>
  </p:normalViewPr>
  <p:slideViewPr>
    <p:cSldViewPr>
      <p:cViewPr varScale="1">
        <p:scale>
          <a:sx n="88" d="100"/>
          <a:sy n="88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3555D69-5B15-4EA5-A425-2E04B73D7C3D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D279A3-CF76-4D9B-9C30-09FA97CA2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D85F11-468D-49F8-B0E3-EC6869C33D7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D1321-3EE9-491F-ACEA-3389B2C65439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AA9F2-9171-42A8-A42C-1E89CB708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B3F28-8D55-426C-9174-8704D7904BDD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C30E9-EFB3-4F1C-B629-B29C928CA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D7E6-BDC4-4D70-81DD-EC0F80429C0A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05CE-5CF0-4B1D-AA02-BC6C3570B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9315D-21D9-4F9E-A2B8-AFE0E3F169AE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E667-AF4C-4E78-AA13-DFD0214C1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5A98D-3E93-42AA-89F7-CD12C4A27648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3C413-087F-4383-815C-A31481F93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C1B6-F467-45D9-879D-C86BBB4D25A2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8ADDB-761E-48FE-AB58-3B6F6A871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5D214-9746-4A2F-A810-8028903E1CC4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9E3F6-6D8B-474B-9A0E-BBFF032E5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20FB-478E-4649-88F6-AF51DE6DAAF3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1569A-0494-4409-8A11-C1A283D85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5FC59-6147-467D-9BE3-2283D3B96691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F5435-4647-45F4-9F6E-4CFDBD9B0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4BB93-BE7F-40FE-BBAA-2D2AF64D738B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CD39-640F-4E73-9727-AC8A92B09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08C9-99F9-4EBA-BB06-936C8EFD1417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38772-9335-45F5-8DE4-7D400502D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1A002B-D4E2-4295-9BC6-3EBE363B707D}" type="datetimeFigureOut">
              <a:rPr lang="en-US"/>
              <a:pPr>
                <a:defRPr/>
              </a:pPr>
              <a:t>4/22/19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00D978-A608-4CF8-A4A4-3263C768D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en-US" dirty="0" smtClean="0"/>
              <a:t>SpongeBob Genetics 1 </a:t>
            </a:r>
            <a:r>
              <a:rPr lang="en-US" dirty="0" smtClean="0"/>
              <a:t>Review </a:t>
            </a:r>
            <a:endParaRPr lang="en-US" dirty="0" smtClean="0"/>
          </a:p>
        </p:txBody>
      </p:sp>
      <p:pic>
        <p:nvPicPr>
          <p:cNvPr id="2051" name="Picture 2" descr="http://www.relativelydigital.com/wp-content/uploads/2011/03/SpongeBob-SquarePant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400" y="1498600"/>
            <a:ext cx="41910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81000" y="5867400"/>
            <a:ext cx="800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To be used with </a:t>
            </a:r>
          </a:p>
          <a:p>
            <a:pPr algn="ctr"/>
            <a:r>
              <a:rPr lang="en-US">
                <a:latin typeface="Calibri" pitchFamily="34" charset="0"/>
              </a:rPr>
              <a:t>http://sciencespot.net/Pages/classbio.html#Anchor-genetics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534400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5. Patrick met Patti at the dance. Both of them are heterozygous for their pink body color, which is dominant over a yellow body color. Create a Punnett square to show the possibilities that would result if Patrick and Patti had children. HINT: Read question #3!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 What are the chances of a child with a pink body? ____ out of ____ or ____%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 What are the chances of a child with a yellow body? ____ out of ____ or ____%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1267" name="Picture 2" descr="http://animecosplayworld.files.wordpress.com/2011/06/patrick_st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352800"/>
            <a:ext cx="34099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534400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5. Patrick met Patti at the dance. Both of them are heterozygous for their pink body color, which is dominant over a yellow body color. Create a Punnett square to show the possibilities that would result if Patrick and Patti had children. HINT: Read question #3!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PP, Pp, pp, pink, yellow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What are the chances of a child with a pink body? 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3 out of 4 or 75 %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What are the chances of a child with a yellow body?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1 out of 4 or 25 %</a:t>
            </a: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3810000"/>
          <a:ext cx="5257800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752600"/>
                <a:gridCol w="1752600"/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PP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Pp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Pp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pp</a:t>
                      </a:r>
                      <a:endParaRPr lang="en-US" sz="2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2301" name="Picture 2" descr="http://animecosplayworld.files.wordpress.com/2011/06/patrick_st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810000"/>
            <a:ext cx="249555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743200" y="3352800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Patrick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-580775" y="4847975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Patti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5344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6. Everyone in </a:t>
            </a:r>
            <a:r>
              <a:rPr lang="en-US" b="1" dirty="0" err="1">
                <a:latin typeface="+mn-lt"/>
                <a:cs typeface="+mn-cs"/>
              </a:rPr>
              <a:t>Squidward’s</a:t>
            </a:r>
            <a:r>
              <a:rPr lang="en-US" b="1" dirty="0">
                <a:latin typeface="+mn-lt"/>
                <a:cs typeface="+mn-cs"/>
              </a:rPr>
              <a:t> family has light blue skin, which is the dominant trait for body color in his hometown of Squid Valley. His family brags that they are a “purebred” line. He recently married a nice girl who has light green skin, which is a recessive trait. Create a Punnett square to show the possibilities that would result if </a:t>
            </a:r>
            <a:r>
              <a:rPr lang="en-US" b="1" dirty="0" err="1">
                <a:latin typeface="+mn-lt"/>
                <a:cs typeface="+mn-cs"/>
              </a:rPr>
              <a:t>Squidward</a:t>
            </a:r>
            <a:r>
              <a:rPr lang="en-US" b="1" dirty="0">
                <a:latin typeface="+mn-lt"/>
                <a:cs typeface="+mn-cs"/>
              </a:rPr>
              <a:t> and his new bride had children. Use B to represent the dominant gene and b to represent the recessive gene.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What are the chances of a child with light blue skin? ____%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What are the chances of a child with light green skin? ____%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D. Would </a:t>
            </a:r>
            <a:r>
              <a:rPr lang="en-US" dirty="0" err="1">
                <a:latin typeface="+mn-lt"/>
                <a:cs typeface="+mn-cs"/>
              </a:rPr>
              <a:t>Squidward’s</a:t>
            </a:r>
            <a:r>
              <a:rPr lang="en-US" dirty="0">
                <a:latin typeface="+mn-lt"/>
                <a:cs typeface="+mn-cs"/>
              </a:rPr>
              <a:t> children still be considered purebreds? Explain!</a:t>
            </a:r>
          </a:p>
        </p:txBody>
      </p:sp>
      <p:pic>
        <p:nvPicPr>
          <p:cNvPr id="13315" name="Picture 2" descr="http://images.wikia.com/nicktoons/images/7/72/Squidward_main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724400"/>
            <a:ext cx="2628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263"/>
            <a:ext cx="8534400" cy="39703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6. Everyone in </a:t>
            </a:r>
            <a:r>
              <a:rPr lang="en-US" b="1" dirty="0" err="1">
                <a:latin typeface="+mn-lt"/>
                <a:cs typeface="+mn-cs"/>
              </a:rPr>
              <a:t>Squidward’s</a:t>
            </a:r>
            <a:r>
              <a:rPr lang="en-US" b="1" dirty="0">
                <a:latin typeface="+mn-lt"/>
                <a:cs typeface="+mn-cs"/>
              </a:rPr>
              <a:t> family has light blue skin, which is the dominant trait for body color in his hometown of Squid Valley. His family brags that they are a “purebred” line. He recently married a nice girl who has light green skin, which is a recessive trait. Create a Punnett square to show the possibilities that would result if </a:t>
            </a:r>
            <a:r>
              <a:rPr lang="en-US" b="1" dirty="0" err="1">
                <a:latin typeface="+mn-lt"/>
                <a:cs typeface="+mn-cs"/>
              </a:rPr>
              <a:t>Squidward</a:t>
            </a:r>
            <a:r>
              <a:rPr lang="en-US" b="1" dirty="0">
                <a:latin typeface="+mn-lt"/>
                <a:cs typeface="+mn-cs"/>
              </a:rPr>
              <a:t> and his new bride had children. Use B to represent the dominant gene and b to represent the recessive gene.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Bb, blue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What are the chances of a child with light blue skin?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100%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What are the chances of a child with light green skin? 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0%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D. Would </a:t>
            </a:r>
            <a:r>
              <a:rPr lang="en-US" dirty="0" err="1">
                <a:latin typeface="+mn-lt"/>
                <a:cs typeface="+mn-cs"/>
              </a:rPr>
              <a:t>Squidward’s</a:t>
            </a:r>
            <a:r>
              <a:rPr lang="en-US" dirty="0">
                <a:latin typeface="+mn-lt"/>
                <a:cs typeface="+mn-cs"/>
              </a:rPr>
              <a:t> children still be considered purebreds? Explain!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No, hybrids</a:t>
            </a:r>
          </a:p>
        </p:txBody>
      </p:sp>
      <p:pic>
        <p:nvPicPr>
          <p:cNvPr id="14339" name="Picture 2" descr="http://images.wikia.com/nicktoons/images/7/72/Squidward_main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100" y="4743450"/>
            <a:ext cx="2628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267200"/>
          <a:ext cx="5257800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752600"/>
                <a:gridCol w="1752600"/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19400" y="4038600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Squidward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656975" y="5228975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Nice Girl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6868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7. Assume that one of </a:t>
            </a:r>
            <a:r>
              <a:rPr lang="en-US" b="1" dirty="0" err="1">
                <a:latin typeface="+mn-lt"/>
                <a:cs typeface="+mn-cs"/>
              </a:rPr>
              <a:t>Squidward’s</a:t>
            </a:r>
            <a:r>
              <a:rPr lang="en-US" b="1" dirty="0">
                <a:latin typeface="+mn-lt"/>
                <a:cs typeface="+mn-cs"/>
              </a:rPr>
              <a:t> sons, who is heterozygous for the light blue body color, married a girl that was also heterozygous. Create a Punnett square to show the possibilities that would result if they had children.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What are the chances of a child with light blue skin? ____%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What are the chances of a child with light green skin? ____%</a:t>
            </a:r>
          </a:p>
        </p:txBody>
      </p:sp>
      <p:pic>
        <p:nvPicPr>
          <p:cNvPr id="15363" name="Picture 3" descr="Baby squidw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8862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6868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7. Assume that one of </a:t>
            </a:r>
            <a:r>
              <a:rPr lang="en-US" b="1" dirty="0" err="1">
                <a:latin typeface="+mn-lt"/>
                <a:cs typeface="+mn-cs"/>
              </a:rPr>
              <a:t>Squidward’s</a:t>
            </a:r>
            <a:r>
              <a:rPr lang="en-US" b="1" dirty="0">
                <a:latin typeface="+mn-lt"/>
                <a:cs typeface="+mn-cs"/>
              </a:rPr>
              <a:t> sons, who is heterozygous for the light blue body color, married a girl that was also heterozygous. Create a Punnett square to show the possibilities that would result if they had children.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BB, Bb, bb, blue, green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What are the chances of a child with light blue skin?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75%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What are the chances of a child with light green skin?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25%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3733800"/>
          <a:ext cx="5257800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752600"/>
                <a:gridCol w="1752600"/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bb</a:t>
                      </a:r>
                      <a:endParaRPr lang="en-US" sz="28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397" name="Picture 3" descr="Baby squidw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862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743200" y="3276600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Squidward’s</a:t>
            </a: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son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-656975" y="4695575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Nice girl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8. Mr. </a:t>
            </a:r>
            <a:r>
              <a:rPr lang="en-US" b="1" dirty="0" err="1">
                <a:latin typeface="+mn-lt"/>
                <a:cs typeface="+mn-cs"/>
              </a:rPr>
              <a:t>Krabbs</a:t>
            </a:r>
            <a:r>
              <a:rPr lang="en-US" b="1" dirty="0">
                <a:latin typeface="+mn-lt"/>
                <a:cs typeface="+mn-cs"/>
              </a:rPr>
              <a:t> and his wife recently had a Lil’ </a:t>
            </a:r>
            <a:r>
              <a:rPr lang="en-US" b="1" dirty="0" err="1">
                <a:latin typeface="+mn-lt"/>
                <a:cs typeface="+mn-cs"/>
              </a:rPr>
              <a:t>Krabby</a:t>
            </a:r>
            <a:r>
              <a:rPr lang="en-US" b="1" dirty="0">
                <a:latin typeface="+mn-lt"/>
                <a:cs typeface="+mn-cs"/>
              </a:rPr>
              <a:t>, but it has not been a happy occasion for them. Mrs. </a:t>
            </a:r>
            <a:r>
              <a:rPr lang="en-US" b="1" dirty="0" err="1">
                <a:latin typeface="+mn-lt"/>
                <a:cs typeface="+mn-cs"/>
              </a:rPr>
              <a:t>Krabbs</a:t>
            </a:r>
            <a:r>
              <a:rPr lang="en-US" b="1" dirty="0">
                <a:latin typeface="+mn-lt"/>
                <a:cs typeface="+mn-cs"/>
              </a:rPr>
              <a:t> has been upset since she first saw her new baby who had short eyeballs. She claims that the hospital goofed and mixed up her baby with someone else’s baby. Mr. </a:t>
            </a:r>
            <a:r>
              <a:rPr lang="en-US" b="1" dirty="0" err="1">
                <a:latin typeface="+mn-lt"/>
                <a:cs typeface="+mn-cs"/>
              </a:rPr>
              <a:t>Krabbs</a:t>
            </a:r>
            <a:r>
              <a:rPr lang="en-US" b="1" dirty="0">
                <a:latin typeface="+mn-lt"/>
                <a:cs typeface="+mn-cs"/>
              </a:rPr>
              <a:t> is homozygous for his tall eyeballs, while his wife is heterozygous for her tall eyeballs. Some members of her family have short eyes, which is the recessive trait. Create a Punnett square using T for the dominant gene and t for the recessive one.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</a:t>
            </a:r>
            <a:endParaRPr lang="en-US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Did the hospital make a mistake? Explain your answer.</a:t>
            </a:r>
          </a:p>
        </p:txBody>
      </p:sp>
      <p:pic>
        <p:nvPicPr>
          <p:cNvPr id="17411" name="Picture 2" descr="http://t1.gstatic.com/images?q=tbn:ANd9GcRXEEm7BGF4D2HhrpMh9nNvpcv3klpM_ANEhPucUNKKsaQgaGMpcBuI-9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419600"/>
            <a:ext cx="210502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3508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8. Mr. </a:t>
            </a:r>
            <a:r>
              <a:rPr lang="en-US" b="1" dirty="0" err="1">
                <a:latin typeface="+mn-lt"/>
                <a:cs typeface="+mn-cs"/>
              </a:rPr>
              <a:t>Krabbs</a:t>
            </a:r>
            <a:r>
              <a:rPr lang="en-US" b="1" dirty="0">
                <a:latin typeface="+mn-lt"/>
                <a:cs typeface="+mn-cs"/>
              </a:rPr>
              <a:t> and his wife recently had a Lil’ </a:t>
            </a:r>
            <a:r>
              <a:rPr lang="en-US" b="1" dirty="0" err="1">
                <a:latin typeface="+mn-lt"/>
                <a:cs typeface="+mn-cs"/>
              </a:rPr>
              <a:t>Krabby</a:t>
            </a:r>
            <a:r>
              <a:rPr lang="en-US" b="1" dirty="0">
                <a:latin typeface="+mn-lt"/>
                <a:cs typeface="+mn-cs"/>
              </a:rPr>
              <a:t>, but it has not been a happy occasion for them. Mrs. </a:t>
            </a:r>
            <a:r>
              <a:rPr lang="en-US" b="1" dirty="0" err="1">
                <a:latin typeface="+mn-lt"/>
                <a:cs typeface="+mn-cs"/>
              </a:rPr>
              <a:t>Krabbs</a:t>
            </a:r>
            <a:r>
              <a:rPr lang="en-US" b="1" dirty="0">
                <a:latin typeface="+mn-lt"/>
                <a:cs typeface="+mn-cs"/>
              </a:rPr>
              <a:t> has been upset since she first saw her new baby who had short eyeballs. She claims that the hospital goofed and mixed up her baby with someone else’s baby. Mr. </a:t>
            </a:r>
            <a:r>
              <a:rPr lang="en-US" b="1" dirty="0" err="1">
                <a:latin typeface="+mn-lt"/>
                <a:cs typeface="+mn-cs"/>
              </a:rPr>
              <a:t>Krabbs</a:t>
            </a:r>
            <a:r>
              <a:rPr lang="en-US" b="1" dirty="0">
                <a:latin typeface="+mn-lt"/>
                <a:cs typeface="+mn-cs"/>
              </a:rPr>
              <a:t> is homozygous for his tall eyeballs, while his wife is heterozygous for her tall eyeballs. Some members of her family have short eyes, which is the recessive trait. Create a Punnett square using T for the dominant gene and t for the recessive one.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 </a:t>
            </a: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TT or </a:t>
            </a:r>
            <a:r>
              <a:rPr lang="en-US" sz="2000" b="1" dirty="0" err="1">
                <a:solidFill>
                  <a:srgbClr val="FF0000"/>
                </a:solidFill>
                <a:latin typeface="+mn-lt"/>
                <a:cs typeface="+mn-cs"/>
              </a:rPr>
              <a:t>Tt</a:t>
            </a:r>
            <a:endParaRPr lang="en-US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Did the hospital make a mistake? Explain your answer. </a:t>
            </a: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Yes, they can’t have short eyeballed children</a:t>
            </a:r>
            <a:endParaRPr lang="en-US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pic>
        <p:nvPicPr>
          <p:cNvPr id="18435" name="Picture 2" descr="http://t1.gstatic.com/images?q=tbn:ANd9GcRXEEm7BGF4D2HhrpMh9nNvpcv3klpM_ANEhPucUNKKsaQgaGMpcBuI-9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419600"/>
            <a:ext cx="210502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810000"/>
          <a:ext cx="5257800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752600"/>
                <a:gridCol w="1752600"/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</a:t>
                      </a:r>
                      <a:endParaRPr lang="en-US" sz="32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TT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TT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Tt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Tt</a:t>
                      </a:r>
                      <a:endParaRPr lang="en-US" sz="2800" b="1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3200" y="3429000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Mr. </a:t>
            </a:r>
            <a:r>
              <a:rPr lang="en-US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Krabbs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428375" y="4847975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Mrs. </a:t>
            </a:r>
            <a:r>
              <a:rPr lang="en-US" sz="2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Krabbs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554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Scientists at Bikini Bottoms have been investigating the genetic makeup of the organisms in this community.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Use the information provided and your knowledge of genetics to answer each question.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>
                <a:latin typeface="+mn-lt"/>
                <a:cs typeface="+mn-cs"/>
              </a:rPr>
              <a:t>For each genotype below, indicate whether it is a heterozygous (He) OR homozygous (Ho).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TT _____ Bb _____ DD _____ Ff _____ </a:t>
            </a:r>
            <a:r>
              <a:rPr lang="en-US" sz="2400" dirty="0" err="1">
                <a:latin typeface="+mn-lt"/>
                <a:cs typeface="+mn-cs"/>
              </a:rPr>
              <a:t>tt</a:t>
            </a:r>
            <a:r>
              <a:rPr lang="en-US" sz="2400" dirty="0">
                <a:latin typeface="+mn-lt"/>
                <a:cs typeface="+mn-cs"/>
              </a:rPr>
              <a:t> _____ </a:t>
            </a:r>
            <a:r>
              <a:rPr lang="en-US" sz="2400" dirty="0" err="1">
                <a:latin typeface="+mn-lt"/>
                <a:cs typeface="+mn-cs"/>
              </a:rPr>
              <a:t>dd</a:t>
            </a:r>
            <a:r>
              <a:rPr lang="en-US" sz="2400" dirty="0">
                <a:latin typeface="+mn-lt"/>
                <a:cs typeface="+mn-cs"/>
              </a:rPr>
              <a:t> 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+mn-lt"/>
                <a:cs typeface="+mn-cs"/>
              </a:rPr>
              <a:t>Dd</a:t>
            </a:r>
            <a:r>
              <a:rPr lang="en-US" sz="2400" dirty="0">
                <a:latin typeface="+mn-lt"/>
                <a:cs typeface="+mn-cs"/>
              </a:rPr>
              <a:t> _____ ff _____ </a:t>
            </a:r>
            <a:r>
              <a:rPr lang="en-US" sz="2400" dirty="0" err="1">
                <a:latin typeface="+mn-lt"/>
                <a:cs typeface="+mn-cs"/>
              </a:rPr>
              <a:t>Tt</a:t>
            </a:r>
            <a:r>
              <a:rPr lang="en-US" sz="2400" dirty="0">
                <a:latin typeface="+mn-lt"/>
                <a:cs typeface="+mn-cs"/>
              </a:rPr>
              <a:t> _____ bb _____ BB _____ FF 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Which of the genotypes in #1 would be considered purebred?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 	</a:t>
            </a: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Which of the genotypes in #1 would be hybrids?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63706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Scientists at Bikini Bottoms have been investigating the genetic makeup of the organisms in this community.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Use the information provided and your knowledge of genetics to answer each question.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>
                <a:latin typeface="+mn-lt"/>
                <a:cs typeface="+mn-cs"/>
              </a:rPr>
              <a:t>For each genotype below, indicate whether it is a heterozygous (He) OR homozygous (Ho).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TT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  </a:t>
            </a:r>
            <a:r>
              <a:rPr lang="en-US" sz="2400" dirty="0">
                <a:latin typeface="+mn-lt"/>
                <a:cs typeface="+mn-cs"/>
              </a:rPr>
              <a:t>	Bb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He	</a:t>
            </a:r>
            <a:r>
              <a:rPr lang="en-US" sz="2400" dirty="0">
                <a:latin typeface="+mn-lt"/>
                <a:cs typeface="+mn-cs"/>
              </a:rPr>
              <a:t>DD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 	</a:t>
            </a:r>
            <a:r>
              <a:rPr lang="en-US" sz="2400" dirty="0">
                <a:latin typeface="+mn-lt"/>
                <a:cs typeface="+mn-cs"/>
              </a:rPr>
              <a:t>Ff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He	 </a:t>
            </a:r>
            <a:r>
              <a:rPr lang="en-US" sz="2400" dirty="0" err="1">
                <a:latin typeface="+mn-lt"/>
                <a:cs typeface="+mn-cs"/>
              </a:rPr>
              <a:t>tt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	 </a:t>
            </a:r>
            <a:r>
              <a:rPr lang="en-US" sz="2400" dirty="0" err="1">
                <a:latin typeface="+mn-lt"/>
                <a:cs typeface="+mn-cs"/>
              </a:rPr>
              <a:t>dd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</a:t>
            </a:r>
            <a:endParaRPr lang="en-US" sz="24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+mn-lt"/>
                <a:cs typeface="+mn-cs"/>
              </a:rPr>
              <a:t>Dd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He	 </a:t>
            </a:r>
            <a:r>
              <a:rPr lang="en-US" sz="2400" dirty="0">
                <a:latin typeface="+mn-lt"/>
                <a:cs typeface="+mn-cs"/>
              </a:rPr>
              <a:t>ff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	 </a:t>
            </a:r>
            <a:r>
              <a:rPr lang="en-US" sz="2400" dirty="0" err="1">
                <a:latin typeface="+mn-lt"/>
                <a:cs typeface="+mn-cs"/>
              </a:rPr>
              <a:t>Tt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He	 </a:t>
            </a:r>
            <a:r>
              <a:rPr lang="en-US" sz="2400" dirty="0">
                <a:latin typeface="+mn-lt"/>
                <a:cs typeface="+mn-cs"/>
              </a:rPr>
              <a:t>bb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 	 </a:t>
            </a:r>
            <a:r>
              <a:rPr lang="en-US" sz="2400" dirty="0">
                <a:latin typeface="+mn-lt"/>
                <a:cs typeface="+mn-cs"/>
              </a:rPr>
              <a:t>BB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 	</a:t>
            </a:r>
            <a:r>
              <a:rPr lang="en-US" sz="2400" dirty="0">
                <a:latin typeface="+mn-lt"/>
                <a:cs typeface="+mn-cs"/>
              </a:rPr>
              <a:t>FF </a:t>
            </a:r>
            <a:r>
              <a:rPr lang="en-US" sz="2400" dirty="0">
                <a:solidFill>
                  <a:srgbClr val="FF0000"/>
                </a:solidFill>
                <a:latin typeface="+mn-lt"/>
                <a:cs typeface="+mn-cs"/>
              </a:rPr>
              <a:t>Ho</a:t>
            </a:r>
            <a:endParaRPr lang="en-US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Which of the genotypes in #1 would be considered purebred?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TT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  </a:t>
            </a:r>
            <a:r>
              <a:rPr lang="en-US" dirty="0">
                <a:latin typeface="+mn-lt"/>
                <a:cs typeface="+mn-cs"/>
              </a:rPr>
              <a:t>	DD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 	 </a:t>
            </a:r>
            <a:r>
              <a:rPr lang="en-US" dirty="0" err="1">
                <a:latin typeface="+mn-lt"/>
                <a:cs typeface="+mn-cs"/>
              </a:rPr>
              <a:t>tt</a:t>
            </a:r>
            <a:r>
              <a:rPr lang="en-US" dirty="0"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	 </a:t>
            </a:r>
            <a:r>
              <a:rPr lang="en-US" dirty="0" err="1">
                <a:latin typeface="+mn-lt"/>
                <a:cs typeface="+mn-cs"/>
              </a:rPr>
              <a:t>dd</a:t>
            </a:r>
            <a:r>
              <a:rPr lang="en-US" dirty="0"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  </a:t>
            </a:r>
            <a:r>
              <a:rPr lang="en-US" dirty="0">
                <a:latin typeface="+mn-lt"/>
                <a:cs typeface="+mn-cs"/>
              </a:rPr>
              <a:t> ff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   </a:t>
            </a:r>
            <a:r>
              <a:rPr lang="en-US" dirty="0">
                <a:latin typeface="+mn-lt"/>
                <a:cs typeface="+mn-cs"/>
              </a:rPr>
              <a:t>bb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    </a:t>
            </a:r>
            <a:r>
              <a:rPr lang="en-US" dirty="0">
                <a:latin typeface="+mn-lt"/>
                <a:cs typeface="+mn-cs"/>
              </a:rPr>
              <a:t>BB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   </a:t>
            </a:r>
            <a:r>
              <a:rPr lang="en-US" dirty="0">
                <a:latin typeface="+mn-lt"/>
                <a:cs typeface="+mn-cs"/>
              </a:rPr>
              <a:t>FF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Ho</a:t>
            </a: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Which of the genotypes in #1 would be hybrids?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	Bb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He	 </a:t>
            </a:r>
            <a:r>
              <a:rPr lang="en-US" dirty="0">
                <a:latin typeface="+mn-lt"/>
                <a:cs typeface="+mn-cs"/>
              </a:rPr>
              <a:t>Ff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He	 </a:t>
            </a:r>
            <a:r>
              <a:rPr lang="en-US" dirty="0" err="1">
                <a:latin typeface="+mn-lt"/>
                <a:cs typeface="+mn-cs"/>
              </a:rPr>
              <a:t>Dd</a:t>
            </a:r>
            <a:r>
              <a:rPr lang="en-US" dirty="0"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He	  </a:t>
            </a:r>
            <a:r>
              <a:rPr lang="en-US" dirty="0" err="1">
                <a:latin typeface="+mn-lt"/>
                <a:cs typeface="+mn-cs"/>
              </a:rPr>
              <a:t>Tt</a:t>
            </a:r>
            <a:r>
              <a:rPr lang="en-US" dirty="0"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He	 	</a:t>
            </a: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533400" y="990600"/>
            <a:ext cx="80772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2. Determine the phenotype for each genotype using the information provided about SpongeBob.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Yellow body color is dominant to blue.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	YY ________________ Yy ________________ yy ________________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Square shape is dominant to round.</a:t>
            </a:r>
          </a:p>
          <a:p>
            <a:r>
              <a:rPr lang="en-US">
                <a:latin typeface="Calibri" pitchFamily="34" charset="0"/>
              </a:rPr>
              <a:t>	SS ________________ Ss ________________ ss ________________</a:t>
            </a:r>
          </a:p>
        </p:txBody>
      </p:sp>
      <p:pic>
        <p:nvPicPr>
          <p:cNvPr id="5123" name="Picture 2" descr="http://www.relativelydigital.com/wp-content/uploads/2011/03/SpongeBob-SquarePant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933825"/>
            <a:ext cx="2438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762000"/>
            <a:ext cx="80772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2. Determine the phenotype for each genotype using the information provided about SpongeBob.</a:t>
            </a:r>
          </a:p>
          <a:p>
            <a:endParaRPr lang="en-US" b="1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Yellow body color is dominant to blue.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	YY -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Yellow</a:t>
            </a:r>
            <a:r>
              <a:rPr lang="en-US">
                <a:latin typeface="Calibri" pitchFamily="34" charset="0"/>
              </a:rPr>
              <a:t>		Yy -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Yellow</a:t>
            </a:r>
            <a:r>
              <a:rPr lang="en-US">
                <a:latin typeface="Calibri" pitchFamily="34" charset="0"/>
              </a:rPr>
              <a:t>		yy -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blue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 b="1">
                <a:latin typeface="Calibri" pitchFamily="34" charset="0"/>
              </a:rPr>
              <a:t>Square shape is dominant to round.</a:t>
            </a:r>
          </a:p>
          <a:p>
            <a:r>
              <a:rPr lang="en-US">
                <a:latin typeface="Calibri" pitchFamily="34" charset="0"/>
              </a:rPr>
              <a:t>	SS –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square</a:t>
            </a:r>
            <a:r>
              <a:rPr lang="en-US">
                <a:latin typeface="Calibri" pitchFamily="34" charset="0"/>
              </a:rPr>
              <a:t>	Ss –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square</a:t>
            </a:r>
            <a:r>
              <a:rPr lang="en-US">
                <a:latin typeface="Calibri" pitchFamily="34" charset="0"/>
              </a:rPr>
              <a:t>	ss -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round</a:t>
            </a:r>
          </a:p>
        </p:txBody>
      </p:sp>
      <p:pic>
        <p:nvPicPr>
          <p:cNvPr id="6147" name="Picture 2" descr="http://www.relativelydigital.com/wp-content/uploads/2011/03/SpongeBob-SquarePant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933825"/>
            <a:ext cx="2438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609600" y="1524000"/>
            <a:ext cx="7848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3. For each phenotype, give the genotypes that are possible for Patrick.</a:t>
            </a:r>
          </a:p>
          <a:p>
            <a:endParaRPr lang="en-US" sz="2000" b="1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A tall head (T) is dominant to short (t).</a:t>
            </a:r>
          </a:p>
          <a:p>
            <a:r>
              <a:rPr lang="en-US" sz="2000">
                <a:latin typeface="Calibri" pitchFamily="34" charset="0"/>
              </a:rPr>
              <a:t>	Tall = _______________ Short = _______________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Pink body color (P) is dominant to yellow (p).</a:t>
            </a:r>
          </a:p>
          <a:p>
            <a:r>
              <a:rPr lang="en-US" sz="2000">
                <a:latin typeface="Calibri" pitchFamily="34" charset="0"/>
              </a:rPr>
              <a:t>	Pink body = _____________ Yellow body = </a:t>
            </a:r>
            <a:r>
              <a:rPr lang="en-US" sz="2000" b="1">
                <a:latin typeface="Calibri" pitchFamily="34" charset="0"/>
              </a:rPr>
              <a:t>_________________</a:t>
            </a:r>
            <a:endParaRPr lang="en-US" sz="2000">
              <a:latin typeface="Calibri" pitchFamily="34" charset="0"/>
            </a:endParaRPr>
          </a:p>
        </p:txBody>
      </p:sp>
      <p:pic>
        <p:nvPicPr>
          <p:cNvPr id="7171" name="Picture 2" descr="http://t2.gstatic.com/images?q=tbn:ANd9GcTk8_AWgQ_c93H9qfqdL5awPVBB_YoZZj8vBCld1vngiBfs2JG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191000"/>
            <a:ext cx="18383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1447800"/>
            <a:ext cx="7848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3. For each phenotype, give the genotypes that are possible for Patrick.</a:t>
            </a:r>
          </a:p>
          <a:p>
            <a:endParaRPr lang="en-US" sz="2000" b="1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A tall head (T) is dominant to short (t).</a:t>
            </a:r>
          </a:p>
          <a:p>
            <a:r>
              <a:rPr lang="en-US" sz="2000">
                <a:latin typeface="Calibri" pitchFamily="34" charset="0"/>
              </a:rPr>
              <a:t>	Tall =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TT</a:t>
            </a:r>
            <a:r>
              <a:rPr lang="en-US" sz="2000">
                <a:latin typeface="Calibri" pitchFamily="34" charset="0"/>
              </a:rPr>
              <a:t>, or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Tt</a:t>
            </a:r>
            <a:r>
              <a:rPr lang="en-US" sz="2000">
                <a:latin typeface="Calibri" pitchFamily="34" charset="0"/>
              </a:rPr>
              <a:t>	Short =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tt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Pink body color (P) is dominant to yellow (p).</a:t>
            </a:r>
          </a:p>
          <a:p>
            <a:r>
              <a:rPr lang="en-US" sz="2000">
                <a:latin typeface="Calibri" pitchFamily="34" charset="0"/>
              </a:rPr>
              <a:t>	Pink body =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PP</a:t>
            </a:r>
            <a:r>
              <a:rPr lang="en-US" sz="2000">
                <a:latin typeface="Calibri" pitchFamily="34" charset="0"/>
              </a:rPr>
              <a:t>, or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Pp</a:t>
            </a:r>
            <a:r>
              <a:rPr lang="en-US" sz="2000">
                <a:latin typeface="Calibri" pitchFamily="34" charset="0"/>
              </a:rPr>
              <a:t>	Yellow body =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pp</a:t>
            </a:r>
          </a:p>
        </p:txBody>
      </p:sp>
      <p:pic>
        <p:nvPicPr>
          <p:cNvPr id="8195" name="Picture 2" descr="http://t2.gstatic.com/images?q=tbn:ANd9GcTk8_AWgQ_c93H9qfqdL5awPVBB_YoZZj8vBCld1vngiBfs2JG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810000"/>
            <a:ext cx="18383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7630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4. SpongeBob </a:t>
            </a:r>
            <a:r>
              <a:rPr lang="en-US" b="1" dirty="0" err="1">
                <a:latin typeface="+mn-lt"/>
                <a:cs typeface="+mn-cs"/>
              </a:rPr>
              <a:t>SquarePants</a:t>
            </a:r>
            <a:r>
              <a:rPr lang="en-US" b="1" dirty="0">
                <a:latin typeface="+mn-lt"/>
                <a:cs typeface="+mn-cs"/>
              </a:rPr>
              <a:t> recently met </a:t>
            </a:r>
            <a:r>
              <a:rPr lang="en-US" b="1" dirty="0" err="1">
                <a:latin typeface="+mn-lt"/>
                <a:cs typeface="+mn-cs"/>
              </a:rPr>
              <a:t>SpongeSusie</a:t>
            </a:r>
            <a:r>
              <a:rPr lang="en-US" b="1" dirty="0">
                <a:latin typeface="+mn-lt"/>
                <a:cs typeface="+mn-cs"/>
              </a:rPr>
              <a:t> </a:t>
            </a:r>
            <a:r>
              <a:rPr lang="en-US" b="1" dirty="0" err="1">
                <a:latin typeface="+mn-lt"/>
                <a:cs typeface="+mn-cs"/>
              </a:rPr>
              <a:t>Roundpants</a:t>
            </a:r>
            <a:r>
              <a:rPr lang="en-US" b="1" dirty="0">
                <a:latin typeface="+mn-lt"/>
                <a:cs typeface="+mn-cs"/>
              </a:rPr>
              <a:t> at a dance. SpongeBob is heterozygous for his square shape, but </a:t>
            </a:r>
            <a:r>
              <a:rPr lang="en-US" b="1" dirty="0" err="1">
                <a:latin typeface="+mn-lt"/>
                <a:cs typeface="+mn-cs"/>
              </a:rPr>
              <a:t>SpongeSusie</a:t>
            </a:r>
            <a:r>
              <a:rPr lang="en-US" b="1" dirty="0">
                <a:latin typeface="+mn-lt"/>
                <a:cs typeface="+mn-cs"/>
              </a:rPr>
              <a:t> is round. Create a Punnett square to show the possibilities that would result if SpongeBob and </a:t>
            </a:r>
            <a:r>
              <a:rPr lang="en-US" b="1" dirty="0" err="1">
                <a:latin typeface="+mn-lt"/>
                <a:cs typeface="+mn-cs"/>
              </a:rPr>
              <a:t>SpongeSusie</a:t>
            </a:r>
            <a:r>
              <a:rPr lang="en-US" b="1" dirty="0">
                <a:latin typeface="+mn-lt"/>
                <a:cs typeface="+mn-cs"/>
              </a:rPr>
              <a:t> had children.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HINT: Read question #2!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What are the chances of a child with a square shape? ____ out of ____ or ____%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What are the chances of a child with a round shape? ____ out of ____ or ____%</a:t>
            </a:r>
          </a:p>
        </p:txBody>
      </p:sp>
      <p:pic>
        <p:nvPicPr>
          <p:cNvPr id="9219" name="Picture 2" descr="http://mup20110204221059-7657763.webstarts.com/uploads/spongebob_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62388"/>
            <a:ext cx="22860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763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4. SpongeBob </a:t>
            </a:r>
            <a:r>
              <a:rPr lang="en-US" b="1" dirty="0" err="1">
                <a:latin typeface="+mn-lt"/>
                <a:cs typeface="+mn-cs"/>
              </a:rPr>
              <a:t>SquarePants</a:t>
            </a:r>
            <a:r>
              <a:rPr lang="en-US" b="1" dirty="0">
                <a:latin typeface="+mn-lt"/>
                <a:cs typeface="+mn-cs"/>
              </a:rPr>
              <a:t> recently met </a:t>
            </a:r>
            <a:r>
              <a:rPr lang="en-US" b="1" dirty="0" err="1">
                <a:latin typeface="+mn-lt"/>
                <a:cs typeface="+mn-cs"/>
              </a:rPr>
              <a:t>SpongeSusie</a:t>
            </a:r>
            <a:r>
              <a:rPr lang="en-US" b="1" dirty="0">
                <a:latin typeface="+mn-lt"/>
                <a:cs typeface="+mn-cs"/>
              </a:rPr>
              <a:t> </a:t>
            </a:r>
            <a:r>
              <a:rPr lang="en-US" b="1" dirty="0" err="1">
                <a:latin typeface="+mn-lt"/>
                <a:cs typeface="+mn-cs"/>
              </a:rPr>
              <a:t>Roundpants</a:t>
            </a:r>
            <a:r>
              <a:rPr lang="en-US" b="1" dirty="0">
                <a:latin typeface="+mn-lt"/>
                <a:cs typeface="+mn-cs"/>
              </a:rPr>
              <a:t> at a dance. SpongeBob is heterozygous for his square shape, but </a:t>
            </a:r>
            <a:r>
              <a:rPr lang="en-US" b="1" dirty="0" err="1">
                <a:latin typeface="+mn-lt"/>
                <a:cs typeface="+mn-cs"/>
              </a:rPr>
              <a:t>SpongeSusie</a:t>
            </a:r>
            <a:r>
              <a:rPr lang="en-US" b="1" dirty="0">
                <a:latin typeface="+mn-lt"/>
                <a:cs typeface="+mn-cs"/>
              </a:rPr>
              <a:t> is round. Create a Punnett square to show the possibilities that would result if SpongeBob and </a:t>
            </a:r>
            <a:r>
              <a:rPr lang="en-US" b="1" dirty="0" err="1">
                <a:latin typeface="+mn-lt"/>
                <a:cs typeface="+mn-cs"/>
              </a:rPr>
              <a:t>SpongeSusie</a:t>
            </a:r>
            <a:r>
              <a:rPr lang="en-US" b="1" dirty="0">
                <a:latin typeface="+mn-lt"/>
                <a:cs typeface="+mn-cs"/>
              </a:rPr>
              <a:t> had children.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HINT: Read question #2!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dirty="0">
                <a:latin typeface="+mn-lt"/>
                <a:cs typeface="+mn-cs"/>
              </a:rPr>
              <a:t>List the possible genotypes and phenotypes for their children. 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Ss or </a:t>
            </a:r>
            <a:r>
              <a:rPr lang="en-US" b="1" dirty="0" err="1">
                <a:solidFill>
                  <a:srgbClr val="FF0000"/>
                </a:solidFill>
                <a:latin typeface="+mn-lt"/>
                <a:cs typeface="+mn-cs"/>
              </a:rPr>
              <a:t>ss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, square, round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B.  What are the chances of a child with a square shape?  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2 out of 4 or 50 %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C.  What are the chances of a child with a round shape?  </a:t>
            </a:r>
            <a:r>
              <a:rPr lang="en-US" b="1" dirty="0">
                <a:solidFill>
                  <a:srgbClr val="FF0000"/>
                </a:solidFill>
                <a:latin typeface="+mn-lt"/>
                <a:cs typeface="+mn-cs"/>
              </a:rPr>
              <a:t>2 out of 4 or 50 %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3657600"/>
          <a:ext cx="5181600" cy="2514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200"/>
                <a:gridCol w="1727200"/>
                <a:gridCol w="1727200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</a:t>
                      </a:r>
                      <a:endParaRPr lang="en-US" sz="32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Ss</a:t>
                      </a:r>
                      <a:endParaRPr lang="en-US" sz="2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ss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Ss</a:t>
                      </a:r>
                      <a:endParaRPr lang="en-US" sz="2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ss</a:t>
                      </a:r>
                      <a:endParaRPr lang="en-US" sz="28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53" name="Picture 2" descr="http://mup20110204221059-7657763.webstarts.com/uploads/spongebob_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657600"/>
            <a:ext cx="2286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743200" y="3352800"/>
            <a:ext cx="2323660" cy="40011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SpongeBob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656975" y="4893398"/>
            <a:ext cx="2323660" cy="46166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SpongeSusie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1490</Words>
  <Application>Microsoft Macintosh PowerPoint</Application>
  <PresentationFormat>On-screen Show (4:3)</PresentationFormat>
  <Paragraphs>194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SpongeBob Genetics 1 Review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Johnson &amp; Johnson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SpongeBob Genetics</dc:title>
  <dc:creator>Liz</dc:creator>
  <cp:lastModifiedBy>Microsoft Office User</cp:lastModifiedBy>
  <cp:revision>55</cp:revision>
  <dcterms:created xsi:type="dcterms:W3CDTF">2011-10-13T01:16:10Z</dcterms:created>
  <dcterms:modified xsi:type="dcterms:W3CDTF">2019-04-22T18:39:49Z</dcterms:modified>
</cp:coreProperties>
</file>