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4"/>
  </p:sldMasterIdLst>
  <p:notesMasterIdLst>
    <p:notesMasterId r:id="rId23"/>
  </p:notesMasterIdLst>
  <p:handoutMasterIdLst>
    <p:handoutMasterId r:id="rId24"/>
  </p:handoutMasterIdLst>
  <p:sldIdLst>
    <p:sldId id="275" r:id="rId5"/>
    <p:sldId id="276" r:id="rId6"/>
    <p:sldId id="278" r:id="rId7"/>
    <p:sldId id="312" r:id="rId8"/>
    <p:sldId id="315" r:id="rId9"/>
    <p:sldId id="307" r:id="rId10"/>
    <p:sldId id="306" r:id="rId11"/>
    <p:sldId id="317" r:id="rId12"/>
    <p:sldId id="318" r:id="rId13"/>
    <p:sldId id="319" r:id="rId14"/>
    <p:sldId id="303" r:id="rId15"/>
    <p:sldId id="294" r:id="rId16"/>
    <p:sldId id="302" r:id="rId17"/>
    <p:sldId id="300" r:id="rId18"/>
    <p:sldId id="299" r:id="rId19"/>
    <p:sldId id="309" r:id="rId20"/>
    <p:sldId id="316" r:id="rId21"/>
    <p:sldId id="29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3537" autoAdjust="0"/>
  </p:normalViewPr>
  <p:slideViewPr>
    <p:cSldViewPr snapToGrid="0">
      <p:cViewPr>
        <p:scale>
          <a:sx n="66" d="100"/>
          <a:sy n="66" d="100"/>
        </p:scale>
        <p:origin x="522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3/31/2019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3/31/2019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981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Clear up any confusion and 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015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64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7367F-7B8C-4FD0-96F8-D9518EC22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4"/>
          <a:stretch/>
        </p:blipFill>
        <p:spPr>
          <a:xfrm>
            <a:off x="1583255" y="0"/>
            <a:ext cx="5046145" cy="3345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705A7-8966-494E-AF5E-01C96E280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6"/>
          <a:stretch/>
        </p:blipFill>
        <p:spPr>
          <a:xfrm>
            <a:off x="8876581" y="2057400"/>
            <a:ext cx="3311561" cy="3885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99A8A9-B3F6-4A70-8E17-1E7C6402C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r="22146"/>
          <a:stretch/>
        </p:blipFill>
        <p:spPr>
          <a:xfrm>
            <a:off x="-3770" y="2057400"/>
            <a:ext cx="1493134" cy="3885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18EBC-5F59-4C5A-80DB-2EBDC30CD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9" r="27260"/>
          <a:stretch/>
        </p:blipFill>
        <p:spPr>
          <a:xfrm>
            <a:off x="6740206" y="2057400"/>
            <a:ext cx="2025569" cy="38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4964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9282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04980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64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2696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5881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37E54-FCAE-403E-AE71-4CB5A4B5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6"/>
          <a:stretch/>
        </p:blipFill>
        <p:spPr>
          <a:xfrm>
            <a:off x="8876581" y="2057400"/>
            <a:ext cx="3311561" cy="3885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93C06-7E8F-4995-AF74-B3D710D69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r="22146"/>
          <a:stretch/>
        </p:blipFill>
        <p:spPr>
          <a:xfrm>
            <a:off x="-3770" y="2057400"/>
            <a:ext cx="1493134" cy="38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10855-E028-4AD4-88B4-3D42CB43F67D}"/>
              </a:ext>
            </a:extLst>
          </p:cNvPr>
          <p:cNvSpPr/>
          <p:nvPr userDrawn="1"/>
        </p:nvSpPr>
        <p:spPr>
          <a:xfrm>
            <a:off x="0" y="353568"/>
            <a:ext cx="12192000" cy="804672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© KeslerScience.com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57B21-2601-426E-8324-FA4F8EEF9707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2219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Convection Currents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1BFF28-12FD-4A0D-8833-B8E8055AC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2679" y="1508984"/>
            <a:ext cx="4610099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Wind</a:t>
            </a:r>
          </a:p>
          <a:p>
            <a:r>
              <a:rPr lang="en-US" sz="2800" dirty="0"/>
              <a:t>The pressure difference between a high pressure area and its lower pressure surroundings cause a wind to develop </a:t>
            </a:r>
          </a:p>
          <a:p>
            <a:r>
              <a:rPr lang="en-US" sz="2800" dirty="0"/>
              <a:t>Flows from higher to lower pressure</a:t>
            </a:r>
            <a:endParaRPr lang="en-US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6" y="2002221"/>
            <a:ext cx="5529539" cy="273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</p:spTree>
    <p:extLst>
      <p:ext uri="{BB962C8B-B14F-4D97-AF65-F5344CB8AC3E}">
        <p14:creationId xmlns:p14="http://schemas.microsoft.com/office/powerpoint/2010/main" val="9220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6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Earth’s atmospheric convection currents cause </a:t>
            </a:r>
          </a:p>
          <a:p>
            <a:pPr lvl="1"/>
            <a:r>
              <a:rPr lang="en-US" sz="2800" dirty="0"/>
              <a:t>Global winds (A)</a:t>
            </a:r>
          </a:p>
          <a:p>
            <a:pPr lvl="1"/>
            <a:r>
              <a:rPr lang="en-US" sz="2800" dirty="0"/>
              <a:t>Local breezes (B)</a:t>
            </a:r>
          </a:p>
          <a:p>
            <a:pPr lvl="1"/>
            <a:r>
              <a:rPr lang="en-US" sz="2800" dirty="0"/>
              <a:t>Cyclones</a:t>
            </a:r>
          </a:p>
          <a:p>
            <a:pPr marL="283464" lvl="1" indent="0">
              <a:buNone/>
            </a:pPr>
            <a:r>
              <a:rPr lang="en-US" sz="2800" dirty="0"/>
              <a:t>(Hurricane/Typhoon) (C)</a:t>
            </a:r>
          </a:p>
          <a:p>
            <a:pPr lvl="1"/>
            <a:r>
              <a:rPr lang="en-US" sz="2800" dirty="0"/>
              <a:t>Thunderstorms (D)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483" y="1450428"/>
            <a:ext cx="2608542" cy="19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7" y="2128345"/>
            <a:ext cx="2711409" cy="164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age result for cycl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56" y="4206602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14" y="4465092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4311" y="2538248"/>
            <a:ext cx="391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2014" y="1460938"/>
            <a:ext cx="4507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0961" y="4811767"/>
            <a:ext cx="4764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9693" y="5693489"/>
            <a:ext cx="4507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339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117974"/>
            <a:ext cx="9371949" cy="1183566"/>
          </a:xfrm>
        </p:spPr>
        <p:txBody>
          <a:bodyPr/>
          <a:lstStyle/>
          <a:p>
            <a:r>
              <a:rPr lang="en-US" dirty="0"/>
              <a:t>Quick Action – INB Template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420625" y="1626587"/>
            <a:ext cx="5657358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Title INB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Cut out the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Glue along both narrow tabs so it opens like windows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Answer the questions under each window.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150091"/>
            <a:ext cx="1207319" cy="120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7291" y="1867196"/>
            <a:ext cx="5285995" cy="39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8646" y="1475245"/>
            <a:ext cx="5843441" cy="4620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Local Breezes</a:t>
            </a:r>
          </a:p>
          <a:p>
            <a:pPr marL="0" indent="0">
              <a:buNone/>
            </a:pPr>
            <a:r>
              <a:rPr lang="en-US" sz="2800" u="sng" dirty="0"/>
              <a:t>Sea breeze </a:t>
            </a:r>
            <a:endParaRPr lang="en-US" sz="2800" dirty="0"/>
          </a:p>
          <a:p>
            <a:r>
              <a:rPr lang="en-US" sz="2800" dirty="0"/>
              <a:t>Gentle wind that flows from the cool air over the water(high pressure) toward the warm air over the land (low pressure).</a:t>
            </a:r>
          </a:p>
          <a:p>
            <a:r>
              <a:rPr lang="en-US" sz="2800" dirty="0"/>
              <a:t>During the day solar radiation heats the land more quickly than water.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sp>
        <p:nvSpPr>
          <p:cNvPr id="4" name="AutoShape 2" descr="Image result for land and sea breez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5575" y="1916427"/>
            <a:ext cx="6023367" cy="373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232" y="1475246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Land breeze </a:t>
            </a:r>
          </a:p>
          <a:p>
            <a:r>
              <a:rPr lang="en-US" sz="2800" dirty="0"/>
              <a:t>Breeze that flows form the cool air above land (high pressure)toward the warmer air above the water (low pressure). </a:t>
            </a:r>
          </a:p>
          <a:p>
            <a:r>
              <a:rPr lang="en-US" sz="2800" dirty="0"/>
              <a:t>Caused by land cooling more quickly than water in the evening.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3" b="3536"/>
          <a:stretch/>
        </p:blipFill>
        <p:spPr bwMode="auto">
          <a:xfrm>
            <a:off x="6317673" y="1906230"/>
            <a:ext cx="5789671" cy="3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108" y="1207232"/>
            <a:ext cx="5843441" cy="4620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u="sng" dirty="0"/>
              <a:t>Valley breeze</a:t>
            </a:r>
          </a:p>
          <a:p>
            <a:pPr lvl="1"/>
            <a:r>
              <a:rPr lang="en-US" sz="2800" dirty="0"/>
              <a:t>During the day, the surface of the mountain heats the air high up in the atmosphere, quicker than the valley floor heats.  </a:t>
            </a:r>
          </a:p>
          <a:p>
            <a:pPr lvl="1"/>
            <a:r>
              <a:rPr lang="en-US" sz="2800" dirty="0"/>
              <a:t>This attracts the air from the valley, creating a breeze that blows from the valley floor(high pressure) up towards the top of the mountain (low pressure).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pic>
        <p:nvPicPr>
          <p:cNvPr id="5122" name="Picture 2" descr="http://www.hotel-r.net/im/hotel/us/mountain-breez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48491"/>
          <a:stretch/>
        </p:blipFill>
        <p:spPr bwMode="auto">
          <a:xfrm>
            <a:off x="6191549" y="1994436"/>
            <a:ext cx="5790946" cy="348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2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904" y="1222997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Mountain breeze</a:t>
            </a:r>
            <a:endParaRPr lang="en-US" sz="3400" u="sng" dirty="0"/>
          </a:p>
          <a:p>
            <a:pPr lvl="1"/>
            <a:r>
              <a:rPr lang="en-US" sz="2800" dirty="0"/>
              <a:t>In the evening, the mountain slopes cool the surrounding air more quickly than the air found lower in the atmosphere. </a:t>
            </a:r>
          </a:p>
          <a:p>
            <a:pPr lvl="1"/>
            <a:r>
              <a:rPr lang="en-US" sz="2800" dirty="0"/>
              <a:t>This causes winds to blow down the mountain (high pressure)towards the valley floor (low pressure).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pic>
        <p:nvPicPr>
          <p:cNvPr id="4" name="Picture 2" descr="http://www.hotel-r.net/im/hotel/us/mountain-breeze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3" b="4014"/>
          <a:stretch/>
        </p:blipFill>
        <p:spPr bwMode="auto">
          <a:xfrm>
            <a:off x="232048" y="1907628"/>
            <a:ext cx="5936701" cy="354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72" y="-161379"/>
            <a:ext cx="9371949" cy="1183566"/>
          </a:xfrm>
        </p:spPr>
        <p:txBody>
          <a:bodyPr/>
          <a:lstStyle/>
          <a:p>
            <a:r>
              <a:rPr lang="en-US" b="1" dirty="0"/>
              <a:t>Quick Action – Convection Currents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1"/>
          </p:nvPr>
        </p:nvSpPr>
        <p:spPr>
          <a:xfrm>
            <a:off x="602171" y="1650413"/>
            <a:ext cx="10607111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Write About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Look back over your notes so far and think about the energy source for convection currents.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Write a description of ocean currents and atmospheric currents using these words:  solar, density, warm, cold, rise, fall or sink, convection.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" y="172711"/>
            <a:ext cx="1143612" cy="1143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30" y="50799"/>
            <a:ext cx="8899899" cy="1004863"/>
          </a:xfrm>
        </p:spPr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547285" y="2708757"/>
            <a:ext cx="10696945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Can you</a:t>
            </a:r>
            <a:r>
              <a:rPr lang="is-IS" sz="3600" b="1" dirty="0"/>
              <a:t>…</a:t>
            </a:r>
          </a:p>
          <a:p>
            <a:pPr marL="742950" indent="-742950">
              <a:buAutoNum type="arabicPeriod"/>
            </a:pPr>
            <a:r>
              <a:rPr lang="is-IS" sz="3600" dirty="0"/>
              <a:t>Recognize that the Sun provides the energy that drives convection within the atmosphere and oceans, producing winds and ocean currents?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0" y="186267"/>
            <a:ext cx="1041399" cy="1041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C:\Users\Gayle\AppData\Local\Microsoft\Windows\INetCache\IE\2XD8O718\dT6MBj8T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50" y="527040"/>
            <a:ext cx="2697480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How does the Suns energy drive convection within the atmosphere and oceans, producing winds and ocean currents?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00199" y="2371006"/>
            <a:ext cx="6949440" cy="44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/>
              <a:t>Essential Questions: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148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42098"/>
            <a:ext cx="2055339" cy="15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055" y="1314245"/>
            <a:ext cx="6099989" cy="4620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Convection Currents</a:t>
            </a:r>
            <a:endParaRPr lang="en-US" sz="3400" b="1" dirty="0"/>
          </a:p>
          <a:p>
            <a:r>
              <a:rPr lang="en-US" sz="2800" dirty="0"/>
              <a:t>Heat energy transfer between two parts of a fluid of different temperatures</a:t>
            </a:r>
          </a:p>
          <a:p>
            <a:r>
              <a:rPr lang="en-US" sz="2800" dirty="0"/>
              <a:t>When hot fluids rise and cold fluids sink</a:t>
            </a:r>
          </a:p>
          <a:p>
            <a:pPr lvl="1"/>
            <a:r>
              <a:rPr lang="en-US" sz="2400" dirty="0"/>
              <a:t>Occurs in the atmosphere (A)</a:t>
            </a:r>
          </a:p>
          <a:p>
            <a:pPr lvl="1"/>
            <a:r>
              <a:rPr lang="en-US" sz="2400" dirty="0"/>
              <a:t>Occurs in the oceans (B)</a:t>
            </a:r>
          </a:p>
          <a:p>
            <a:pPr lvl="1"/>
            <a:r>
              <a:rPr lang="en-US" sz="2400" dirty="0"/>
              <a:t>Occurs in planetary mantles(C) </a:t>
            </a:r>
          </a:p>
          <a:p>
            <a:pPr lvl="1"/>
            <a:r>
              <a:rPr lang="en-US" sz="2400" dirty="0"/>
              <a:t>It also occurs in soup (D)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sp>
        <p:nvSpPr>
          <p:cNvPr id="2" name="AutoShape 2" descr="Image result for atmospheric conv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62" y="3328319"/>
            <a:ext cx="4076700" cy="16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08" y="5023061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5177" y="1761256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7208" y="377132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9901" y="5728679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0" y="447581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026" name="Picture 2" descr="http://thehomeschoolscientist.com/wp-content/uploads/2016/03/convection-di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39" y="1455307"/>
            <a:ext cx="2396221" cy="16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117974"/>
            <a:ext cx="9371949" cy="1183566"/>
          </a:xfrm>
        </p:spPr>
        <p:txBody>
          <a:bodyPr/>
          <a:lstStyle/>
          <a:p>
            <a:r>
              <a:rPr lang="en-US" dirty="0"/>
              <a:t>Quick Action – INB Template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420624" y="1626587"/>
            <a:ext cx="5964409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Title INB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Cut out the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Glue along narrow tab into notebook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Add notes on Earth’s mantle, Earth’s Oceans and Earth’s Atmosphere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150091"/>
            <a:ext cx="1207319" cy="120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2796" y="2065731"/>
            <a:ext cx="4563112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6"/>
            <a:ext cx="4980637" cy="4620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Earth’s Mantle</a:t>
            </a:r>
          </a:p>
          <a:p>
            <a:r>
              <a:rPr lang="en-US" sz="2800" dirty="0"/>
              <a:t>Convection currents flow within the mantle</a:t>
            </a:r>
          </a:p>
          <a:p>
            <a:r>
              <a:rPr lang="en-US" sz="2800" dirty="0"/>
              <a:t>Causes the tectonic plates to move</a:t>
            </a:r>
          </a:p>
          <a:p>
            <a:r>
              <a:rPr lang="en-US" sz="2800" dirty="0"/>
              <a:t>Less dense hot magma moves upward</a:t>
            </a:r>
          </a:p>
          <a:p>
            <a:r>
              <a:rPr lang="en-US" sz="2800" dirty="0"/>
              <a:t>More dense cooler magma moves downward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sp>
        <p:nvSpPr>
          <p:cNvPr id="2" name="AutoShape 2" descr="Image result for convection currents in the man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http://sciencelearn.org.nz/var/sciencelearn/storage/images/contexts/icy-ecosystems/sci-media/images/crustal-plates/4615-15-eng-NZ/Crustal-pl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1" y="1828800"/>
            <a:ext cx="5586248" cy="37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1363" y="1418997"/>
            <a:ext cx="4980637" cy="4620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Earth’s Oceans</a:t>
            </a:r>
          </a:p>
          <a:p>
            <a:r>
              <a:rPr lang="en-US" sz="2800" dirty="0"/>
              <a:t>Convection currents flow within the oceans</a:t>
            </a:r>
          </a:p>
          <a:p>
            <a:r>
              <a:rPr lang="en-US" sz="2800" dirty="0"/>
              <a:t>Temperature (</a:t>
            </a:r>
            <a:r>
              <a:rPr lang="en-US" sz="2800" u="sng" dirty="0"/>
              <a:t>solar heating</a:t>
            </a:r>
            <a:r>
              <a:rPr lang="en-US" sz="2800" dirty="0"/>
              <a:t>) and salinity affects the density of water creating global currents.</a:t>
            </a:r>
          </a:p>
          <a:p>
            <a:r>
              <a:rPr lang="en-US" sz="2800" dirty="0"/>
              <a:t>More dense water sinks</a:t>
            </a:r>
          </a:p>
          <a:p>
            <a:r>
              <a:rPr lang="en-US" sz="2800" dirty="0"/>
              <a:t>Less dense water rises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pic>
        <p:nvPicPr>
          <p:cNvPr id="2050" name="Picture 2" descr="http://www.jpl.nasa.gov/images/earth/20100325/atlantic20100325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" y="2002221"/>
            <a:ext cx="6908469" cy="34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6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Earth’s Atmosphere </a:t>
            </a:r>
          </a:p>
          <a:p>
            <a:r>
              <a:rPr lang="en-US" sz="2800" dirty="0"/>
              <a:t>Solar radiation heats the Earth’s surface</a:t>
            </a:r>
          </a:p>
          <a:p>
            <a:r>
              <a:rPr lang="en-US" sz="2800" dirty="0"/>
              <a:t>That heat is transferred to the air by conduction</a:t>
            </a:r>
          </a:p>
          <a:p>
            <a:r>
              <a:rPr lang="en-US" sz="2800" dirty="0"/>
              <a:t>Air touching the Earth’s surface expands, becomes less dense and rises.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sp>
        <p:nvSpPr>
          <p:cNvPr id="2" name="AutoShape 4" descr="Image result for atmospheric convection cur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tmospheric convection curr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http://www.srh.noaa.gov/jetstream/atmos/images/conv_rad_co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19" y="1648047"/>
            <a:ext cx="4965350" cy="37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hehomeschoolscientist.com/wp-content/uploads/2016/03/convection-dia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" y="1734207"/>
            <a:ext cx="5544195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681" y="1559401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Earth’s Atmosphere </a:t>
            </a:r>
          </a:p>
          <a:p>
            <a:r>
              <a:rPr lang="en-US" sz="2800" dirty="0"/>
              <a:t>Air cools as it gets higher into the atmosphere.</a:t>
            </a:r>
          </a:p>
          <a:p>
            <a:r>
              <a:rPr lang="en-US" sz="2800" dirty="0"/>
              <a:t>Cool air becomes more dense and sinks. </a:t>
            </a:r>
          </a:p>
          <a:p>
            <a:r>
              <a:rPr lang="en-US" sz="2800" dirty="0"/>
              <a:t>Wind is created as the cool air moves in to replace the warm air.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Convection Currents</a:t>
            </a:r>
          </a:p>
        </p:txBody>
      </p:sp>
      <p:sp>
        <p:nvSpPr>
          <p:cNvPr id="2" name="AutoShape 4" descr="Image result for atmospheric convection cur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tmospheric convection curr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/>
              <a:t>High pressure</a:t>
            </a:r>
            <a:r>
              <a:rPr lang="en-US" sz="2800" dirty="0"/>
              <a:t> (H)</a:t>
            </a:r>
          </a:p>
          <a:p>
            <a:r>
              <a:rPr lang="en-US" sz="2800" dirty="0"/>
              <a:t>As air masses cool, they becomes more dense and sinks toward the Earth’s surface.</a:t>
            </a:r>
          </a:p>
          <a:p>
            <a:pPr marL="0" indent="0">
              <a:buNone/>
            </a:pPr>
            <a:r>
              <a:rPr lang="en-US" sz="2800" u="sng" dirty="0"/>
              <a:t>Low pressure</a:t>
            </a:r>
            <a:r>
              <a:rPr lang="en-US" sz="2800" dirty="0"/>
              <a:t> (L)</a:t>
            </a:r>
          </a:p>
          <a:p>
            <a:r>
              <a:rPr lang="en-US" sz="2800" dirty="0"/>
              <a:t>As air masses warm, they becomes less dense and rises above the Earth’s surface</a:t>
            </a:r>
          </a:p>
        </p:txBody>
      </p:sp>
      <p:sp>
        <p:nvSpPr>
          <p:cNvPr id="5" name="AutoShape 4" descr="Image result for air pressure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pad2.whstatic.com/images/thumb/3/39/Read-a-Weather-Map-Step-3Bullet1.jpg/670px-Read-a-Weather-Map-Step-3Bull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25" y="1629711"/>
            <a:ext cx="5712372" cy="42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848492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2012-07-25T23:48:00+00:00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1602824</Value>
    </PublishStatusLookup>
    <APAuthor xmlns="4873beb7-5857-4685-be1f-d57550cc96cc">
      <UserInfo>
        <DisplayName>REDMOND\v-vaddu</DisplayName>
        <AccountId>2567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TP103098869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E070D-1769-478C-B641-1AFC52AC085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D8E0D0-D8F0-4936-9213-676BFB5E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671</Words>
  <Application>Microsoft Office PowerPoint</Application>
  <PresentationFormat>Widescreen</PresentationFormat>
  <Paragraphs>109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Corbel</vt:lpstr>
      <vt:lpstr>Wingdings 3</vt:lpstr>
      <vt:lpstr>Ion</vt:lpstr>
      <vt:lpstr>Convection Currents</vt:lpstr>
      <vt:lpstr>PowerPoint Presentation</vt:lpstr>
      <vt:lpstr>PowerPoint Presentation</vt:lpstr>
      <vt:lpstr>Quick Action – INB Template</vt:lpstr>
      <vt:lpstr>PowerPoint Presentation</vt:lpstr>
      <vt:lpstr>PowerPoint Presentation</vt:lpstr>
      <vt:lpstr>PowerPoint Presentation</vt:lpstr>
      <vt:lpstr>PowerPoint Presentation</vt:lpstr>
      <vt:lpstr>Convection Currents</vt:lpstr>
      <vt:lpstr>PowerPoint Presentation</vt:lpstr>
      <vt:lpstr>PowerPoint Presentation</vt:lpstr>
      <vt:lpstr>Quick Action – INB Template</vt:lpstr>
      <vt:lpstr>PowerPoint Presentation</vt:lpstr>
      <vt:lpstr>PowerPoint Presentation</vt:lpstr>
      <vt:lpstr>PowerPoint Presentation</vt:lpstr>
      <vt:lpstr>PowerPoint Presentation</vt:lpstr>
      <vt:lpstr>Quick Action – Convection Currents</vt:lpstr>
      <vt:lpstr>Check for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2015-12-21T17:28:40Z</dcterms:created>
  <dcterms:modified xsi:type="dcterms:W3CDTF">2019-04-01T03:18:03Z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