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5"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3" d="100"/>
          <a:sy n="53" d="100"/>
        </p:scale>
        <p:origin x="778"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8F8D9-AE85-4FC4-8612-DF64DD47D4CB}" type="datetimeFigureOut">
              <a:rPr lang="en-US" smtClean="0"/>
              <a:t>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97D60-9264-4946-99FD-5DCD926D860F}" type="slidenum">
              <a:rPr lang="en-US" smtClean="0"/>
              <a:t>‹#›</a:t>
            </a:fld>
            <a:endParaRPr lang="en-US"/>
          </a:p>
        </p:txBody>
      </p:sp>
    </p:spTree>
    <p:extLst>
      <p:ext uri="{BB962C8B-B14F-4D97-AF65-F5344CB8AC3E}">
        <p14:creationId xmlns:p14="http://schemas.microsoft.com/office/powerpoint/2010/main" val="150867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make this organizer in their science notebooks. They may choose to color the</a:t>
            </a:r>
            <a:r>
              <a:rPr lang="en-US" baseline="0" dirty="0"/>
              <a:t> pictures at a later time. For now, make sure they have the words in boxes. They will also need to include the information about each sphere on the following slides so suggest they use a whole sheet of paper for this organizer.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Photos: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Biosphere – Charlie Watson, http://www.pixnio.com/fauna-animals/birds/toucan-bird-the-maya-biosphere-reserve-is-central-americas-most-biologically-diverse-ecosystem (CC0)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a:t>Cryosphere</a:t>
            </a:r>
            <a:r>
              <a:rPr lang="en-US" baseline="0" dirty="0"/>
              <a:t> – Luca </a:t>
            </a:r>
            <a:r>
              <a:rPr lang="en-US" baseline="0" dirty="0" err="1"/>
              <a:t>Galuzzi</a:t>
            </a:r>
            <a:r>
              <a:rPr lang="en-US" baseline="0" dirty="0"/>
              <a:t>, https://commons.wikimedia.org/wiki/File:Perito_Moreno_Glacier_Patagonia_Argentina_Luca_Galuzzi_2005.JPG (CC BY-SA 2.5)</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Hydrosphere – </a:t>
            </a:r>
            <a:r>
              <a:rPr lang="en-US" baseline="0" dirty="0" err="1"/>
              <a:t>Unsplash</a:t>
            </a:r>
            <a:r>
              <a:rPr lang="en-US" baseline="0" dirty="0"/>
              <a:t>, https://pixabay.com/en/water-blue-ocean-sea-sky-waves-945409/ (CC0)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Geosphere – Chris </a:t>
            </a:r>
            <a:r>
              <a:rPr lang="en-US" baseline="0" dirty="0" err="1"/>
              <a:t>Janda</a:t>
            </a:r>
            <a:r>
              <a:rPr lang="en-US" baseline="0" dirty="0"/>
              <a:t>, https://www.pexels.com/photo/nature-national-park-arches-national-park-62600/ (CC0)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Atmosphere –Bobbi Jones </a:t>
            </a:r>
            <a:r>
              <a:rPr lang="en-US" baseline="0" dirty="0" err="1"/>
              <a:t>Jones</a:t>
            </a:r>
            <a:r>
              <a:rPr lang="en-US" baseline="0" dirty="0"/>
              <a:t>, http://www.publicdomainpictures.net/view-image.php?image=23336&amp;picture=above-us-only-sky (CC0)</a:t>
            </a:r>
            <a:endParaRPr lang="en-US" dirty="0"/>
          </a:p>
        </p:txBody>
      </p:sp>
      <p:sp>
        <p:nvSpPr>
          <p:cNvPr id="4" name="Slide Number Placeholder 3"/>
          <p:cNvSpPr>
            <a:spLocks noGrp="1"/>
          </p:cNvSpPr>
          <p:nvPr>
            <p:ph type="sldNum" sz="quarter" idx="10"/>
          </p:nvPr>
        </p:nvSpPr>
        <p:spPr/>
        <p:txBody>
          <a:bodyPr/>
          <a:lstStyle/>
          <a:p>
            <a:fld id="{5E69CBA6-B534-4245-B1A9-A2E7636E3A50}" type="slidenum">
              <a:rPr lang="en-US" smtClean="0"/>
              <a:t>2</a:t>
            </a:fld>
            <a:endParaRPr lang="en-US"/>
          </a:p>
        </p:txBody>
      </p:sp>
    </p:spTree>
    <p:extLst>
      <p:ext uri="{BB962C8B-B14F-4D97-AF65-F5344CB8AC3E}">
        <p14:creationId xmlns:p14="http://schemas.microsoft.com/office/powerpoint/2010/main" val="233217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Hydrosphere includes all of the rivers, lakes, streams, oceans, groundwater, and moisture in the air (like rain and snow). The hydrosphere is found on the surface of Earth, but also extends down several miles below, as well as several miles up into the atmosphere.</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Most of Earth's water, about 97%, is salty and in the oceans. Two-thirds of the remaining 3% is frozen in glaciers and polar ice caps. Only 1% of the hydrosphere is liquid freshwater, and even most of this exists as groundwater down in the soil.</a:t>
            </a:r>
          </a:p>
          <a:p>
            <a:endParaRPr lang="en-US" dirty="0"/>
          </a:p>
        </p:txBody>
      </p:sp>
      <p:sp>
        <p:nvSpPr>
          <p:cNvPr id="4" name="Slide Number Placeholder 3"/>
          <p:cNvSpPr>
            <a:spLocks noGrp="1"/>
          </p:cNvSpPr>
          <p:nvPr>
            <p:ph type="sldNum" sz="quarter" idx="5"/>
          </p:nvPr>
        </p:nvSpPr>
        <p:spPr/>
        <p:txBody>
          <a:bodyPr/>
          <a:lstStyle/>
          <a:p>
            <a:fld id="{45B97D60-9264-4946-99FD-5DCD926D860F}" type="slidenum">
              <a:rPr lang="en-US" smtClean="0"/>
              <a:t>5</a:t>
            </a:fld>
            <a:endParaRPr lang="en-US"/>
          </a:p>
        </p:txBody>
      </p:sp>
    </p:spTree>
    <p:extLst>
      <p:ext uri="{BB962C8B-B14F-4D97-AF65-F5344CB8AC3E}">
        <p14:creationId xmlns:p14="http://schemas.microsoft.com/office/powerpoint/2010/main" val="73128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layers of the Earth’s atmosphere: troposphere, stratosphere,</a:t>
            </a:r>
            <a:r>
              <a:rPr lang="en-US" baseline="0" dirty="0"/>
              <a:t> mesosphere, thermosphere, and exosphere.</a:t>
            </a:r>
            <a:endParaRPr lang="en-US" dirty="0"/>
          </a:p>
        </p:txBody>
      </p:sp>
      <p:sp>
        <p:nvSpPr>
          <p:cNvPr id="4" name="Slide Number Placeholder 3"/>
          <p:cNvSpPr>
            <a:spLocks noGrp="1"/>
          </p:cNvSpPr>
          <p:nvPr>
            <p:ph type="sldNum" sz="quarter" idx="5"/>
          </p:nvPr>
        </p:nvSpPr>
        <p:spPr/>
        <p:txBody>
          <a:bodyPr/>
          <a:lstStyle/>
          <a:p>
            <a:fld id="{45B97D60-9264-4946-99FD-5DCD926D860F}" type="slidenum">
              <a:rPr lang="en-US" smtClean="0"/>
              <a:t>7</a:t>
            </a:fld>
            <a:endParaRPr lang="en-US"/>
          </a:p>
        </p:txBody>
      </p:sp>
    </p:spTree>
    <p:extLst>
      <p:ext uri="{BB962C8B-B14F-4D97-AF65-F5344CB8AC3E}">
        <p14:creationId xmlns:p14="http://schemas.microsoft.com/office/powerpoint/2010/main" val="3149298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4158924063"/>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4" name="Vibro Up"/>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January 13, 2019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4867216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January 13,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265278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January 13,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38407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January 13,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0500649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Sunday, January 13, 2019</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9775465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Sunday, January 13, 2019</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17380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057FC-95B6-4D89-AFDA-ABA33EE921E5}" type="datetime2">
              <a:rPr lang="en-US" smtClean="0"/>
              <a:t>Sunday, January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704187643"/>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January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1496222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396A3A3-94A6-4E5B-AF39-173ACA3E61CC}" type="datetime2">
              <a:rPr lang="en-US" smtClean="0"/>
              <a:t>Sunday, January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82713635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54025381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January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0426884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January 13,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14532305"/>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9CD4847-11EF-4466-A8AD-85CDB7B49118}" type="datetime2">
              <a:rPr lang="en-US" smtClean="0"/>
              <a:t>Sunday, January 13, 2019</a:t>
            </a:fld>
            <a:endParaRPr lang="en-US"/>
          </a:p>
        </p:txBody>
      </p:sp>
      <p:sp>
        <p:nvSpPr>
          <p:cNvPr id="5" name="Footer Placeholder 3"/>
          <p:cNvSpPr>
            <a:spLocks noGrp="1"/>
          </p:cNvSpPr>
          <p:nvPr>
            <p:ph type="ftr" sz="quarter" idx="11"/>
          </p:nvPr>
        </p:nvSpPr>
        <p:spPr/>
        <p:txBody>
          <a:bodyPr/>
          <a:lstStyle/>
          <a:p>
            <a:pPr algn="r"/>
            <a:endParaRPr lang="en-US" dirty="0"/>
          </a:p>
        </p:txBody>
      </p:sp>
      <p:sp>
        <p:nvSpPr>
          <p:cNvPr id="6"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93299168"/>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68457A-3AB9-4880-8A0C-9F8524491207}" type="datetime2">
              <a:rPr lang="en-US" smtClean="0"/>
              <a:t>Sunday, January 13, 2019</a:t>
            </a:fld>
            <a:endParaRPr lang="en-US"/>
          </a:p>
        </p:txBody>
      </p:sp>
      <p:sp>
        <p:nvSpPr>
          <p:cNvPr id="5" name="Footer Placeholder 2"/>
          <p:cNvSpPr>
            <a:spLocks noGrp="1"/>
          </p:cNvSpPr>
          <p:nvPr>
            <p:ph type="ftr" sz="quarter" idx="11"/>
          </p:nvPr>
        </p:nvSpPr>
        <p:spPr/>
        <p:txBody>
          <a:bodyPr/>
          <a:lstStyle/>
          <a:p>
            <a:pPr algn="r"/>
            <a:endParaRPr lang="en-US" dirty="0"/>
          </a:p>
        </p:txBody>
      </p:sp>
      <p:sp>
        <p:nvSpPr>
          <p:cNvPr id="6"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1615715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FE976D3-5B7F-4300-ABED-C91F1B2AE209}" type="datetime2">
              <a:rPr lang="en-US" smtClean="0"/>
              <a:t>Sunday, January 13, 2019</a:t>
            </a:fld>
            <a:endParaRPr lang="en-US"/>
          </a:p>
        </p:txBody>
      </p:sp>
      <p:sp>
        <p:nvSpPr>
          <p:cNvPr id="5" name="Footer Placeholder 5"/>
          <p:cNvSpPr>
            <a:spLocks noGrp="1"/>
          </p:cNvSpPr>
          <p:nvPr>
            <p:ph type="ftr" sz="quarter" idx="11"/>
          </p:nvPr>
        </p:nvSpPr>
        <p:spPr/>
        <p:txBody>
          <a:bodyPr/>
          <a:lstStyle/>
          <a:p>
            <a:pPr algn="r"/>
            <a:endParaRPr lang="en-US" dirty="0"/>
          </a:p>
        </p:txBody>
      </p:sp>
      <p:sp>
        <p:nvSpPr>
          <p:cNvPr id="6"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8024632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January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3665121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Vibro Up"/>
          </p:stSnd>
        </p:sndAc>
      </p:transition>
    </mc:Choice>
    <mc:Fallback xmlns="">
      <p:transition xmlns:p14="http://schemas.microsoft.com/office/powerpoint/2010/main" spd="slow">
        <p:fade/>
        <p:sndAc>
          <p:stSnd>
            <p:snd r:embed="rId3" name="Vibro Up"/>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0CB818-7379-467D-8E76-EF9D9074A26C}" type="datetime2">
              <a:rPr lang="en-US" smtClean="0"/>
              <a:t>Sunday, January 13, 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84746089"/>
      </p:ext>
    </p:extLst>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Lst>
  <mc:AlternateContent xmlns:mc="http://schemas.openxmlformats.org/markup-compatibility/2006" xmlns:p14="http://schemas.microsoft.com/office/powerpoint/2010/main">
    <mc:Choice Requires="p14">
      <p:transition spd="slow" p14:dur="2000">
        <p14:ferris dir="l"/>
        <p:sndAc>
          <p:stSnd>
            <p:snd r:embed="rId19" name="Vibro Up"/>
          </p:stSnd>
        </p:sndAc>
      </p:transition>
    </mc:Choice>
    <mc:Fallback xmlns="">
      <p:transition xmlns:p14="http://schemas.microsoft.com/office/powerpoint/2010/main" spd="slow">
        <p:fade/>
        <p:sndAc>
          <p:stSnd>
            <p:snd r:embed="rId20" name="Vibro Up"/>
          </p:stSnd>
        </p:sndAc>
      </p:transition>
    </mc:Fallback>
  </mc:AlternateConten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audio" Target="../media/audio1.bin"/></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audio" Target="../media/audio1.bin"/></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4128" y="623571"/>
            <a:ext cx="7695743" cy="3523885"/>
          </a:xfrm>
        </p:spPr>
        <p:txBody>
          <a:bodyPr>
            <a:normAutofit/>
          </a:bodyPr>
          <a:lstStyle/>
          <a:p>
            <a:pPr algn="ctr">
              <a:lnSpc>
                <a:spcPct val="90000"/>
              </a:lnSpc>
            </a:pPr>
            <a:r>
              <a:rPr lang="en-US" sz="4400" dirty="0"/>
              <a:t>Earth’s Spheres</a:t>
            </a:r>
            <a:br>
              <a:rPr lang="en-US" sz="4400" dirty="0"/>
            </a:br>
            <a:r>
              <a:rPr lang="en-US" sz="4400" dirty="0"/>
              <a:t> and their </a:t>
            </a:r>
            <a:br>
              <a:rPr lang="en-US" sz="4400" dirty="0"/>
            </a:br>
            <a:r>
              <a:rPr lang="en-US" sz="4400" dirty="0"/>
              <a:t>Interactions!</a:t>
            </a:r>
            <a:br>
              <a:rPr lang="en-US" sz="4400" dirty="0"/>
            </a:br>
            <a:r>
              <a:rPr lang="en-US" sz="4800" dirty="0"/>
              <a:t>Topic 3 Lesson 1</a:t>
            </a:r>
            <a:br>
              <a:rPr lang="en-US" sz="4400" dirty="0"/>
            </a:br>
            <a:endParaRPr lang="en-US" sz="4400" dirty="0"/>
          </a:p>
        </p:txBody>
      </p:sp>
      <p:sp>
        <p:nvSpPr>
          <p:cNvPr id="3" name="Subtitle 2"/>
          <p:cNvSpPr>
            <a:spLocks noGrp="1"/>
          </p:cNvSpPr>
          <p:nvPr>
            <p:ph type="subTitle" idx="1"/>
          </p:nvPr>
        </p:nvSpPr>
        <p:spPr>
          <a:xfrm>
            <a:off x="724128" y="4777380"/>
            <a:ext cx="7695743" cy="1209763"/>
          </a:xfrm>
        </p:spPr>
        <p:txBody>
          <a:bodyPr>
            <a:normAutofit/>
          </a:bodyPr>
          <a:lstStyle/>
          <a:p>
            <a:pPr algn="ctr"/>
            <a:r>
              <a:rPr lang="en-PH" sz="1900" b="1" dirty="0">
                <a:solidFill>
                  <a:schemeClr val="bg2"/>
                </a:solidFill>
                <a:latin typeface="Verdana" charset="0"/>
              </a:rPr>
              <a:t>SC.6.E.7.4</a:t>
            </a:r>
            <a:r>
              <a:rPr lang="en-PH" sz="1900" dirty="0">
                <a:solidFill>
                  <a:schemeClr val="bg2"/>
                </a:solidFill>
                <a:latin typeface="Verdana" charset="0"/>
              </a:rPr>
              <a:t> Differentiate and show interactions among the geosphere, hydrosphere, cryosphere, atmosphere and biosphere.</a:t>
            </a:r>
          </a:p>
          <a:p>
            <a:pPr algn="ctr"/>
            <a:endParaRPr lang="en-US" sz="1900" dirty="0">
              <a:solidFill>
                <a:schemeClr val="bg2"/>
              </a:solidFill>
            </a:endParaRPr>
          </a:p>
        </p:txBody>
      </p:sp>
    </p:spTree>
    <p:extLst>
      <p:ext uri="{BB962C8B-B14F-4D97-AF65-F5344CB8AC3E}">
        <p14:creationId xmlns:p14="http://schemas.microsoft.com/office/powerpoint/2010/main" val="1585379278"/>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4" name="Vibro Up"/>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charset="0"/>
                <a:ea typeface="ＭＳ Ｐゴシック" charset="0"/>
                <a:cs typeface="ＭＳ Ｐゴシック" charset="0"/>
              </a:rPr>
              <a:t>Which of Earth’</a:t>
            </a:r>
            <a:r>
              <a:rPr lang="en-US" altLang="ja-JP" sz="4000" dirty="0">
                <a:latin typeface="Calibri" charset="0"/>
                <a:ea typeface="ＭＳ Ｐゴシック" charset="0"/>
                <a:cs typeface="ＭＳ Ｐゴシック" charset="0"/>
              </a:rPr>
              <a:t>s spheres are Interacting?  Can you explain? </a:t>
            </a:r>
            <a:endParaRPr lang="en-US" sz="4000" dirty="0"/>
          </a:p>
        </p:txBody>
      </p:sp>
      <p:sp>
        <p:nvSpPr>
          <p:cNvPr id="4" name="Title 1"/>
          <p:cNvSpPr>
            <a:spLocks noGrp="1"/>
          </p:cNvSpPr>
          <p:nvPr/>
        </p:nvSpPr>
        <p:spPr bwMode="auto">
          <a:xfrm>
            <a:off x="-4045214" y="-67043"/>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endParaRPr lang="en-US" kern="1200" dirty="0">
              <a:latin typeface="Calibri" charset="0"/>
              <a:ea typeface="ＭＳ Ｐゴシック" charset="0"/>
              <a:cs typeface="ＭＳ Ｐゴシック" charset="0"/>
            </a:endParaRPr>
          </a:p>
        </p:txBody>
      </p:sp>
      <p:pic>
        <p:nvPicPr>
          <p:cNvPr id="6" name="Picture 5" descr="DSC0105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74468"/>
            <a:ext cx="5711376" cy="4283532"/>
          </a:xfrm>
          <a:prstGeom prst="rect">
            <a:avLst/>
          </a:prstGeom>
        </p:spPr>
      </p:pic>
      <p:sp>
        <p:nvSpPr>
          <p:cNvPr id="7" name="TextBox 6"/>
          <p:cNvSpPr txBox="1"/>
          <p:nvPr/>
        </p:nvSpPr>
        <p:spPr>
          <a:xfrm>
            <a:off x="5984373" y="2713628"/>
            <a:ext cx="3159627" cy="5816978"/>
          </a:xfrm>
          <a:prstGeom prst="rect">
            <a:avLst/>
          </a:prstGeom>
          <a:noFill/>
        </p:spPr>
        <p:txBody>
          <a:bodyPr wrap="square" rtlCol="0">
            <a:spAutoFit/>
          </a:bodyPr>
          <a:lstStyle/>
          <a:p>
            <a:r>
              <a:rPr lang="en-US" sz="2800" dirty="0"/>
              <a:t> 1. Atmosphere</a:t>
            </a:r>
          </a:p>
          <a:p>
            <a:endParaRPr lang="en-US" sz="2800" dirty="0"/>
          </a:p>
          <a:p>
            <a:r>
              <a:rPr lang="en-US" sz="2800" dirty="0"/>
              <a:t>2. Biosphere</a:t>
            </a:r>
          </a:p>
          <a:p>
            <a:endParaRPr lang="en-US" sz="2800" dirty="0"/>
          </a:p>
          <a:p>
            <a:r>
              <a:rPr lang="en-US" sz="2800" dirty="0"/>
              <a:t>3. </a:t>
            </a:r>
            <a:r>
              <a:rPr lang="en-US" sz="2800" dirty="0" err="1"/>
              <a:t>Cryosphere</a:t>
            </a:r>
            <a:endParaRPr lang="en-US" sz="2800" dirty="0"/>
          </a:p>
          <a:p>
            <a:endParaRPr lang="en-US" sz="2800" dirty="0"/>
          </a:p>
          <a:p>
            <a:r>
              <a:rPr lang="en-US" sz="2800" dirty="0"/>
              <a:t>4. Geosphere</a:t>
            </a:r>
          </a:p>
          <a:p>
            <a:endParaRPr lang="en-US" sz="2800" dirty="0"/>
          </a:p>
          <a:p>
            <a:r>
              <a:rPr lang="en-US" sz="2800" dirty="0"/>
              <a:t>5.Hydrosphere</a:t>
            </a:r>
          </a:p>
          <a:p>
            <a:endParaRPr lang="en-US" sz="2800" dirty="0"/>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2868788888"/>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4" name="Vibro Up"/>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charset="0"/>
                <a:ea typeface="ＭＳ Ｐゴシック" charset="0"/>
                <a:cs typeface="ＭＳ Ｐゴシック" charset="0"/>
              </a:rPr>
              <a:t>Which of Earth’</a:t>
            </a:r>
            <a:r>
              <a:rPr lang="en-US" altLang="ja-JP" sz="4000" dirty="0">
                <a:latin typeface="Calibri" charset="0"/>
                <a:ea typeface="ＭＳ Ｐゴシック" charset="0"/>
                <a:cs typeface="ＭＳ Ｐゴシック" charset="0"/>
              </a:rPr>
              <a:t>s spheres are interacting in the picture? </a:t>
            </a:r>
            <a:endParaRPr lang="en-US" sz="4000" dirty="0"/>
          </a:p>
        </p:txBody>
      </p:sp>
      <p:pic>
        <p:nvPicPr>
          <p:cNvPr id="4" name="Content Placeholder 3" descr="DSC00654.JPG"/>
          <p:cNvPicPr>
            <a:picLocks noGrp="1" noChangeAspect="1"/>
          </p:cNvPicPr>
          <p:nvPr>
            <p:ph idx="1"/>
          </p:nvPr>
        </p:nvPicPr>
        <p:blipFill>
          <a:blip r:embed="rId3" cstate="email">
            <a:extLst>
              <a:ext uri="{28A0092B-C50C-407E-A947-70E740481C1C}">
                <a14:useLocalDpi xmlns:a14="http://schemas.microsoft.com/office/drawing/2010/main" val="0"/>
              </a:ext>
            </a:extLst>
          </a:blip>
          <a:srcRect t="15243" b="15243"/>
          <a:stretch>
            <a:fillRect/>
          </a:stretch>
        </p:blipFill>
        <p:spPr>
          <a:xfrm>
            <a:off x="779463" y="2296146"/>
            <a:ext cx="3969764" cy="4279184"/>
          </a:xfrm>
        </p:spPr>
      </p:pic>
      <p:sp>
        <p:nvSpPr>
          <p:cNvPr id="8" name="TextBox 7"/>
          <p:cNvSpPr txBox="1"/>
          <p:nvPr/>
        </p:nvSpPr>
        <p:spPr>
          <a:xfrm>
            <a:off x="5184139" y="2522282"/>
            <a:ext cx="3566268" cy="3970318"/>
          </a:xfrm>
          <a:prstGeom prst="rect">
            <a:avLst/>
          </a:prstGeom>
          <a:noFill/>
        </p:spPr>
        <p:txBody>
          <a:bodyPr wrap="square" rtlCol="0">
            <a:spAutoFit/>
          </a:bodyPr>
          <a:lstStyle/>
          <a:p>
            <a:r>
              <a:rPr lang="en-US" sz="2800" dirty="0"/>
              <a:t>1. Atmosphere</a:t>
            </a:r>
          </a:p>
          <a:p>
            <a:endParaRPr lang="en-US" sz="2800" dirty="0"/>
          </a:p>
          <a:p>
            <a:r>
              <a:rPr lang="en-US" sz="2800" dirty="0"/>
              <a:t>2. Biosphere</a:t>
            </a:r>
          </a:p>
          <a:p>
            <a:endParaRPr lang="en-US" sz="2800" dirty="0"/>
          </a:p>
          <a:p>
            <a:r>
              <a:rPr lang="en-US" sz="2800" dirty="0"/>
              <a:t>3. </a:t>
            </a:r>
            <a:r>
              <a:rPr lang="en-US" sz="2800" dirty="0" err="1"/>
              <a:t>Cryosphere</a:t>
            </a:r>
            <a:endParaRPr lang="en-US" sz="2800" dirty="0"/>
          </a:p>
          <a:p>
            <a:endParaRPr lang="en-US" sz="2800" dirty="0"/>
          </a:p>
          <a:p>
            <a:r>
              <a:rPr lang="en-US" sz="2800" dirty="0"/>
              <a:t>4. Geosphere</a:t>
            </a:r>
          </a:p>
          <a:p>
            <a:endParaRPr lang="en-US" sz="2800" dirty="0"/>
          </a:p>
          <a:p>
            <a:r>
              <a:rPr lang="en-US" sz="2800" dirty="0"/>
              <a:t>5.Hydrosphere</a:t>
            </a:r>
          </a:p>
        </p:txBody>
      </p:sp>
    </p:spTree>
    <p:extLst>
      <p:ext uri="{BB962C8B-B14F-4D97-AF65-F5344CB8AC3E}">
        <p14:creationId xmlns:p14="http://schemas.microsoft.com/office/powerpoint/2010/main" val="150993559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4" name="Vibro Up"/>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charset="0"/>
                <a:ea typeface="ＭＳ Ｐゴシック" charset="0"/>
                <a:cs typeface="ＭＳ Ｐゴシック" charset="0"/>
              </a:rPr>
              <a:t>Which of Earth’</a:t>
            </a:r>
            <a:r>
              <a:rPr lang="en-US" altLang="ja-JP" sz="4000" dirty="0">
                <a:latin typeface="Calibri" charset="0"/>
                <a:ea typeface="ＭＳ Ｐゴシック" charset="0"/>
                <a:cs typeface="ＭＳ Ｐゴシック" charset="0"/>
              </a:rPr>
              <a:t>s spheres are interacting in the picture? </a:t>
            </a:r>
            <a:endParaRPr lang="en-US" sz="4000" dirty="0"/>
          </a:p>
        </p:txBody>
      </p:sp>
      <p:pic>
        <p:nvPicPr>
          <p:cNvPr id="5" name="Content Placeholder 4" descr="DSC00869.jpg"/>
          <p:cNvPicPr>
            <a:picLocks noGrp="1" noChangeAspect="1"/>
          </p:cNvPicPr>
          <p:nvPr>
            <p:ph idx="1"/>
          </p:nvPr>
        </p:nvPicPr>
        <p:blipFill>
          <a:blip r:embed="rId3" cstate="email">
            <a:extLst>
              <a:ext uri="{28A0092B-C50C-407E-A947-70E740481C1C}">
                <a14:useLocalDpi xmlns:a14="http://schemas.microsoft.com/office/drawing/2010/main" val="0"/>
              </a:ext>
            </a:extLst>
          </a:blip>
          <a:srcRect t="30449" b="30449"/>
          <a:stretch>
            <a:fillRect/>
          </a:stretch>
        </p:blipFill>
        <p:spPr>
          <a:xfrm>
            <a:off x="779462" y="1882588"/>
            <a:ext cx="3343493" cy="3953436"/>
          </a:xfrm>
        </p:spPr>
      </p:pic>
      <p:sp>
        <p:nvSpPr>
          <p:cNvPr id="8" name="TextBox 7"/>
          <p:cNvSpPr txBox="1"/>
          <p:nvPr/>
        </p:nvSpPr>
        <p:spPr>
          <a:xfrm>
            <a:off x="5184139" y="2522282"/>
            <a:ext cx="3566268" cy="3970318"/>
          </a:xfrm>
          <a:prstGeom prst="rect">
            <a:avLst/>
          </a:prstGeom>
          <a:noFill/>
        </p:spPr>
        <p:txBody>
          <a:bodyPr wrap="square" rtlCol="0">
            <a:spAutoFit/>
          </a:bodyPr>
          <a:lstStyle/>
          <a:p>
            <a:r>
              <a:rPr lang="en-US" sz="2800" dirty="0"/>
              <a:t>1. Atmosphere</a:t>
            </a:r>
          </a:p>
          <a:p>
            <a:endParaRPr lang="en-US" sz="2800" dirty="0"/>
          </a:p>
          <a:p>
            <a:r>
              <a:rPr lang="en-US" sz="2800" dirty="0"/>
              <a:t>2. Biosphere</a:t>
            </a:r>
          </a:p>
          <a:p>
            <a:endParaRPr lang="en-US" sz="2800" dirty="0"/>
          </a:p>
          <a:p>
            <a:r>
              <a:rPr lang="en-US" sz="2800" dirty="0"/>
              <a:t>3. </a:t>
            </a:r>
            <a:r>
              <a:rPr lang="en-US" sz="2800" dirty="0" err="1"/>
              <a:t>Cryosphere</a:t>
            </a:r>
            <a:endParaRPr lang="en-US" sz="2800" dirty="0"/>
          </a:p>
          <a:p>
            <a:endParaRPr lang="en-US" sz="2800" dirty="0"/>
          </a:p>
          <a:p>
            <a:r>
              <a:rPr lang="en-US" sz="2800" dirty="0"/>
              <a:t>4. Geosphere</a:t>
            </a:r>
          </a:p>
          <a:p>
            <a:endParaRPr lang="en-US" sz="2800" dirty="0"/>
          </a:p>
          <a:p>
            <a:r>
              <a:rPr lang="en-US" sz="2800" dirty="0"/>
              <a:t>5.Hydrosphere</a:t>
            </a:r>
          </a:p>
        </p:txBody>
      </p:sp>
    </p:spTree>
    <p:extLst>
      <p:ext uri="{BB962C8B-B14F-4D97-AF65-F5344CB8AC3E}">
        <p14:creationId xmlns:p14="http://schemas.microsoft.com/office/powerpoint/2010/main" val="3486981947"/>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4" name="Vibro Up"/>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charset="0"/>
                <a:ea typeface="ＭＳ Ｐゴシック" charset="0"/>
                <a:cs typeface="ＭＳ Ｐゴシック" charset="0"/>
              </a:rPr>
              <a:t>Which of Earth’</a:t>
            </a:r>
            <a:r>
              <a:rPr lang="en-US" altLang="ja-JP" sz="4000" dirty="0">
                <a:latin typeface="Calibri" charset="0"/>
                <a:ea typeface="ＭＳ Ｐゴシック" charset="0"/>
                <a:cs typeface="ＭＳ Ｐゴシック" charset="0"/>
              </a:rPr>
              <a:t>s spheres are interacting in the picture? </a:t>
            </a:r>
            <a:endParaRPr lang="en-US" sz="4000" dirty="0"/>
          </a:p>
        </p:txBody>
      </p:sp>
      <p:pic>
        <p:nvPicPr>
          <p:cNvPr id="4" name="Content Placeholder 3" descr="DSC01127.JPG"/>
          <p:cNvPicPr>
            <a:picLocks noGrp="1" noChangeAspect="1"/>
          </p:cNvPicPr>
          <p:nvPr>
            <p:ph idx="1"/>
          </p:nvPr>
        </p:nvPicPr>
        <p:blipFill>
          <a:blip r:embed="rId3" cstate="email">
            <a:extLst>
              <a:ext uri="{28A0092B-C50C-407E-A947-70E740481C1C}">
                <a14:useLocalDpi xmlns:a14="http://schemas.microsoft.com/office/drawing/2010/main" val="0"/>
              </a:ext>
            </a:extLst>
          </a:blip>
          <a:srcRect t="15243" b="15243"/>
          <a:stretch>
            <a:fillRect/>
          </a:stretch>
        </p:blipFill>
        <p:spPr>
          <a:xfrm>
            <a:off x="313136" y="2263140"/>
            <a:ext cx="4714433" cy="4594860"/>
          </a:xfrm>
        </p:spPr>
      </p:pic>
      <p:sp>
        <p:nvSpPr>
          <p:cNvPr id="8" name="TextBox 7"/>
          <p:cNvSpPr txBox="1"/>
          <p:nvPr/>
        </p:nvSpPr>
        <p:spPr>
          <a:xfrm>
            <a:off x="5184139" y="2522282"/>
            <a:ext cx="3566268" cy="3970318"/>
          </a:xfrm>
          <a:prstGeom prst="rect">
            <a:avLst/>
          </a:prstGeom>
          <a:noFill/>
        </p:spPr>
        <p:txBody>
          <a:bodyPr wrap="square" rtlCol="0">
            <a:spAutoFit/>
          </a:bodyPr>
          <a:lstStyle/>
          <a:p>
            <a:r>
              <a:rPr lang="en-US" sz="2800" dirty="0"/>
              <a:t>1. Atmosphere</a:t>
            </a:r>
          </a:p>
          <a:p>
            <a:endParaRPr lang="en-US" sz="2800" dirty="0"/>
          </a:p>
          <a:p>
            <a:r>
              <a:rPr lang="en-US" sz="2800" dirty="0"/>
              <a:t>2. Biosphere</a:t>
            </a:r>
          </a:p>
          <a:p>
            <a:endParaRPr lang="en-US" sz="2800" dirty="0"/>
          </a:p>
          <a:p>
            <a:r>
              <a:rPr lang="en-US" sz="2800" dirty="0"/>
              <a:t>3. </a:t>
            </a:r>
            <a:r>
              <a:rPr lang="en-US" sz="2800" dirty="0" err="1"/>
              <a:t>Cryosphere</a:t>
            </a:r>
            <a:endParaRPr lang="en-US" sz="2800" dirty="0"/>
          </a:p>
          <a:p>
            <a:endParaRPr lang="en-US" sz="2800" dirty="0"/>
          </a:p>
          <a:p>
            <a:r>
              <a:rPr lang="en-US" sz="2800" dirty="0"/>
              <a:t>4. Geosphere</a:t>
            </a:r>
          </a:p>
          <a:p>
            <a:endParaRPr lang="en-US" sz="2800" dirty="0"/>
          </a:p>
          <a:p>
            <a:r>
              <a:rPr lang="en-US" sz="2800" dirty="0"/>
              <a:t>5.Hydrosphere</a:t>
            </a:r>
          </a:p>
        </p:txBody>
      </p:sp>
      <p:pic>
        <p:nvPicPr>
          <p:cNvPr id="7" name="Content Placeholder 3" descr="DSC00654.JPG"/>
          <p:cNvPicPr>
            <a:picLocks noChangeAspect="1"/>
          </p:cNvPicPr>
          <p:nvPr/>
        </p:nvPicPr>
        <p:blipFill>
          <a:blip r:embed="rId4" cstate="email">
            <a:extLst>
              <a:ext uri="{28A0092B-C50C-407E-A947-70E740481C1C}">
                <a14:useLocalDpi xmlns:a14="http://schemas.microsoft.com/office/drawing/2010/main" val="0"/>
              </a:ext>
            </a:extLst>
          </a:blip>
          <a:srcRect t="15243" b="15243"/>
          <a:stretch>
            <a:fillRect/>
          </a:stretch>
        </p:blipFill>
        <p:spPr>
          <a:xfrm flipH="1" flipV="1">
            <a:off x="452307" y="6575330"/>
            <a:ext cx="327156" cy="352656"/>
          </a:xfrm>
          <a:prstGeom prst="rect">
            <a:avLst/>
          </a:prstGeom>
        </p:spPr>
      </p:pic>
    </p:spTree>
    <p:extLst>
      <p:ext uri="{BB962C8B-B14F-4D97-AF65-F5344CB8AC3E}">
        <p14:creationId xmlns:p14="http://schemas.microsoft.com/office/powerpoint/2010/main" val="45863415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5" name="Vibro Up"/>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charset="0"/>
                <a:ea typeface="ＭＳ Ｐゴシック" charset="0"/>
                <a:cs typeface="ＭＳ Ｐゴシック" charset="0"/>
              </a:rPr>
              <a:t>Which of Earth’</a:t>
            </a:r>
            <a:r>
              <a:rPr lang="en-US" altLang="ja-JP" sz="4000" dirty="0">
                <a:latin typeface="Calibri" charset="0"/>
                <a:ea typeface="ＭＳ Ｐゴシック" charset="0"/>
                <a:cs typeface="ＭＳ Ｐゴシック" charset="0"/>
              </a:rPr>
              <a:t>s spheres are interacting in the picture? </a:t>
            </a:r>
            <a:endParaRPr lang="en-US" sz="4000" dirty="0"/>
          </a:p>
        </p:txBody>
      </p:sp>
      <p:pic>
        <p:nvPicPr>
          <p:cNvPr id="5" name="Content Placeholder 4" descr="DSC01224.JPG"/>
          <p:cNvPicPr>
            <a:picLocks noGrp="1" noChangeAspect="1"/>
          </p:cNvPicPr>
          <p:nvPr>
            <p:ph idx="1"/>
          </p:nvPr>
        </p:nvPicPr>
        <p:blipFill>
          <a:blip r:embed="rId3" cstate="email">
            <a:extLst>
              <a:ext uri="{28A0092B-C50C-407E-A947-70E740481C1C}">
                <a14:useLocalDpi xmlns:a14="http://schemas.microsoft.com/office/drawing/2010/main" val="0"/>
              </a:ext>
            </a:extLst>
          </a:blip>
          <a:srcRect t="15243" b="15243"/>
          <a:stretch>
            <a:fillRect/>
          </a:stretch>
        </p:blipFill>
        <p:spPr>
          <a:xfrm>
            <a:off x="191361" y="1882588"/>
            <a:ext cx="4992779" cy="4610012"/>
          </a:xfrm>
        </p:spPr>
      </p:pic>
      <p:sp>
        <p:nvSpPr>
          <p:cNvPr id="8" name="TextBox 7"/>
          <p:cNvSpPr txBox="1"/>
          <p:nvPr/>
        </p:nvSpPr>
        <p:spPr>
          <a:xfrm>
            <a:off x="5184139" y="2522282"/>
            <a:ext cx="3566268" cy="3970318"/>
          </a:xfrm>
          <a:prstGeom prst="rect">
            <a:avLst/>
          </a:prstGeom>
          <a:noFill/>
        </p:spPr>
        <p:txBody>
          <a:bodyPr wrap="square" rtlCol="0">
            <a:spAutoFit/>
          </a:bodyPr>
          <a:lstStyle/>
          <a:p>
            <a:r>
              <a:rPr lang="en-US" sz="2800" dirty="0"/>
              <a:t>1. Atmosphere</a:t>
            </a:r>
          </a:p>
          <a:p>
            <a:endParaRPr lang="en-US" sz="2800" dirty="0"/>
          </a:p>
          <a:p>
            <a:r>
              <a:rPr lang="en-US" sz="2800" dirty="0"/>
              <a:t>2. Biosphere</a:t>
            </a:r>
          </a:p>
          <a:p>
            <a:endParaRPr lang="en-US" sz="2800" dirty="0"/>
          </a:p>
          <a:p>
            <a:r>
              <a:rPr lang="en-US" sz="2800" dirty="0"/>
              <a:t>3. </a:t>
            </a:r>
            <a:r>
              <a:rPr lang="en-US" sz="2800" dirty="0" err="1"/>
              <a:t>Cryosphere</a:t>
            </a:r>
            <a:endParaRPr lang="en-US" sz="2800" dirty="0"/>
          </a:p>
          <a:p>
            <a:endParaRPr lang="en-US" sz="2800" dirty="0"/>
          </a:p>
          <a:p>
            <a:r>
              <a:rPr lang="en-US" sz="2800" dirty="0"/>
              <a:t>4. Geosphere</a:t>
            </a:r>
          </a:p>
          <a:p>
            <a:endParaRPr lang="en-US" sz="2800" dirty="0"/>
          </a:p>
          <a:p>
            <a:r>
              <a:rPr lang="en-US" sz="2800" dirty="0"/>
              <a:t>5.Hydrosphere</a:t>
            </a:r>
          </a:p>
        </p:txBody>
      </p:sp>
    </p:spTree>
    <p:extLst>
      <p:ext uri="{BB962C8B-B14F-4D97-AF65-F5344CB8AC3E}">
        <p14:creationId xmlns:p14="http://schemas.microsoft.com/office/powerpoint/2010/main" val="2928468325"/>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5" name="Vibro Up"/>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5174" y="79468"/>
            <a:ext cx="7612063" cy="796832"/>
          </a:xfrm>
        </p:spPr>
        <p:txBody>
          <a:bodyPr/>
          <a:lstStyle/>
          <a:p>
            <a:r>
              <a:rPr lang="en-US" dirty="0">
                <a:latin typeface="Calibri" panose="020F0502020204030204" pitchFamily="34" charset="0"/>
              </a:rPr>
              <a:t>5 Spheres</a:t>
            </a:r>
          </a:p>
        </p:txBody>
      </p:sp>
      <p:pic>
        <p:nvPicPr>
          <p:cNvPr id="8" name="Content Placeholder 7" descr="Diagram of the 5 spheres consisting of pictures of each, interconnected in a circle."/>
          <p:cNvPicPr>
            <a:picLocks noGrp="1" noChangeAspect="1"/>
          </p:cNvPicPr>
          <p:nvPr>
            <p:ph idx="1"/>
          </p:nvPr>
        </p:nvPicPr>
        <p:blipFill>
          <a:blip r:embed="rId4"/>
          <a:stretch>
            <a:fillRect/>
          </a:stretch>
        </p:blipFill>
        <p:spPr>
          <a:xfrm>
            <a:off x="452353" y="948674"/>
            <a:ext cx="7450175" cy="5829858"/>
          </a:xfrm>
          <a:prstGeom prst="rect">
            <a:avLst/>
          </a:prstGeom>
        </p:spPr>
      </p:pic>
    </p:spTree>
    <p:extLst>
      <p:ext uri="{BB962C8B-B14F-4D97-AF65-F5344CB8AC3E}">
        <p14:creationId xmlns:p14="http://schemas.microsoft.com/office/powerpoint/2010/main" val="369188247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Vibro Up"/>
          </p:stSnd>
        </p:sndAc>
      </p:transition>
    </mc:Choice>
    <mc:Fallback xmlns="">
      <p:transition xmlns:p14="http://schemas.microsoft.com/office/powerpoint/2010/main" spd="slow">
        <p:fade/>
        <p:sndAc>
          <p:stSnd>
            <p:snd r:embed="rId5" name="Vibro Up"/>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4000" dirty="0">
                <a:solidFill>
                  <a:srgbClr val="FF9900"/>
                </a:solidFill>
                <a:latin typeface="Verdana" charset="0"/>
              </a:rPr>
              <a:t>What on Earth?</a:t>
            </a:r>
            <a:br>
              <a:rPr lang="en-PH" sz="4000" dirty="0">
                <a:solidFill>
                  <a:srgbClr val="FF9900"/>
                </a:solidFill>
                <a:latin typeface="Verdana" charset="0"/>
              </a:rPr>
            </a:br>
            <a:endParaRPr lang="en-US" dirty="0"/>
          </a:p>
        </p:txBody>
      </p:sp>
      <p:sp>
        <p:nvSpPr>
          <p:cNvPr id="3" name="Content Placeholder 2"/>
          <p:cNvSpPr>
            <a:spLocks noGrp="1"/>
          </p:cNvSpPr>
          <p:nvPr>
            <p:ph idx="1"/>
          </p:nvPr>
        </p:nvSpPr>
        <p:spPr>
          <a:xfrm>
            <a:off x="779462" y="1217654"/>
            <a:ext cx="7581901" cy="4618370"/>
          </a:xfrm>
        </p:spPr>
        <p:txBody>
          <a:bodyPr>
            <a:normAutofit/>
          </a:bodyPr>
          <a:lstStyle/>
          <a:p>
            <a:r>
              <a:rPr lang="en-PH" sz="2400" b="1" dirty="0">
                <a:solidFill>
                  <a:srgbClr val="3399CC"/>
                </a:solidFill>
                <a:latin typeface="Verdana" charset="0"/>
              </a:rPr>
              <a:t>What is the Earth system?</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400" dirty="0">
                <a:solidFill>
                  <a:srgbClr val="000000"/>
                </a:solidFill>
                <a:latin typeface="Verdana" charset="0"/>
              </a:rPr>
              <a:t>A group of related objects or parts that work together to form a whole. </a:t>
            </a:r>
            <a:r>
              <a:rPr lang="en-PH" dirty="0">
                <a:solidFill>
                  <a:srgbClr val="000000"/>
                </a:solidFill>
                <a:latin typeface="Verdana" charset="0"/>
              </a:rPr>
              <a:t>Ex: the planets that make up the solar system. </a:t>
            </a:r>
            <a:endParaRPr lang="en-PH" sz="2400" dirty="0">
              <a:solidFill>
                <a:srgbClr val="000000"/>
              </a:solidFill>
              <a:latin typeface="Verdana" charset="0"/>
            </a:endParaRP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400" dirty="0">
                <a:solidFill>
                  <a:srgbClr val="000000"/>
                </a:solidFill>
                <a:latin typeface="Verdana" charset="0"/>
              </a:rPr>
              <a:t>The </a:t>
            </a:r>
            <a:r>
              <a:rPr lang="en-PH" sz="2400" b="1" dirty="0">
                <a:solidFill>
                  <a:srgbClr val="3399CC"/>
                </a:solidFill>
                <a:latin typeface="Verdana" charset="0"/>
              </a:rPr>
              <a:t>Earth system</a:t>
            </a:r>
            <a:r>
              <a:rPr lang="en-PH" sz="2400" dirty="0">
                <a:solidFill>
                  <a:srgbClr val="000000"/>
                </a:solidFill>
                <a:latin typeface="Verdana" charset="0"/>
              </a:rPr>
              <a:t> is all of the matter, energy, and processes within Earth’s boundary.</a:t>
            </a:r>
          </a:p>
          <a:p>
            <a:pPr marL="0" indent="0">
              <a:buClr>
                <a:srgbClr val="66CC33"/>
              </a:buClr>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sz="2400" dirty="0">
                <a:solidFill>
                  <a:srgbClr val="000000"/>
                </a:solidFill>
                <a:latin typeface="Verdana" charset="0"/>
              </a:rPr>
              <a:t>Earth is a complex system full of living and nonliving things and the matter and energy that continuously cycle through the smaller systems.</a:t>
            </a:r>
          </a:p>
          <a:p>
            <a:pPr marL="228600" indent="-228600">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PH" sz="2400" dirty="0">
              <a:solidFill>
                <a:srgbClr val="000000"/>
              </a:solidFill>
              <a:latin typeface="Verdana" charset="0"/>
            </a:endParaRPr>
          </a:p>
          <a:p>
            <a:endParaRPr lang="en-PH" sz="2400" b="1" dirty="0">
              <a:solidFill>
                <a:srgbClr val="3399CC"/>
              </a:solidFill>
              <a:latin typeface="Verdana" charset="0"/>
            </a:endParaRPr>
          </a:p>
          <a:p>
            <a:endParaRPr lang="en-US" dirty="0"/>
          </a:p>
        </p:txBody>
      </p:sp>
    </p:spTree>
    <p:extLst>
      <p:ext uri="{BB962C8B-B14F-4D97-AF65-F5344CB8AC3E}">
        <p14:creationId xmlns:p14="http://schemas.microsoft.com/office/powerpoint/2010/main" val="2389307953"/>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3" name="Vibro Up"/>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GEOSPHERE? </a:t>
            </a:r>
          </a:p>
        </p:txBody>
      </p:sp>
      <p:sp>
        <p:nvSpPr>
          <p:cNvPr id="3" name="Content Placeholder 2"/>
          <p:cNvSpPr>
            <a:spLocks noGrp="1"/>
          </p:cNvSpPr>
          <p:nvPr>
            <p:ph idx="1"/>
          </p:nvPr>
        </p:nvSpPr>
        <p:spPr>
          <a:xfrm>
            <a:off x="344755" y="1503258"/>
            <a:ext cx="4923507" cy="4501397"/>
          </a:xfrm>
        </p:spPr>
        <p:txBody>
          <a:bodyPr>
            <a:normAutofit/>
          </a:bodyPr>
          <a:lstStyle/>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dirty="0">
                <a:solidFill>
                  <a:srgbClr val="000000"/>
                </a:solidFill>
                <a:latin typeface="Verdana" charset="0"/>
              </a:rPr>
              <a:t>The </a:t>
            </a:r>
            <a:r>
              <a:rPr lang="en-PH" b="1" dirty="0">
                <a:solidFill>
                  <a:srgbClr val="3399CC"/>
                </a:solidFill>
                <a:latin typeface="Verdana" charset="0"/>
              </a:rPr>
              <a:t>geosphere</a:t>
            </a:r>
            <a:r>
              <a:rPr lang="en-PH" dirty="0">
                <a:solidFill>
                  <a:srgbClr val="000000"/>
                </a:solidFill>
                <a:latin typeface="Verdana" charset="0"/>
              </a:rPr>
              <a:t> is the mostly solid, rocky part of Earth. It extends from the center of Earth to the surface of Earth.</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dirty="0">
                <a:solidFill>
                  <a:srgbClr val="000000"/>
                </a:solidFill>
                <a:latin typeface="Verdana" charset="0"/>
              </a:rPr>
              <a:t>The crust is the thin, outermost layer of the geosphere. </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PH" dirty="0">
                <a:solidFill>
                  <a:srgbClr val="000000"/>
                </a:solidFill>
                <a:latin typeface="Verdana" charset="0"/>
              </a:rPr>
              <a:t>THE ROCKY, TERRESTRIAL PARTS OF THE EARTH</a:t>
            </a:r>
          </a:p>
          <a:p>
            <a:r>
              <a:rPr lang="en-US" dirty="0"/>
              <a:t>CAN YOU DIG IT????                                </a:t>
            </a:r>
          </a:p>
        </p:txBody>
      </p:sp>
      <p:pic>
        <p:nvPicPr>
          <p:cNvPr id="4" name="Picture 3" descr="DSC0093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7509" y="4723132"/>
            <a:ext cx="2846490" cy="2134867"/>
          </a:xfrm>
          <a:prstGeom prst="rect">
            <a:avLst/>
          </a:prstGeom>
        </p:spPr>
      </p:pic>
      <p:pic>
        <p:nvPicPr>
          <p:cNvPr id="5" name="Content Placeholder 4" descr="Photograph of rock formations in the desert.">
            <a:extLst>
              <a:ext uri="{FF2B5EF4-FFF2-40B4-BE49-F238E27FC236}">
                <a16:creationId xmlns:a16="http://schemas.microsoft.com/office/drawing/2014/main" id="{042EA392-2AAB-430F-9AE1-998886D6517B}"/>
              </a:ext>
            </a:extLst>
          </p:cNvPr>
          <p:cNvPicPr>
            <a:picLocks noChangeAspect="1"/>
          </p:cNvPicPr>
          <p:nvPr/>
        </p:nvPicPr>
        <p:blipFill>
          <a:blip r:embed="rId4"/>
          <a:stretch>
            <a:fillRect/>
          </a:stretch>
        </p:blipFill>
        <p:spPr>
          <a:xfrm>
            <a:off x="3228612" y="4859198"/>
            <a:ext cx="2846490" cy="1862733"/>
          </a:xfrm>
          <a:prstGeom prst="rect">
            <a:avLst/>
          </a:prstGeom>
        </p:spPr>
      </p:pic>
      <p:sp>
        <p:nvSpPr>
          <p:cNvPr id="6" name="Content Placeholder 2">
            <a:extLst>
              <a:ext uri="{FF2B5EF4-FFF2-40B4-BE49-F238E27FC236}">
                <a16:creationId xmlns:a16="http://schemas.microsoft.com/office/drawing/2014/main" id="{D20046A5-4370-4BDD-B220-073B3C36CE0D}"/>
              </a:ext>
            </a:extLst>
          </p:cNvPr>
          <p:cNvSpPr txBox="1">
            <a:spLocks/>
          </p:cNvSpPr>
          <p:nvPr/>
        </p:nvSpPr>
        <p:spPr>
          <a:xfrm>
            <a:off x="5907506" y="1539932"/>
            <a:ext cx="3416968" cy="4183062"/>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sz="3200" dirty="0">
                <a:solidFill>
                  <a:schemeClr val="accent1">
                    <a:lumMod val="20000"/>
                    <a:lumOff val="80000"/>
                  </a:schemeClr>
                </a:solidFill>
                <a:latin typeface="Calibri" panose="020F0502020204030204" pitchFamily="34" charset="0"/>
              </a:rPr>
              <a:t>Includes </a:t>
            </a:r>
            <a:r>
              <a:rPr lang="en-US" sz="3200" dirty="0" err="1">
                <a:solidFill>
                  <a:schemeClr val="accent1">
                    <a:lumMod val="20000"/>
                    <a:lumOff val="80000"/>
                  </a:schemeClr>
                </a:solidFill>
                <a:latin typeface="Calibri" panose="020F0502020204030204" pitchFamily="34" charset="0"/>
              </a:rPr>
              <a:t>NON-living</a:t>
            </a:r>
            <a:r>
              <a:rPr lang="en-US" sz="3200" dirty="0">
                <a:solidFill>
                  <a:schemeClr val="accent1">
                    <a:lumMod val="20000"/>
                    <a:lumOff val="80000"/>
                  </a:schemeClr>
                </a:solidFill>
                <a:latin typeface="Calibri" panose="020F0502020204030204" pitchFamily="34" charset="0"/>
              </a:rPr>
              <a:t> soil, rocks, and</a:t>
            </a:r>
          </a:p>
          <a:p>
            <a:pPr marL="0" indent="0">
              <a:buFontTx/>
              <a:buNone/>
            </a:pPr>
            <a:r>
              <a:rPr lang="en-US" sz="3200" dirty="0">
                <a:solidFill>
                  <a:schemeClr val="accent1">
                    <a:lumMod val="20000"/>
                    <a:lumOff val="80000"/>
                  </a:schemeClr>
                </a:solidFill>
                <a:latin typeface="Calibri" panose="020F0502020204030204" pitchFamily="34" charset="0"/>
              </a:rPr>
              <a:t>“Geo” means ground</a:t>
            </a:r>
          </a:p>
        </p:txBody>
      </p:sp>
    </p:spTree>
    <p:extLst>
      <p:ext uri="{BB962C8B-B14F-4D97-AF65-F5344CB8AC3E}">
        <p14:creationId xmlns:p14="http://schemas.microsoft.com/office/powerpoint/2010/main" val="315661761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6" name="Vibro Up"/>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099822" cy="1400530"/>
          </a:xfrm>
        </p:spPr>
        <p:txBody>
          <a:bodyPr/>
          <a:lstStyle/>
          <a:p>
            <a:r>
              <a:rPr lang="en-PH" sz="5400" dirty="0">
                <a:solidFill>
                  <a:srgbClr val="3399CC"/>
                </a:solidFill>
                <a:latin typeface="Verdana" charset="0"/>
              </a:rPr>
              <a:t>What is the </a:t>
            </a:r>
            <a:br>
              <a:rPr lang="en-PH" sz="5400" dirty="0">
                <a:solidFill>
                  <a:srgbClr val="3399CC"/>
                </a:solidFill>
                <a:latin typeface="Verdana" charset="0"/>
              </a:rPr>
            </a:br>
            <a:r>
              <a:rPr lang="en-PH" sz="5400" dirty="0">
                <a:solidFill>
                  <a:srgbClr val="3399CC"/>
                </a:solidFill>
                <a:latin typeface="Verdana" charset="0"/>
              </a:rPr>
              <a:t>Hydrosphere? </a:t>
            </a:r>
            <a:endParaRPr lang="en-US" dirty="0"/>
          </a:p>
        </p:txBody>
      </p:sp>
      <p:sp>
        <p:nvSpPr>
          <p:cNvPr id="3" name="Content Placeholder 2"/>
          <p:cNvSpPr>
            <a:spLocks noGrp="1"/>
          </p:cNvSpPr>
          <p:nvPr>
            <p:ph idx="1"/>
          </p:nvPr>
        </p:nvSpPr>
        <p:spPr>
          <a:xfrm>
            <a:off x="313136" y="2243962"/>
            <a:ext cx="8048227" cy="4435738"/>
          </a:xfrm>
        </p:spPr>
        <p:txBody>
          <a:bodyPr/>
          <a:lstStyle/>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dirty="0">
                <a:solidFill>
                  <a:srgbClr val="000000"/>
                </a:solidFill>
                <a:latin typeface="Verdana" charset="0"/>
              </a:rPr>
              <a:t>The </a:t>
            </a:r>
            <a:r>
              <a:rPr lang="en-PH" dirty="0">
                <a:solidFill>
                  <a:srgbClr val="3399CC"/>
                </a:solidFill>
                <a:latin typeface="Verdana" charset="0"/>
              </a:rPr>
              <a:t>hydrosphere</a:t>
            </a:r>
            <a:r>
              <a:rPr lang="en-PH" dirty="0">
                <a:solidFill>
                  <a:srgbClr val="000000"/>
                </a:solidFill>
                <a:latin typeface="Verdana" charset="0"/>
              </a:rPr>
              <a:t> is the part of Earth that is liquid water – H2O</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dirty="0">
                <a:solidFill>
                  <a:srgbClr val="000000"/>
                </a:solidFill>
                <a:latin typeface="Verdana" charset="0"/>
              </a:rPr>
              <a:t>Oceans, lakes, rivers, marshes, and groundwater are part of the hydrosphere.</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dirty="0">
                <a:solidFill>
                  <a:srgbClr val="000000"/>
                </a:solidFill>
                <a:latin typeface="Verdana" charset="0"/>
              </a:rPr>
              <a:t>Water is moving through Earth and even into and out of living things at all times! </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rgbClr val="000000"/>
              </a:solidFill>
              <a:latin typeface="Verdana" charset="0"/>
            </a:endParaRPr>
          </a:p>
          <a:p>
            <a:pPr marL="228600" indent="-228600">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rgbClr val="000000"/>
              </a:solidFill>
              <a:latin typeface="Verdana" charset="0"/>
            </a:endParaRPr>
          </a:p>
          <a:p>
            <a:endParaRPr lang="en-US" dirty="0"/>
          </a:p>
        </p:txBody>
      </p:sp>
      <p:sp>
        <p:nvSpPr>
          <p:cNvPr id="6" name="TextBox 5"/>
          <p:cNvSpPr txBox="1"/>
          <p:nvPr/>
        </p:nvSpPr>
        <p:spPr>
          <a:xfrm>
            <a:off x="3670647" y="1495975"/>
            <a:ext cx="184666" cy="369332"/>
          </a:xfrm>
          <a:prstGeom prst="rect">
            <a:avLst/>
          </a:prstGeom>
          <a:noFill/>
        </p:spPr>
        <p:txBody>
          <a:bodyPr wrap="none" rtlCol="0">
            <a:spAutoFit/>
          </a:bodyPr>
          <a:lstStyle/>
          <a:p>
            <a:endParaRPr lang="en-US" dirty="0"/>
          </a:p>
        </p:txBody>
      </p:sp>
      <p:pic>
        <p:nvPicPr>
          <p:cNvPr id="7" name="Picture 6" descr="DSC0123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39762" y="5114551"/>
            <a:ext cx="7004238" cy="1743448"/>
          </a:xfrm>
          <a:prstGeom prst="rect">
            <a:avLst/>
          </a:prstGeom>
        </p:spPr>
      </p:pic>
      <p:sp>
        <p:nvSpPr>
          <p:cNvPr id="8" name="Content Placeholder 2">
            <a:extLst>
              <a:ext uri="{FF2B5EF4-FFF2-40B4-BE49-F238E27FC236}">
                <a16:creationId xmlns:a16="http://schemas.microsoft.com/office/drawing/2014/main" id="{BFB30A9B-DF1E-42B3-A738-D1A610CC99A6}"/>
              </a:ext>
            </a:extLst>
          </p:cNvPr>
          <p:cNvSpPr txBox="1">
            <a:spLocks/>
          </p:cNvSpPr>
          <p:nvPr/>
        </p:nvSpPr>
        <p:spPr>
          <a:xfrm>
            <a:off x="5422232" y="2268554"/>
            <a:ext cx="3813175" cy="944480"/>
          </a:xfrm>
          <a:prstGeom prst="rect">
            <a:avLst/>
          </a:prstGeom>
        </p:spPr>
        <p:txBody>
          <a:bodyPr vert="horz" lIns="91440" tIns="45720" rIns="91440" bIns="45720" rtlCol="0">
            <a:normAutofit fontScale="62500" lnSpcReduction="20000"/>
          </a:bodyPr>
          <a:lstStyle>
            <a:lvl1pPr marL="403225" indent="-403225" algn="l" defTabSz="914400" rtl="0" eaLnBrk="1" latinLnBrk="0" hangingPunct="1">
              <a:spcBef>
                <a:spcPts val="2000"/>
              </a:spcBef>
              <a:buFontTx/>
              <a:buBlip>
                <a:blip r:embed="rId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endParaRPr lang="en-US" sz="3200" dirty="0">
              <a:latin typeface="Calibri" panose="020F0502020204030204" pitchFamily="34" charset="0"/>
            </a:endParaRPr>
          </a:p>
          <a:p>
            <a:pPr marL="0" indent="0">
              <a:buFontTx/>
              <a:buNone/>
            </a:pPr>
            <a:r>
              <a:rPr lang="en-US" sz="4000" b="0" dirty="0">
                <a:latin typeface="Calibri" panose="020F0502020204030204" pitchFamily="34" charset="0"/>
              </a:rPr>
              <a:t>“Hydro” means water</a:t>
            </a:r>
          </a:p>
        </p:txBody>
      </p:sp>
    </p:spTree>
    <p:extLst>
      <p:ext uri="{BB962C8B-B14F-4D97-AF65-F5344CB8AC3E}">
        <p14:creationId xmlns:p14="http://schemas.microsoft.com/office/powerpoint/2010/main" val="394349795"/>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Vibro Up"/>
          </p:stSnd>
        </p:sndAc>
      </p:transition>
    </mc:Choice>
    <mc:Fallback xmlns="">
      <p:transition xmlns:p14="http://schemas.microsoft.com/office/powerpoint/2010/main" spd="slow">
        <p:fade/>
        <p:sndAc>
          <p:stSnd>
            <p:snd r:embed="rId6" name="Vibro Up"/>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 y="576809"/>
            <a:ext cx="9486900" cy="1402386"/>
          </a:xfrm>
        </p:spPr>
        <p:txBody>
          <a:bodyPr/>
          <a:lstStyle/>
          <a:p>
            <a:r>
              <a:rPr lang="en-PH" sz="4800" dirty="0">
                <a:solidFill>
                  <a:srgbClr val="3399CC"/>
                </a:solidFill>
                <a:latin typeface="Verdana" charset="0"/>
              </a:rPr>
              <a:t>What is the cryosphere?</a:t>
            </a:r>
            <a:br>
              <a:rPr lang="en-PH" sz="4800" dirty="0">
                <a:solidFill>
                  <a:srgbClr val="3399CC"/>
                </a:solidFill>
                <a:latin typeface="Verdana" charset="0"/>
              </a:rPr>
            </a:br>
            <a:endParaRPr lang="en-US" sz="4800" dirty="0"/>
          </a:p>
        </p:txBody>
      </p:sp>
      <p:sp>
        <p:nvSpPr>
          <p:cNvPr id="3" name="Content Placeholder 2"/>
          <p:cNvSpPr>
            <a:spLocks noGrp="1"/>
          </p:cNvSpPr>
          <p:nvPr>
            <p:ph idx="1"/>
          </p:nvPr>
        </p:nvSpPr>
        <p:spPr>
          <a:xfrm>
            <a:off x="219994" y="1413357"/>
            <a:ext cx="8472822" cy="4975412"/>
          </a:xfrm>
        </p:spPr>
        <p:txBody>
          <a:bodyPr/>
          <a:lstStyle/>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800" dirty="0">
                <a:solidFill>
                  <a:srgbClr val="000000"/>
                </a:solidFill>
                <a:latin typeface="Verdana" charset="0"/>
              </a:rPr>
              <a:t>The </a:t>
            </a:r>
            <a:r>
              <a:rPr lang="en-PH" sz="2800" dirty="0">
                <a:solidFill>
                  <a:srgbClr val="3399CC"/>
                </a:solidFill>
                <a:latin typeface="Verdana" charset="0"/>
              </a:rPr>
              <a:t>cryosphere</a:t>
            </a:r>
            <a:r>
              <a:rPr lang="en-PH" sz="2800" dirty="0">
                <a:solidFill>
                  <a:srgbClr val="000000"/>
                </a:solidFill>
                <a:latin typeface="Verdana" charset="0"/>
              </a:rPr>
              <a:t> is made up of all of the </a:t>
            </a:r>
            <a:r>
              <a:rPr lang="en-PH" sz="2800" i="1" u="sng" dirty="0">
                <a:solidFill>
                  <a:srgbClr val="000000"/>
                </a:solidFill>
                <a:latin typeface="Verdana" charset="0"/>
              </a:rPr>
              <a:t>frozen water </a:t>
            </a:r>
            <a:r>
              <a:rPr lang="en-PH" sz="2800" dirty="0">
                <a:solidFill>
                  <a:srgbClr val="000000"/>
                </a:solidFill>
                <a:latin typeface="Verdana" charset="0"/>
              </a:rPr>
              <a:t>on Earth. – “</a:t>
            </a:r>
            <a:r>
              <a:rPr lang="en-PH" sz="2800" dirty="0" err="1">
                <a:solidFill>
                  <a:srgbClr val="000000"/>
                </a:solidFill>
                <a:latin typeface="Verdana" charset="0"/>
              </a:rPr>
              <a:t>Cryo</a:t>
            </a:r>
            <a:r>
              <a:rPr lang="en-PH" sz="2800" dirty="0">
                <a:solidFill>
                  <a:srgbClr val="000000"/>
                </a:solidFill>
                <a:latin typeface="Verdana" charset="0"/>
              </a:rPr>
              <a:t>” means ice</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800" dirty="0">
                <a:solidFill>
                  <a:srgbClr val="000000"/>
                </a:solidFill>
                <a:latin typeface="Verdana" charset="0"/>
              </a:rPr>
              <a:t>Ice, snow, sea ice, glaciers, ice shelves, icebergs, and frozen ground are all part of the cryosphere.</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800" dirty="0">
                <a:solidFill>
                  <a:srgbClr val="000000"/>
                </a:solidFill>
                <a:latin typeface="Verdana" charset="0"/>
              </a:rPr>
              <a:t>Changes in the cryosphere can play an important role in Earth’s climate. </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charset="0"/>
              </a:rPr>
              <a:t>Ice, ice baby! </a:t>
            </a:r>
            <a:endParaRPr lang="en-PH" sz="4000" dirty="0">
              <a:solidFill>
                <a:srgbClr val="000000"/>
              </a:solidFill>
              <a:latin typeface="Verdana" charset="0"/>
            </a:endParaRPr>
          </a:p>
        </p:txBody>
      </p:sp>
      <p:pic>
        <p:nvPicPr>
          <p:cNvPr id="4" name="Content Placeholder 4" descr="Photograph of a glacier.">
            <a:extLst>
              <a:ext uri="{FF2B5EF4-FFF2-40B4-BE49-F238E27FC236}">
                <a16:creationId xmlns:a16="http://schemas.microsoft.com/office/drawing/2014/main" id="{CA84EFB0-23FC-4487-82FC-C1C5FA3E51EB}"/>
              </a:ext>
            </a:extLst>
          </p:cNvPr>
          <p:cNvPicPr>
            <a:picLocks noChangeAspect="1"/>
          </p:cNvPicPr>
          <p:nvPr/>
        </p:nvPicPr>
        <p:blipFill>
          <a:blip r:embed="rId3"/>
          <a:stretch>
            <a:fillRect/>
          </a:stretch>
        </p:blipFill>
        <p:spPr>
          <a:xfrm>
            <a:off x="4214479" y="4755197"/>
            <a:ext cx="4758489" cy="1900656"/>
          </a:xfrm>
          <a:prstGeom prst="rect">
            <a:avLst/>
          </a:prstGeom>
        </p:spPr>
      </p:pic>
    </p:spTree>
    <p:extLst>
      <p:ext uri="{BB962C8B-B14F-4D97-AF65-F5344CB8AC3E}">
        <p14:creationId xmlns:p14="http://schemas.microsoft.com/office/powerpoint/2010/main" val="3492787183"/>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4" name="Vibro Up"/>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1266632"/>
          </a:xfrm>
        </p:spPr>
        <p:txBody>
          <a:bodyPr/>
          <a:lstStyle/>
          <a:p>
            <a:r>
              <a:rPr lang="en-US" sz="4400" dirty="0"/>
              <a:t>What’s the Atmosphere? </a:t>
            </a:r>
          </a:p>
        </p:txBody>
      </p:sp>
      <p:pic>
        <p:nvPicPr>
          <p:cNvPr id="6" name="Picture 5" descr="DSC01287.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069079"/>
            <a:ext cx="9143999" cy="2788919"/>
          </a:xfrm>
          <a:prstGeom prst="rect">
            <a:avLst/>
          </a:prstGeom>
        </p:spPr>
      </p:pic>
      <p:sp>
        <p:nvSpPr>
          <p:cNvPr id="3" name="Content Placeholder 2"/>
          <p:cNvSpPr>
            <a:spLocks noGrp="1"/>
          </p:cNvSpPr>
          <p:nvPr>
            <p:ph idx="1"/>
          </p:nvPr>
        </p:nvSpPr>
        <p:spPr>
          <a:xfrm>
            <a:off x="779462" y="1130679"/>
            <a:ext cx="7849169" cy="5514232"/>
          </a:xfrm>
        </p:spPr>
        <p:txBody>
          <a:bodyPr/>
          <a:lstStyle/>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800" b="1" dirty="0">
                <a:solidFill>
                  <a:srgbClr val="000000"/>
                </a:solidFill>
                <a:latin typeface="Verdana" charset="0"/>
              </a:rPr>
              <a:t>The </a:t>
            </a:r>
            <a:r>
              <a:rPr lang="en-PH" sz="2800" b="1" dirty="0">
                <a:solidFill>
                  <a:srgbClr val="3399CC"/>
                </a:solidFill>
                <a:latin typeface="Verdana" charset="0"/>
              </a:rPr>
              <a:t>atmosphere</a:t>
            </a:r>
            <a:r>
              <a:rPr lang="en-PH" sz="2800" b="1" dirty="0">
                <a:solidFill>
                  <a:srgbClr val="000000"/>
                </a:solidFill>
                <a:latin typeface="Verdana" charset="0"/>
              </a:rPr>
              <a:t> is a combination of mostly invisible gases that surrounds Earth.</a:t>
            </a:r>
          </a:p>
          <a:p>
            <a:pPr marL="228600" indent="-228600">
              <a:buClr>
                <a:srgbClr val="66CC33"/>
              </a:buCl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US" sz="2800" b="1" dirty="0">
                <a:solidFill>
                  <a:schemeClr val="accent1">
                    <a:lumMod val="20000"/>
                    <a:lumOff val="80000"/>
                  </a:schemeClr>
                </a:solidFill>
                <a:latin typeface="Calibri" panose="020F0502020204030204" pitchFamily="34" charset="0"/>
              </a:rPr>
              <a:t>“</a:t>
            </a:r>
            <a:r>
              <a:rPr lang="en-US" sz="2800" b="1" dirty="0" err="1">
                <a:solidFill>
                  <a:schemeClr val="accent1">
                    <a:lumMod val="20000"/>
                    <a:lumOff val="80000"/>
                  </a:schemeClr>
                </a:solidFill>
                <a:latin typeface="Calibri" panose="020F0502020204030204" pitchFamily="34" charset="0"/>
              </a:rPr>
              <a:t>Atmo</a:t>
            </a:r>
            <a:r>
              <a:rPr lang="en-US" sz="2800" b="1" dirty="0">
                <a:solidFill>
                  <a:schemeClr val="accent1">
                    <a:lumMod val="20000"/>
                    <a:lumOff val="80000"/>
                  </a:schemeClr>
                </a:solidFill>
                <a:latin typeface="Calibri" panose="020F0502020204030204" pitchFamily="34" charset="0"/>
              </a:rPr>
              <a:t>” means air</a:t>
            </a:r>
            <a:endParaRPr lang="en-PH" sz="2800" b="1" dirty="0">
              <a:solidFill>
                <a:srgbClr val="000000"/>
              </a:solidFill>
              <a:latin typeface="Verdana" charset="0"/>
            </a:endParaRP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800" b="1" dirty="0">
                <a:solidFill>
                  <a:srgbClr val="000000"/>
                </a:solidFill>
                <a:latin typeface="Verdana" charset="0"/>
              </a:rPr>
              <a:t>About 78 % of the atmosphere is nitrogen. Oxygen makes up 21 % of the atmosphere.</a:t>
            </a:r>
          </a:p>
          <a:p>
            <a:pPr marL="228600" indent="-228600">
              <a:buClr>
                <a:srgbClr val="66CC33"/>
              </a:buCl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rgbClr val="000000"/>
              </a:solidFill>
              <a:latin typeface="Verdana" charset="0"/>
            </a:endParaRPr>
          </a:p>
          <a:p>
            <a:pPr marL="228600" indent="-228600">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rgbClr val="000000"/>
              </a:solidFill>
              <a:latin typeface="Verdana" charset="0"/>
            </a:endParaRPr>
          </a:p>
        </p:txBody>
      </p:sp>
    </p:spTree>
    <p:extLst>
      <p:ext uri="{BB962C8B-B14F-4D97-AF65-F5344CB8AC3E}">
        <p14:creationId xmlns:p14="http://schemas.microsoft.com/office/powerpoint/2010/main" val="110646035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Vibro Up"/>
          </p:stSnd>
        </p:sndAc>
      </p:transition>
    </mc:Choice>
    <mc:Fallback xmlns="">
      <p:transition xmlns:p14="http://schemas.microsoft.com/office/powerpoint/2010/main" spd="slow">
        <p:fade/>
        <p:sndAc>
          <p:stSnd>
            <p:snd r:embed="rId5" name="Vibro Up"/>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PH" sz="4400" dirty="0">
                <a:solidFill>
                  <a:schemeClr val="accent2"/>
                </a:solidFill>
                <a:latin typeface="Verdana" charset="0"/>
              </a:rPr>
              <a:t>What is the Biosphere?</a:t>
            </a:r>
            <a:br>
              <a:rPr lang="en-PH" sz="4400" dirty="0">
                <a:solidFill>
                  <a:schemeClr val="accent2"/>
                </a:solidFill>
                <a:latin typeface="Verdana" charset="0"/>
              </a:rPr>
            </a:br>
            <a:endParaRPr lang="en-US" sz="4400" dirty="0">
              <a:ln w="11430"/>
              <a:solidFill>
                <a:schemeClr val="accent2"/>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779462" y="1287234"/>
            <a:ext cx="7883962" cy="5253306"/>
          </a:xfrm>
        </p:spPr>
        <p:txBody>
          <a:bodyPr/>
          <a:lstStyle/>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400" b="1" dirty="0">
                <a:solidFill>
                  <a:schemeClr val="accent2"/>
                </a:solidFill>
                <a:latin typeface="Verdana" charset="0"/>
              </a:rPr>
              <a:t>The biosphere is made up of all living things.  “BIO “ means life</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400" b="1" dirty="0">
                <a:solidFill>
                  <a:schemeClr val="accent2"/>
                </a:solidFill>
                <a:latin typeface="Verdana" charset="0"/>
              </a:rPr>
              <a:t>Organisms usually need oxygen or carbon dioxide to carry out life processes. </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sz="2400" b="1" dirty="0">
                <a:solidFill>
                  <a:schemeClr val="accent2"/>
                </a:solidFill>
                <a:latin typeface="Verdana" charset="0"/>
              </a:rPr>
              <a:t>Liquid water, moderate temperatures, and a stable source of energy are also required for most living things. </a:t>
            </a:r>
          </a:p>
          <a:p>
            <a:pPr marL="0" indent="0">
              <a:buClr>
                <a:srgbClr val="66CC33"/>
              </a:buClr>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chemeClr val="accent2"/>
              </a:solidFill>
              <a:latin typeface="Verdana" charset="0"/>
            </a:endParaRPr>
          </a:p>
        </p:txBody>
      </p:sp>
      <p:pic>
        <p:nvPicPr>
          <p:cNvPr id="4" name="Picture 3" descr="DSC0115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6444" y="4227332"/>
            <a:ext cx="3507556" cy="2630667"/>
          </a:xfrm>
          <a:prstGeom prst="rect">
            <a:avLst/>
          </a:prstGeom>
        </p:spPr>
      </p:pic>
      <p:pic>
        <p:nvPicPr>
          <p:cNvPr id="5" name="Content Placeholder 4" descr="Photograph of a toucan.">
            <a:extLst>
              <a:ext uri="{FF2B5EF4-FFF2-40B4-BE49-F238E27FC236}">
                <a16:creationId xmlns:a16="http://schemas.microsoft.com/office/drawing/2014/main" id="{DC996FB8-52D4-4EB9-9A4C-182468195712}"/>
              </a:ext>
            </a:extLst>
          </p:cNvPr>
          <p:cNvPicPr>
            <a:picLocks noChangeAspect="1"/>
          </p:cNvPicPr>
          <p:nvPr/>
        </p:nvPicPr>
        <p:blipFill>
          <a:blip r:embed="rId4"/>
          <a:stretch>
            <a:fillRect/>
          </a:stretch>
        </p:blipFill>
        <p:spPr>
          <a:xfrm>
            <a:off x="983831" y="4574612"/>
            <a:ext cx="3164539" cy="2175811"/>
          </a:xfrm>
          <a:prstGeom prst="rect">
            <a:avLst/>
          </a:prstGeom>
        </p:spPr>
      </p:pic>
    </p:spTree>
    <p:extLst>
      <p:ext uri="{BB962C8B-B14F-4D97-AF65-F5344CB8AC3E}">
        <p14:creationId xmlns:p14="http://schemas.microsoft.com/office/powerpoint/2010/main" val="369375663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5" name="Vibro Up"/>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PH" sz="4000" dirty="0">
                <a:solidFill>
                  <a:srgbClr val="3399CC"/>
                </a:solidFill>
                <a:latin typeface="Verdana" charset="0"/>
              </a:rPr>
              <a:t>How do Earth’s spheres interact?</a:t>
            </a:r>
          </a:p>
        </p:txBody>
      </p:sp>
      <p:sp>
        <p:nvSpPr>
          <p:cNvPr id="3" name="Content Placeholder 2"/>
          <p:cNvSpPr>
            <a:spLocks noGrp="1"/>
          </p:cNvSpPr>
          <p:nvPr>
            <p:ph idx="1"/>
          </p:nvPr>
        </p:nvSpPr>
        <p:spPr/>
        <p:txBody>
          <a:bodyPr>
            <a:normAutofit/>
          </a:bodyPr>
          <a:lstStyle/>
          <a:p>
            <a:r>
              <a:rPr lang="en-PH" dirty="0">
                <a:solidFill>
                  <a:srgbClr val="000000"/>
                </a:solidFill>
                <a:latin typeface="Verdana" charset="0"/>
              </a:rPr>
              <a:t>All of the five spheres of Earth interact as matter and energy change and cycle through the system.</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dirty="0">
                <a:solidFill>
                  <a:srgbClr val="000000"/>
                </a:solidFill>
                <a:latin typeface="Verdana" charset="0"/>
              </a:rPr>
              <a:t>Matter moves between Earth’s spheres. </a:t>
            </a: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rgbClr val="000000"/>
              </a:solidFill>
              <a:latin typeface="Verdana" charset="0"/>
            </a:endParaRP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dirty="0">
                <a:solidFill>
                  <a:srgbClr val="000000"/>
                </a:solidFill>
                <a:latin typeface="Verdana" charset="0"/>
              </a:rPr>
              <a:t>Sometimes, matter moves through many spheres before returning to a sphere.</a:t>
            </a:r>
          </a:p>
          <a:p>
            <a:pPr marL="228600" indent="-228600">
              <a:buClr>
                <a:srgbClr val="66CC33"/>
              </a:buCl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endParaRPr lang="en-PH" dirty="0">
              <a:solidFill>
                <a:srgbClr val="000000"/>
              </a:solidFill>
              <a:latin typeface="Verdana" charset="0"/>
            </a:endParaRPr>
          </a:p>
          <a:p>
            <a:pPr marL="228600" indent="-228600">
              <a:buClr>
                <a:srgbClr val="66CC33"/>
              </a:buClr>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PH" dirty="0">
                <a:solidFill>
                  <a:srgbClr val="000000"/>
                </a:solidFill>
                <a:latin typeface="Verdana" charset="0"/>
              </a:rPr>
              <a:t>Energy moves between spheres. Energy also moves back and forth between spheres.</a:t>
            </a:r>
          </a:p>
          <a:p>
            <a:pPr marL="0" indent="0">
              <a:buNone/>
            </a:pPr>
            <a:endParaRPr lang="en-PH" dirty="0">
              <a:solidFill>
                <a:srgbClr val="000000"/>
              </a:solidFill>
              <a:latin typeface="Verdana" charset="0"/>
            </a:endParaRPr>
          </a:p>
          <a:p>
            <a:pPr marL="0" indent="0">
              <a:buNone/>
            </a:pPr>
            <a:endParaRPr lang="en-US" dirty="0"/>
          </a:p>
        </p:txBody>
      </p:sp>
    </p:spTree>
    <p:extLst>
      <p:ext uri="{BB962C8B-B14F-4D97-AF65-F5344CB8AC3E}">
        <p14:creationId xmlns:p14="http://schemas.microsoft.com/office/powerpoint/2010/main" val="169959999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ibro Up"/>
          </p:stSnd>
        </p:sndAc>
      </p:transition>
    </mc:Choice>
    <mc:Fallback xmlns="">
      <p:transition xmlns:p14="http://schemas.microsoft.com/office/powerpoint/2010/main" spd="slow">
        <p:fade/>
        <p:sndAc>
          <p:stSnd>
            <p:snd r:embed="rId3" name="Vibro Up"/>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890</Words>
  <Application>Microsoft Office PowerPoint</Application>
  <PresentationFormat>On-screen Show (4:3)</PresentationFormat>
  <Paragraphs>109</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Verdana</vt:lpstr>
      <vt:lpstr>Wingdings 3</vt:lpstr>
      <vt:lpstr>Ion</vt:lpstr>
      <vt:lpstr>Earth’s Spheres  and their  Interactions! Topic 3 Lesson 1 </vt:lpstr>
      <vt:lpstr>5 Spheres</vt:lpstr>
      <vt:lpstr>What on Earth? </vt:lpstr>
      <vt:lpstr>What is the GEOSPHERE? </vt:lpstr>
      <vt:lpstr>What is the  Hydrosphere? </vt:lpstr>
      <vt:lpstr>What is the cryosphere? </vt:lpstr>
      <vt:lpstr>What’s the Atmosphere? </vt:lpstr>
      <vt:lpstr>What is the Biosphere? </vt:lpstr>
      <vt:lpstr>How do Earth’s spheres interact?</vt:lpstr>
      <vt:lpstr>Which of Earth’s spheres are Interacting?  Can you explain? </vt:lpstr>
      <vt:lpstr>Which of Earth’s spheres are interacting in the picture? </vt:lpstr>
      <vt:lpstr>Which of Earth’s spheres are interacting in the picture? </vt:lpstr>
      <vt:lpstr>Which of Earth’s spheres are interacting in the picture? </vt:lpstr>
      <vt:lpstr>Which of Earth’s spheres are interacting in the picture?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Spheres  and their  Interactions! Topic 3 Lesson 1 </dc:title>
  <dc:creator>Gamble, Brittanian</dc:creator>
  <cp:lastModifiedBy>Gamble, Brittanian</cp:lastModifiedBy>
  <cp:revision>1</cp:revision>
  <dcterms:created xsi:type="dcterms:W3CDTF">2019-01-14T02:51:23Z</dcterms:created>
  <dcterms:modified xsi:type="dcterms:W3CDTF">2019-01-14T02:54:22Z</dcterms:modified>
</cp:coreProperties>
</file>