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75" r:id="rId5"/>
    <p:sldId id="276" r:id="rId6"/>
    <p:sldId id="278" r:id="rId7"/>
    <p:sldId id="299" r:id="rId8"/>
    <p:sldId id="300" r:id="rId9"/>
    <p:sldId id="301" r:id="rId10"/>
    <p:sldId id="305" r:id="rId11"/>
    <p:sldId id="284" r:id="rId12"/>
    <p:sldId id="294" r:id="rId13"/>
    <p:sldId id="302" r:id="rId14"/>
    <p:sldId id="303" r:id="rId15"/>
    <p:sldId id="311" r:id="rId16"/>
    <p:sldId id="289" r:id="rId17"/>
    <p:sldId id="306" r:id="rId18"/>
    <p:sldId id="304" r:id="rId19"/>
    <p:sldId id="310" r:id="rId20"/>
    <p:sldId id="312" r:id="rId21"/>
    <p:sldId id="307" r:id="rId22"/>
    <p:sldId id="308" r:id="rId23"/>
    <p:sldId id="309" r:id="rId24"/>
    <p:sldId id="29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28" autoAdjust="0"/>
    <p:restoredTop sz="74256" autoAdjust="0"/>
  </p:normalViewPr>
  <p:slideViewPr>
    <p:cSldViewPr snapToGrid="0">
      <p:cViewPr>
        <p:scale>
          <a:sx n="70" d="100"/>
          <a:sy n="70" d="100"/>
        </p:scale>
        <p:origin x="1296" y="1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pPr/>
              <a:t>2/8/19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pPr/>
              <a:t>2/8/19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Created by Kesler</a:t>
            </a:r>
            <a:r>
              <a:rPr lang="en-US" baseline="0" dirty="0" smtClean="0"/>
              <a:t> Science – More 5E lessons at KeslerScience.com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5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uk-UA" smtClean="0"/>
              <a:pPr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2491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uk-UA" smtClean="0"/>
              <a:pPr/>
              <a:t>11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08785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uk-UA" smtClean="0"/>
              <a:pPr/>
              <a:t>12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08785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uk-UA" smtClean="0"/>
              <a:pPr/>
              <a:t>13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69814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uk-UA" smtClean="0"/>
              <a:pPr/>
              <a:t>14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59726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uk-UA" smtClean="0"/>
              <a:pPr/>
              <a:t>15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85859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uk-UA" smtClean="0"/>
              <a:pPr/>
              <a:t>16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90194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2800" dirty="0" smtClean="0"/>
              <a:t>Here</a:t>
            </a:r>
            <a:r>
              <a:rPr lang="en-US" sz="2800" baseline="0" dirty="0" smtClean="0"/>
              <a:t> is a video showing how do make a profile if you want your kids to do that.  There are lots of activities for your students to make profiles depending on the materials you have in your classroom.</a:t>
            </a:r>
          </a:p>
          <a:p>
            <a:pPr marL="0" indent="0">
              <a:buFontTx/>
              <a:buNone/>
            </a:pPr>
            <a:r>
              <a:rPr lang="en-US" sz="2800" baseline="0" dirty="0" smtClean="0"/>
              <a:t>https://goo.gl/o1q1va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uk-UA" smtClean="0"/>
              <a:pPr/>
              <a:t>17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90194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uk-UA" smtClean="0"/>
              <a:pPr/>
              <a:t>18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844834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uk-UA" smtClean="0"/>
              <a:pPr/>
              <a:t>19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91644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uk-UA" smtClean="0"/>
              <a:pPr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66496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uk-UA" smtClean="0"/>
              <a:pPr/>
              <a:t>20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49399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Clear up any confusion and answer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uk-UA" smtClean="0"/>
              <a:pPr/>
              <a:t>21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70158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uk-UA" smtClean="0"/>
              <a:pPr/>
              <a:t>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66921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uk-UA" smtClean="0"/>
              <a:pPr/>
              <a:t>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41585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uk-UA" smtClean="0"/>
              <a:pPr/>
              <a:t>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93967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uk-UA" smtClean="0"/>
              <a:pPr/>
              <a:t>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24311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Contour</a:t>
            </a:r>
            <a:r>
              <a:rPr lang="en-US" baseline="0" dirty="0" smtClean="0"/>
              <a:t> intervals vary from map to map.</a:t>
            </a:r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uk-UA" smtClean="0"/>
              <a:pPr/>
              <a:t>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56565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smtClean="0"/>
              <a:t>20 feet</a:t>
            </a:r>
          </a:p>
          <a:p>
            <a:pPr marL="0" indent="0">
              <a:buNone/>
            </a:pPr>
            <a:r>
              <a:rPr lang="en-US" dirty="0" smtClean="0"/>
              <a:t>A – 720 feet</a:t>
            </a:r>
          </a:p>
          <a:p>
            <a:pPr marL="0" indent="0">
              <a:buNone/>
            </a:pPr>
            <a:r>
              <a:rPr lang="en-US" dirty="0" smtClean="0"/>
              <a:t>B – 820 feet</a:t>
            </a:r>
          </a:p>
          <a:p>
            <a:pPr marL="0" indent="0">
              <a:buFont typeface="Arial" charset="0"/>
              <a:buNone/>
            </a:pPr>
            <a:r>
              <a:rPr lang="en-US" dirty="0" smtClean="0"/>
              <a:t>700 and 800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uk-UA" smtClean="0"/>
              <a:pPr/>
              <a:t>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34225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uk-UA" smtClean="0"/>
              <a:pPr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6929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5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0" r="52388"/>
          <a:stretch/>
        </p:blipFill>
        <p:spPr>
          <a:xfrm>
            <a:off x="0" y="2057400"/>
            <a:ext cx="1500996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45768" y="2437578"/>
            <a:ext cx="3886202" cy="3125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3" t="11821"/>
          <a:stretch/>
        </p:blipFill>
        <p:spPr>
          <a:xfrm rot="5400000">
            <a:off x="2373635" y="-773435"/>
            <a:ext cx="3482330" cy="502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9" r="37100"/>
          <a:stretch/>
        </p:blipFill>
        <p:spPr>
          <a:xfrm>
            <a:off x="6762689" y="2057400"/>
            <a:ext cx="202996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00199" y="0"/>
            <a:ext cx="6949440" cy="3143393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Essential Questions: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600199" y="3297598"/>
            <a:ext cx="6949440" cy="44952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dirty="0" smtClean="0"/>
              <a:t>1. </a:t>
            </a:r>
          </a:p>
          <a:p>
            <a:pPr lvl="0"/>
            <a:r>
              <a:rPr lang="en-US" dirty="0" smtClean="0"/>
              <a:t>2.</a:t>
            </a:r>
          </a:p>
          <a:p>
            <a:pPr lvl="0"/>
            <a:r>
              <a:rPr lang="en-US" dirty="0" smtClean="0"/>
              <a:t>3.</a:t>
            </a:r>
          </a:p>
          <a:p>
            <a:pPr lvl="0"/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0" r="52388"/>
          <a:stretch/>
        </p:blipFill>
        <p:spPr>
          <a:xfrm>
            <a:off x="0" y="2057400"/>
            <a:ext cx="1500996" cy="3886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15872" y="2367474"/>
            <a:ext cx="3886202" cy="326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53568"/>
            <a:ext cx="12192000" cy="804672"/>
          </a:xfrm>
          <a:prstGeom prst="rect">
            <a:avLst/>
          </a:prstGeom>
          <a:solidFill>
            <a:schemeClr val="bg1">
              <a:lumMod val="8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700" y="-153404"/>
            <a:ext cx="9371949" cy="1183566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0113" y="6629400"/>
            <a:ext cx="978599" cy="228600"/>
          </a:xfrm>
        </p:spPr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31014" y="6629400"/>
            <a:ext cx="9144259" cy="228600"/>
          </a:xfrm>
        </p:spPr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378392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78392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79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79" y="3446396"/>
            <a:ext cx="4155622" cy="2535303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80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80" y="3446397"/>
            <a:ext cx="4155622" cy="2535304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/>
              <a:t>Footer text here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400" b="0" i="0" kern="1200">
          <a:solidFill>
            <a:schemeClr val="accent1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Topographic Maps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Presented by Kesler Science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04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716" y="-117974"/>
            <a:ext cx="9371949" cy="1183566"/>
          </a:xfrm>
        </p:spPr>
        <p:txBody>
          <a:bodyPr/>
          <a:lstStyle/>
          <a:p>
            <a:r>
              <a:rPr lang="en-US" dirty="0" smtClean="0"/>
              <a:t>Quick Action – INB Template</a:t>
            </a:r>
            <a:endParaRPr lang="en-US" dirty="0"/>
          </a:p>
        </p:txBody>
      </p:sp>
      <p:sp>
        <p:nvSpPr>
          <p:cNvPr id="52" name="Content Placeholder 2"/>
          <p:cNvSpPr>
            <a:spLocks noGrp="1"/>
          </p:cNvSpPr>
          <p:nvPr>
            <p:ph sz="half" idx="1"/>
          </p:nvPr>
        </p:nvSpPr>
        <p:spPr>
          <a:xfrm>
            <a:off x="420625" y="1626586"/>
            <a:ext cx="4442319" cy="4749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Topographic Maps INB Template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 smtClean="0"/>
              <a:t>Study the topo map.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 smtClean="0"/>
              <a:t>Answer the questions on the second page.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 smtClean="0"/>
              <a:t>Draw a conclusion on the third page.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58" y="150091"/>
            <a:ext cx="1207319" cy="1207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4862944" y="1280533"/>
            <a:ext cx="7201594" cy="5290417"/>
            <a:chOff x="4862944" y="1280533"/>
            <a:chExt cx="7201594" cy="52904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2944" y="1297811"/>
              <a:ext cx="3469177" cy="260188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0778" y="1280533"/>
              <a:ext cx="3413760" cy="256032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534" y="4024047"/>
              <a:ext cx="3395871" cy="2546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923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5835" y="1138970"/>
            <a:ext cx="6479664" cy="47746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River Valley and Depression</a:t>
            </a:r>
            <a:r>
              <a:rPr lang="en-US" sz="900" b="1" dirty="0" smtClean="0"/>
              <a:t/>
            </a:r>
            <a:br>
              <a:rPr lang="en-US" sz="900" b="1" dirty="0" smtClean="0"/>
            </a:br>
            <a:endParaRPr lang="en-US" sz="900" b="1" dirty="0" smtClean="0"/>
          </a:p>
          <a:p>
            <a:r>
              <a:rPr lang="en-US" sz="2800" dirty="0" smtClean="0"/>
              <a:t>V-shaped contour lines indicate a river valley.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The V always points upstream or toward the source or the river.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A depression (sunken area) is indicated with small lines called hachure marks.</a:t>
            </a:r>
          </a:p>
          <a:p>
            <a:r>
              <a:rPr lang="en-US" sz="2800" dirty="0" smtClean="0"/>
              <a:t>An example of a depression is a crater.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31432" y="-120863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b="1" dirty="0" smtClean="0"/>
              <a:t>Topographic Maps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6250" y="2244572"/>
            <a:ext cx="3784549" cy="3052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91941" y="5722407"/>
            <a:ext cx="187867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Depression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1642186" y="4969182"/>
            <a:ext cx="458471" cy="6567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 rot="6126407">
            <a:off x="1821179" y="3165956"/>
            <a:ext cx="458471" cy="6567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1981" y="3122755"/>
            <a:ext cx="187867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River Valley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4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931432" y="-120863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b="1" dirty="0" smtClean="0"/>
              <a:t>Topographic Maps</a:t>
            </a:r>
            <a:endParaRPr lang="en-US" b="1" dirty="0"/>
          </a:p>
        </p:txBody>
      </p:sp>
      <p:pic>
        <p:nvPicPr>
          <p:cNvPr id="2050" name="Picture 2" descr="https://upload.wikimedia.org/wikipedia/commons/f/fa/Cntr-map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245" y="1606062"/>
            <a:ext cx="6764217" cy="4444124"/>
          </a:xfrm>
          <a:prstGeom prst="rect">
            <a:avLst/>
          </a:prstGeom>
          <a:noFill/>
        </p:spPr>
      </p:pic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7154006" y="1545656"/>
            <a:ext cx="4610099" cy="462068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600" b="1" dirty="0" smtClean="0"/>
              <a:t>Hills and Mountains</a:t>
            </a:r>
          </a:p>
          <a:p>
            <a:r>
              <a:rPr lang="en-US" sz="2800" dirty="0" smtClean="0"/>
              <a:t> Appear as a series of irregularly shaped, successively smaller concentric circles or ovals</a:t>
            </a:r>
          </a:p>
          <a:p>
            <a:r>
              <a:rPr lang="en-US" sz="2800" dirty="0" smtClean="0"/>
              <a:t>The smallest, inner circle representing the highest point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Think of a target. </a:t>
            </a:r>
          </a:p>
        </p:txBody>
      </p:sp>
      <p:sp>
        <p:nvSpPr>
          <p:cNvPr id="13" name="Up Arrow 12"/>
          <p:cNvSpPr/>
          <p:nvPr/>
        </p:nvSpPr>
        <p:spPr>
          <a:xfrm>
            <a:off x="2697263" y="4769889"/>
            <a:ext cx="458471" cy="6567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>
            <a:off x="2240063" y="3574135"/>
            <a:ext cx="458471" cy="6567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>
            <a:off x="4139201" y="3480351"/>
            <a:ext cx="458471" cy="6567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3658556" y="4558874"/>
            <a:ext cx="458471" cy="6567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172" y="-161379"/>
            <a:ext cx="9371949" cy="1183566"/>
          </a:xfrm>
        </p:spPr>
        <p:txBody>
          <a:bodyPr/>
          <a:lstStyle/>
          <a:p>
            <a:r>
              <a:rPr lang="en-US" b="1" dirty="0" smtClean="0"/>
              <a:t>Quick Action – Topographic Maps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85" y="172711"/>
            <a:ext cx="1143612" cy="1143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Content Placeholder 2"/>
          <p:cNvSpPr>
            <a:spLocks noGrp="1"/>
          </p:cNvSpPr>
          <p:nvPr>
            <p:ph sz="half" idx="1"/>
          </p:nvPr>
        </p:nvSpPr>
        <p:spPr>
          <a:xfrm>
            <a:off x="602172" y="1650413"/>
            <a:ext cx="5657358" cy="46206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/>
              <a:t>Hand Topo Map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400" dirty="0" smtClean="0"/>
              <a:t>Make a fist enclosing your thumb.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400" dirty="0" smtClean="0"/>
              <a:t>Begin my drawing contour lines around your knuckles.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400" dirty="0" smtClean="0"/>
              <a:t>With your fist closed continue drawing lines all the way down to the middle of your hand. 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400" dirty="0" smtClean="0"/>
              <a:t>Open your hand and observe your hand map.  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64217" y="1316323"/>
            <a:ext cx="3442653" cy="2581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04534" y="4023194"/>
            <a:ext cx="3365212" cy="252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172" y="-161379"/>
            <a:ext cx="9371949" cy="1183566"/>
          </a:xfrm>
        </p:spPr>
        <p:txBody>
          <a:bodyPr/>
          <a:lstStyle/>
          <a:p>
            <a:r>
              <a:rPr lang="en-US" b="1" dirty="0" smtClean="0"/>
              <a:t>Quick Action – Topographic Maps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85" y="172711"/>
            <a:ext cx="1143612" cy="1143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Content Placeholder 2"/>
          <p:cNvSpPr>
            <a:spLocks noGrp="1"/>
          </p:cNvSpPr>
          <p:nvPr>
            <p:ph sz="half" idx="1"/>
          </p:nvPr>
        </p:nvSpPr>
        <p:spPr>
          <a:xfrm>
            <a:off x="602172" y="1650413"/>
            <a:ext cx="5657358" cy="46206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/>
              <a:t>Hand Topo Map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400" dirty="0" smtClean="0"/>
              <a:t>Where were your lines closest together?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400" dirty="0" smtClean="0"/>
              <a:t>What type of landforms would they represent?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400" dirty="0" smtClean="0"/>
              <a:t>Where are the lines farthest apart?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400" dirty="0" smtClean="0"/>
              <a:t>What is your hand like in that area?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400" dirty="0" smtClean="0"/>
              <a:t>Do you see any river valleys? depressions? 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7516" y="1712854"/>
            <a:ext cx="2997200" cy="224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62818" y="4083974"/>
            <a:ext cx="29972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4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466933"/>
            <a:ext cx="4713316" cy="462068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3500" b="1" dirty="0" smtClean="0"/>
          </a:p>
          <a:p>
            <a:pPr marL="0" indent="0">
              <a:buNone/>
            </a:pPr>
            <a:endParaRPr lang="en-US" sz="3500" b="1" dirty="0"/>
          </a:p>
          <a:p>
            <a:pPr marL="0" indent="0">
              <a:buNone/>
            </a:pPr>
            <a:endParaRPr lang="en-US" sz="3500" b="1" dirty="0" smtClean="0"/>
          </a:p>
          <a:p>
            <a:pPr marL="0" indent="0">
              <a:buNone/>
            </a:pPr>
            <a:r>
              <a:rPr lang="en-US" sz="4700" b="1" dirty="0" smtClean="0"/>
              <a:t>Other symbols you might find on a topographic map</a:t>
            </a:r>
            <a:r>
              <a:rPr lang="en-US" sz="3500" b="1" dirty="0" smtClean="0"/>
              <a:t/>
            </a:r>
            <a:br>
              <a:rPr lang="en-US" sz="3500" b="1" dirty="0" smtClean="0"/>
            </a:br>
            <a:endParaRPr lang="en-US" sz="3500" b="1" dirty="0" smtClean="0"/>
          </a:p>
          <a:p>
            <a:pPr marL="0" indent="0"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31432" y="-120863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b="1" dirty="0" smtClean="0"/>
              <a:t>Topographic Maps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0720" y="118998"/>
            <a:ext cx="5079075" cy="646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931432" y="-120863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b="1" dirty="0" smtClean="0"/>
              <a:t>Topographic Maps</a:t>
            </a:r>
            <a:endParaRPr lang="en-US" b="1" dirty="0"/>
          </a:p>
        </p:txBody>
      </p:sp>
      <p:pic>
        <p:nvPicPr>
          <p:cNvPr id="4" name="Picture 6" descr="http://archive.cnx.org/resources/c1a53733e85627f1bff76acac1db3c42f5611efd/Picture%2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838" y="3224946"/>
            <a:ext cx="4236916" cy="29239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33046" y="1356989"/>
            <a:ext cx="4530969" cy="5055534"/>
          </a:xfrm>
          <a:ln w="22225">
            <a:noFill/>
          </a:ln>
        </p:spPr>
        <p:txBody>
          <a:bodyPr/>
          <a:lstStyle/>
          <a:p>
            <a:pPr>
              <a:buNone/>
            </a:pPr>
            <a:r>
              <a:rPr lang="en-US" sz="3200" b="1" dirty="0" smtClean="0"/>
              <a:t>	Steepness of a slope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sz="2800" dirty="0" smtClean="0"/>
              <a:t>The closer the contour lines the steeper the slope.  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6494585" y="1345265"/>
            <a:ext cx="4560278" cy="5090704"/>
          </a:xfrm>
          <a:noFill/>
          <a:ln w="25400">
            <a:noFill/>
          </a:ln>
        </p:spPr>
        <p:txBody>
          <a:bodyPr/>
          <a:lstStyle/>
          <a:p>
            <a:pPr>
              <a:buNone/>
            </a:pPr>
            <a:r>
              <a:rPr lang="en-US" sz="3200" b="1" dirty="0" smtClean="0"/>
              <a:t>	Benchmark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sz="2400" dirty="0" smtClean="0"/>
              <a:t>An exact elevation marker</a:t>
            </a:r>
          </a:p>
          <a:p>
            <a:pPr>
              <a:buNone/>
            </a:pPr>
            <a:r>
              <a:rPr lang="en-US" sz="2400" dirty="0" smtClean="0"/>
              <a:t>	Found at the top of mountains</a:t>
            </a:r>
          </a:p>
          <a:p>
            <a:pPr>
              <a:buNone/>
            </a:pPr>
            <a:r>
              <a:rPr lang="en-US" sz="2400" dirty="0" smtClean="0"/>
              <a:t>	Usually marked with a </a:t>
            </a:r>
            <a:r>
              <a:rPr lang="en-US" sz="2400" b="1" dirty="0" smtClean="0"/>
              <a:t>+</a:t>
            </a:r>
            <a:r>
              <a:rPr lang="en-US" sz="2400" dirty="0" smtClean="0"/>
              <a:t> or </a:t>
            </a:r>
            <a:r>
              <a:rPr lang="en-US" sz="2400" b="1" dirty="0" smtClean="0"/>
              <a:t>x</a:t>
            </a:r>
          </a:p>
          <a:p>
            <a:pPr>
              <a:buNone/>
            </a:pPr>
            <a:r>
              <a:rPr lang="en-US" sz="2800" dirty="0" smtClean="0"/>
              <a:t> </a:t>
            </a:r>
            <a:endParaRPr lang="en-US" dirty="0"/>
          </a:p>
        </p:txBody>
      </p:sp>
      <p:pic>
        <p:nvPicPr>
          <p:cNvPr id="7" name="Picture 2" descr="http://images.slideplayer.com/9/2532293/slides/slide_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1416" y="3821722"/>
            <a:ext cx="3383978" cy="2537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795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931432" y="-120863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b="1" dirty="0" smtClean="0"/>
              <a:t>Topographic Maps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621324" y="1556281"/>
            <a:ext cx="4783014" cy="44224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dirty="0" smtClean="0"/>
              <a:t>Profile</a:t>
            </a:r>
          </a:p>
          <a:p>
            <a:r>
              <a:rPr lang="en-US" sz="2800" dirty="0" smtClean="0"/>
              <a:t>A graph that shows what a mountain or hill looks like from a side view.</a:t>
            </a:r>
            <a:br>
              <a:rPr lang="en-US" sz="2800" dirty="0" smtClean="0"/>
            </a:br>
            <a:r>
              <a:rPr lang="en-US" sz="2800" dirty="0" smtClean="0"/>
              <a:t>  </a:t>
            </a:r>
          </a:p>
          <a:p>
            <a:r>
              <a:rPr lang="en-US" sz="2800" dirty="0" smtClean="0"/>
              <a:t>Notice the contour lines on the steep slope vs. the gentle slope.</a:t>
            </a:r>
            <a:endParaRPr lang="en-US" sz="2800" dirty="0"/>
          </a:p>
        </p:txBody>
      </p:sp>
      <p:pic>
        <p:nvPicPr>
          <p:cNvPr id="57346" name="Picture 2" descr="http://www.strucknobula.info/image.php?url=http://www.enchantedlearning.com/geography/mapreading/topo/ma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8122" y="1379085"/>
            <a:ext cx="6353907" cy="49483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795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5782" y="1466933"/>
            <a:ext cx="5985163" cy="462068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4400" b="1" dirty="0" smtClean="0"/>
              <a:t>Satellite Views</a:t>
            </a:r>
          </a:p>
          <a:p>
            <a:r>
              <a:rPr lang="en-US" sz="11200" dirty="0" smtClean="0"/>
              <a:t>Satellite views help us observe environment impact of an area over a period of time.</a:t>
            </a:r>
          </a:p>
          <a:p>
            <a:endParaRPr lang="en-US" sz="11200" dirty="0"/>
          </a:p>
          <a:p>
            <a:r>
              <a:rPr lang="en-US" sz="11200" dirty="0" smtClean="0"/>
              <a:t>Changes are caused by:</a:t>
            </a:r>
          </a:p>
          <a:p>
            <a:pPr lvl="1"/>
            <a:r>
              <a:rPr lang="en-US" sz="10800" dirty="0" smtClean="0"/>
              <a:t>Weathering</a:t>
            </a:r>
          </a:p>
          <a:p>
            <a:pPr lvl="1"/>
            <a:r>
              <a:rPr lang="en-US" sz="10800" dirty="0" smtClean="0"/>
              <a:t>Erosion</a:t>
            </a:r>
          </a:p>
          <a:p>
            <a:pPr lvl="1"/>
            <a:r>
              <a:rPr lang="en-US" sz="10800" dirty="0" smtClean="0"/>
              <a:t>Deposition</a:t>
            </a:r>
            <a:br>
              <a:rPr lang="en-US" sz="10800" dirty="0" smtClean="0"/>
            </a:br>
            <a:endParaRPr lang="en-US" sz="10800" dirty="0" smtClean="0"/>
          </a:p>
          <a:p>
            <a:r>
              <a:rPr lang="en-US" sz="11200" dirty="0" smtClean="0"/>
              <a:t>Where would you predict most of the erosion would occur?</a:t>
            </a:r>
          </a:p>
          <a:p>
            <a:endParaRPr lang="en-US" sz="3600" dirty="0" smtClean="0"/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500" b="1" dirty="0" smtClean="0"/>
              <a:t/>
            </a:r>
            <a:br>
              <a:rPr lang="en-US" sz="3500" b="1" dirty="0" smtClean="0"/>
            </a:br>
            <a:endParaRPr lang="en-US" sz="3500" b="1" dirty="0" smtClean="0"/>
          </a:p>
          <a:p>
            <a:pPr marL="0" indent="0">
              <a:buNone/>
            </a:pPr>
            <a:r>
              <a:rPr lang="en-US" sz="8600" dirty="0" smtClean="0"/>
              <a:t/>
            </a:r>
            <a:br>
              <a:rPr lang="en-US" sz="8600" dirty="0" smtClean="0"/>
            </a:br>
            <a:r>
              <a:rPr lang="en-US" sz="8600" b="1" dirty="0" smtClean="0"/>
              <a:t/>
            </a:r>
            <a:br>
              <a:rPr lang="en-US" sz="8600" b="1" dirty="0" smtClean="0"/>
            </a:br>
            <a:r>
              <a:rPr lang="en-US" sz="8600" b="1" dirty="0" smtClean="0"/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31432" y="-120863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b="1" dirty="0" smtClean="0"/>
              <a:t>Topographic Maps</a:t>
            </a:r>
            <a:endParaRPr lang="en-US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182880" y="1538138"/>
            <a:ext cx="5238683" cy="4478271"/>
            <a:chOff x="440575" y="2078182"/>
            <a:chExt cx="4962700" cy="4009433"/>
          </a:xfrm>
        </p:grpSpPr>
        <p:pic>
          <p:nvPicPr>
            <p:cNvPr id="12" name="Picture 11" descr="https://cdn.shopify.com/s/files/1/0764/6941/products/Galveston-Island_1024x1024.jpg?v=1441098471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575" y="2078182"/>
              <a:ext cx="4962700" cy="4009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1695797" y="3898232"/>
              <a:ext cx="374073" cy="578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FF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A</a:t>
              </a:r>
              <a:endParaRPr lang="en-US" sz="36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83179" y="4615897"/>
              <a:ext cx="374073" cy="578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FF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D</a:t>
              </a:r>
              <a:endParaRPr lang="en-US" sz="36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94382" y="2499931"/>
              <a:ext cx="374073" cy="578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FF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C</a:t>
              </a:r>
              <a:endParaRPr lang="en-US" sz="36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65666" y="3299716"/>
              <a:ext cx="374073" cy="578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FF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B</a:t>
              </a:r>
              <a:endParaRPr lang="en-US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642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5782" y="1466933"/>
            <a:ext cx="5985163" cy="462068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4400" b="1" dirty="0" smtClean="0"/>
              <a:t>Satellite Views</a:t>
            </a:r>
          </a:p>
          <a:p>
            <a:r>
              <a:rPr lang="en-US" sz="11200" dirty="0" smtClean="0"/>
              <a:t>This is a satellite view of the Grand Canyon.</a:t>
            </a:r>
          </a:p>
          <a:p>
            <a:endParaRPr lang="en-US" sz="11200" dirty="0"/>
          </a:p>
          <a:p>
            <a:r>
              <a:rPr lang="en-US" sz="11200" dirty="0" smtClean="0"/>
              <a:t>It was partially created from river erosion.</a:t>
            </a:r>
            <a:r>
              <a:rPr lang="en-US" sz="10800" dirty="0" smtClean="0"/>
              <a:t/>
            </a:r>
            <a:br>
              <a:rPr lang="en-US" sz="10800" dirty="0" smtClean="0"/>
            </a:br>
            <a:endParaRPr lang="en-US" sz="10800" dirty="0" smtClean="0"/>
          </a:p>
          <a:p>
            <a:r>
              <a:rPr lang="en-US" sz="11200" dirty="0" smtClean="0"/>
              <a:t>What do you predict would happen to the canyon in the next 300 years?</a:t>
            </a:r>
          </a:p>
          <a:p>
            <a:endParaRPr lang="en-US" sz="3600" dirty="0" smtClean="0"/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500" b="1" dirty="0" smtClean="0"/>
              <a:t/>
            </a:r>
            <a:br>
              <a:rPr lang="en-US" sz="3500" b="1" dirty="0" smtClean="0"/>
            </a:br>
            <a:endParaRPr lang="en-US" sz="3500" b="1" dirty="0" smtClean="0"/>
          </a:p>
          <a:p>
            <a:pPr marL="0" indent="0">
              <a:buNone/>
            </a:pPr>
            <a:r>
              <a:rPr lang="en-US" sz="8600" dirty="0" smtClean="0"/>
              <a:t/>
            </a:r>
            <a:br>
              <a:rPr lang="en-US" sz="8600" dirty="0" smtClean="0"/>
            </a:br>
            <a:r>
              <a:rPr lang="en-US" sz="8600" b="1" dirty="0" smtClean="0"/>
              <a:t/>
            </a:r>
            <a:br>
              <a:rPr lang="en-US" sz="8600" b="1" dirty="0" smtClean="0"/>
            </a:br>
            <a:r>
              <a:rPr lang="en-US" sz="8600" b="1" dirty="0" smtClean="0"/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31432" y="-120863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b="1" dirty="0" smtClean="0"/>
              <a:t>Topographic Maps</a:t>
            </a:r>
            <a:endParaRPr lang="en-US" b="1" dirty="0"/>
          </a:p>
        </p:txBody>
      </p:sp>
      <p:pic>
        <p:nvPicPr>
          <p:cNvPr id="5" name="Picture 4" descr="http://serc.carleton.edu/download/images/13241/google_maps_grand_canyon_1222441056.v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35" y="1843333"/>
            <a:ext cx="5062451" cy="3867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436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3106406"/>
            <a:ext cx="6949440" cy="44952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How are topographic maps interpreted?</a:t>
            </a:r>
          </a:p>
          <a:p>
            <a:pPr marL="514350" indent="-514350">
              <a:buAutoNum type="arabicPeriod"/>
            </a:pPr>
            <a:r>
              <a:rPr lang="en-US" dirty="0" smtClean="0"/>
              <a:t>How do satellite views identify land and erosional features?</a:t>
            </a:r>
          </a:p>
          <a:p>
            <a:pPr marL="514350" indent="-514350">
              <a:buAutoNum type="arabicPeriod"/>
            </a:pPr>
            <a:r>
              <a:rPr lang="en-US" dirty="0" smtClean="0"/>
              <a:t>How can changes caused by weathering be predicted?</a:t>
            </a:r>
          </a:p>
          <a:p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600199" y="2371006"/>
            <a:ext cx="6949440" cy="449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smtClean="0"/>
              <a:t>Essential Questions: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11481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5782" y="1466933"/>
            <a:ext cx="5985163" cy="462068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4400" b="1" dirty="0" smtClean="0"/>
              <a:t>Satellite Views</a:t>
            </a:r>
          </a:p>
          <a:p>
            <a:r>
              <a:rPr lang="en-US" sz="11200" dirty="0" smtClean="0"/>
              <a:t>This is a satellite view of the Mississippi river delta.</a:t>
            </a:r>
          </a:p>
          <a:p>
            <a:endParaRPr lang="en-US" sz="11200" dirty="0"/>
          </a:p>
          <a:p>
            <a:r>
              <a:rPr lang="en-US" sz="11200" dirty="0" smtClean="0"/>
              <a:t>This was created by deposition from sediments upstream.</a:t>
            </a:r>
            <a:r>
              <a:rPr lang="en-US" sz="10800" dirty="0" smtClean="0"/>
              <a:t/>
            </a:r>
            <a:br>
              <a:rPr lang="en-US" sz="10800" dirty="0" smtClean="0"/>
            </a:br>
            <a:endParaRPr lang="en-US" sz="10800" dirty="0" smtClean="0"/>
          </a:p>
          <a:p>
            <a:r>
              <a:rPr lang="en-US" sz="11200" dirty="0" smtClean="0"/>
              <a:t>What do you predict would happen to the delta in the next 100 years?</a:t>
            </a:r>
          </a:p>
          <a:p>
            <a:endParaRPr lang="en-US" sz="3600" dirty="0" smtClean="0"/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500" b="1" dirty="0" smtClean="0"/>
              <a:t/>
            </a:r>
            <a:br>
              <a:rPr lang="en-US" sz="3500" b="1" dirty="0" smtClean="0"/>
            </a:br>
            <a:endParaRPr lang="en-US" sz="3500" b="1" dirty="0" smtClean="0"/>
          </a:p>
          <a:p>
            <a:pPr marL="0" indent="0">
              <a:buNone/>
            </a:pPr>
            <a:r>
              <a:rPr lang="en-US" sz="8600" dirty="0" smtClean="0"/>
              <a:t/>
            </a:r>
            <a:br>
              <a:rPr lang="en-US" sz="8600" dirty="0" smtClean="0"/>
            </a:br>
            <a:r>
              <a:rPr lang="en-US" sz="8600" b="1" dirty="0" smtClean="0"/>
              <a:t/>
            </a:r>
            <a:br>
              <a:rPr lang="en-US" sz="8600" b="1" dirty="0" smtClean="0"/>
            </a:br>
            <a:r>
              <a:rPr lang="en-US" sz="8600" b="1" dirty="0" smtClean="0"/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31432" y="-120863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b="1" dirty="0" smtClean="0"/>
              <a:t>Topographic Maps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731" y="1466933"/>
            <a:ext cx="4877355" cy="4871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79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630" y="50799"/>
            <a:ext cx="8899899" cy="1004863"/>
          </a:xfrm>
        </p:spPr>
        <p:txBody>
          <a:bodyPr/>
          <a:lstStyle/>
          <a:p>
            <a:r>
              <a:rPr lang="en-US" dirty="0" smtClean="0"/>
              <a:t>Check for Understanding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30" y="186267"/>
            <a:ext cx="1041399" cy="1041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Content Placeholder 2"/>
          <p:cNvSpPr>
            <a:spLocks noGrp="1"/>
          </p:cNvSpPr>
          <p:nvPr>
            <p:ph sz="half" idx="1"/>
          </p:nvPr>
        </p:nvSpPr>
        <p:spPr>
          <a:xfrm>
            <a:off x="575399" y="1683998"/>
            <a:ext cx="11194569" cy="46206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/>
              <a:t>Can you</a:t>
            </a:r>
            <a:r>
              <a:rPr lang="is-IS" sz="3600" b="1" dirty="0" smtClean="0"/>
              <a:t>…</a:t>
            </a:r>
          </a:p>
          <a:p>
            <a:pPr marL="742950" indent="-742950">
              <a:buAutoNum type="arabicPeriod"/>
            </a:pPr>
            <a:r>
              <a:rPr lang="is-IS" sz="3600" dirty="0" smtClean="0"/>
              <a:t>Interpret a topographic map?</a:t>
            </a:r>
          </a:p>
          <a:p>
            <a:pPr marL="742950" indent="-742950">
              <a:buAutoNum type="arabicPeriod"/>
            </a:pPr>
            <a:r>
              <a:rPr lang="is-IS" sz="3600" dirty="0" smtClean="0"/>
              <a:t>Identify land and erosional features from a satellite view?</a:t>
            </a:r>
          </a:p>
          <a:p>
            <a:pPr marL="742950" indent="-742950">
              <a:buAutoNum type="arabicPeriod"/>
            </a:pPr>
            <a:r>
              <a:rPr lang="is-IS" sz="3600" dirty="0" smtClean="0"/>
              <a:t>Predict how weatering can cause changes on landforms?</a:t>
            </a:r>
            <a:endParaRPr lang="en-US" sz="3600" dirty="0" smtClean="0"/>
          </a:p>
          <a:p>
            <a:pPr marL="742950" indent="-742950">
              <a:buFont typeface="+mj-lt"/>
              <a:buAutoNum type="arabicPeriod"/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157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795" y="1483559"/>
            <a:ext cx="5843441" cy="4620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b="1" dirty="0" smtClean="0"/>
              <a:t>Topographic Maps </a:t>
            </a:r>
          </a:p>
          <a:p>
            <a:r>
              <a:rPr lang="en-US" sz="3600" dirty="0" smtClean="0"/>
              <a:t>Cut the INB template along the solid lines.</a:t>
            </a:r>
          </a:p>
          <a:p>
            <a:r>
              <a:rPr lang="en-US" sz="3600" dirty="0" smtClean="0"/>
              <a:t>Paste the tabs into your notebook. </a:t>
            </a:r>
          </a:p>
          <a:p>
            <a:r>
              <a:rPr lang="en-US" sz="3600" dirty="0" smtClean="0"/>
              <a:t>The flaps should open like windows in which to write your notes.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9824" y="1832693"/>
            <a:ext cx="5364481" cy="402336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3174" y="-21433"/>
            <a:ext cx="9371949" cy="1183566"/>
          </a:xfrm>
        </p:spPr>
        <p:txBody>
          <a:bodyPr/>
          <a:lstStyle/>
          <a:p>
            <a:r>
              <a:rPr lang="en-US" b="1" dirty="0" smtClean="0"/>
              <a:t>Quick Action – Topographic Maps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11" y="235008"/>
            <a:ext cx="1143612" cy="1143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542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795" y="1483559"/>
            <a:ext cx="5843441" cy="4620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/>
              <a:t>Topographic Map</a:t>
            </a:r>
            <a:br>
              <a:rPr lang="en-US" sz="3600" b="1" dirty="0" smtClean="0"/>
            </a:br>
            <a:r>
              <a:rPr lang="en-US" sz="3600" b="1" dirty="0" smtClean="0"/>
              <a:t> </a:t>
            </a:r>
          </a:p>
          <a:p>
            <a:r>
              <a:rPr lang="en-US" sz="3600" dirty="0" smtClean="0"/>
              <a:t>A map that shows land features and elevation on a flat piece of paper</a:t>
            </a:r>
          </a:p>
          <a:p>
            <a:r>
              <a:rPr lang="en-US" sz="3600" dirty="0" smtClean="0"/>
              <a:t>Elevations are usually measured in feet.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31432" y="-120863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b="1" dirty="0" smtClean="0"/>
              <a:t>Topographic Maps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9236" y="1895303"/>
            <a:ext cx="5563605" cy="398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9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795" y="1483559"/>
            <a:ext cx="5843441" cy="4620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/>
              <a:t>Who would use one?</a:t>
            </a:r>
            <a:br>
              <a:rPr lang="en-US" sz="3600" b="1" dirty="0" smtClean="0"/>
            </a:br>
            <a:r>
              <a:rPr lang="en-US" sz="3600" b="1" dirty="0" smtClean="0"/>
              <a:t> </a:t>
            </a:r>
          </a:p>
          <a:p>
            <a:r>
              <a:rPr lang="en-US" sz="3600" dirty="0" smtClean="0"/>
              <a:t>Hikers, campers</a:t>
            </a:r>
          </a:p>
          <a:p>
            <a:r>
              <a:rPr lang="en-US" sz="3600" dirty="0" smtClean="0"/>
              <a:t>Military</a:t>
            </a:r>
          </a:p>
          <a:p>
            <a:r>
              <a:rPr lang="en-US" sz="3600" dirty="0" smtClean="0"/>
              <a:t>Survivalists</a:t>
            </a:r>
          </a:p>
          <a:p>
            <a:r>
              <a:rPr lang="en-US" sz="3600" dirty="0" smtClean="0"/>
              <a:t>Land developers</a:t>
            </a:r>
          </a:p>
          <a:p>
            <a:r>
              <a:rPr lang="en-US" sz="3600" dirty="0" smtClean="0"/>
              <a:t>Erosion specialists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31432" y="-120863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b="1" dirty="0" smtClean="0"/>
              <a:t>Topographic Maps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9105" y="1753984"/>
            <a:ext cx="6415396" cy="4281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47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77504" y="1466933"/>
            <a:ext cx="5843441" cy="462068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600" b="1" dirty="0" smtClean="0"/>
              <a:t>What is a contour line?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 </a:t>
            </a:r>
          </a:p>
          <a:p>
            <a:r>
              <a:rPr lang="en-US" sz="3600" dirty="0" smtClean="0"/>
              <a:t>A line joining points of equal elevation on a surface</a:t>
            </a:r>
          </a:p>
          <a:p>
            <a:r>
              <a:rPr lang="en-US" sz="3600" dirty="0" smtClean="0"/>
              <a:t>Elevation – distance above sea level</a:t>
            </a:r>
          </a:p>
          <a:p>
            <a:r>
              <a:rPr lang="en-US" sz="3600" dirty="0" smtClean="0"/>
              <a:t>Index contours (red arrows)are thicker contour lines that appear at every fifth contour line.</a:t>
            </a:r>
          </a:p>
          <a:p>
            <a:r>
              <a:rPr lang="en-US" sz="3600" dirty="0" smtClean="0"/>
              <a:t>Lines are brown on land and blue underwater.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 smtClean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31432" y="-120863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b="1" dirty="0" smtClean="0"/>
              <a:t>Topographic Maps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1826" y="1388225"/>
            <a:ext cx="3242356" cy="499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77504" y="1466933"/>
            <a:ext cx="5843441" cy="462068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600" b="1" dirty="0" smtClean="0"/>
              <a:t>Contour Interval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 </a:t>
            </a:r>
          </a:p>
          <a:p>
            <a:r>
              <a:rPr lang="en-US" sz="3600" dirty="0" smtClean="0"/>
              <a:t>The distance or difference in elevation between contour lines.</a:t>
            </a:r>
          </a:p>
          <a:p>
            <a:r>
              <a:rPr lang="en-US" sz="3600" dirty="0" smtClean="0"/>
              <a:t>To determine the contour interval: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F</a:t>
            </a:r>
            <a:r>
              <a:rPr lang="en-US" sz="3600" dirty="0" smtClean="0"/>
              <a:t>ind two consecutive index contours 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Subtract them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Divide </a:t>
            </a:r>
            <a:r>
              <a:rPr lang="en-US" sz="3600" smtClean="0"/>
              <a:t>by 5.</a:t>
            </a:r>
            <a:endParaRPr lang="en-US" sz="3600" dirty="0" smtClean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31432" y="-120863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b="1" dirty="0" smtClean="0"/>
              <a:t>Topographic Maps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738" y="1434622"/>
            <a:ext cx="4782243" cy="465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Action – Topographic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923" y="1635422"/>
            <a:ext cx="4970484" cy="4669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/>
              <a:t>Let’s Practice</a:t>
            </a:r>
          </a:p>
          <a:p>
            <a:r>
              <a:rPr lang="en-US" sz="2800" dirty="0" smtClean="0"/>
              <a:t>What is the contour interval on this map?</a:t>
            </a:r>
          </a:p>
          <a:p>
            <a:r>
              <a:rPr lang="en-US" sz="2800" dirty="0" smtClean="0"/>
              <a:t>What is the elevation at Point A?</a:t>
            </a:r>
          </a:p>
          <a:p>
            <a:r>
              <a:rPr lang="en-US" sz="2800" dirty="0" smtClean="0"/>
              <a:t>What is the elevation at Point B?</a:t>
            </a:r>
          </a:p>
          <a:p>
            <a:r>
              <a:rPr lang="en-US" sz="2800" dirty="0" smtClean="0"/>
              <a:t>What is the elevation of the two contour index lines?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dirty="0" smtClean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65" y="190445"/>
            <a:ext cx="1070318" cy="10703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6387952" y="1798991"/>
            <a:ext cx="5328560" cy="4342015"/>
            <a:chOff x="6863440" y="2207252"/>
            <a:chExt cx="4225780" cy="33955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3440" y="2207252"/>
              <a:ext cx="4225780" cy="339552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257011" y="3524596"/>
              <a:ext cx="2909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entury Gothic" charset="0"/>
                  <a:ea typeface="Century Gothic" charset="0"/>
                  <a:cs typeface="Century Gothic" charset="0"/>
                </a:rPr>
                <a:t>A</a:t>
              </a:r>
              <a:endParaRPr lang="en-US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302240" y="2446712"/>
              <a:ext cx="2909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entury Gothic" charset="0"/>
                  <a:ea typeface="Century Gothic" charset="0"/>
                  <a:cs typeface="Century Gothic" charset="0"/>
                </a:rPr>
                <a:t>B</a:t>
              </a:r>
              <a:endParaRPr lang="en-US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22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716" y="-117974"/>
            <a:ext cx="9371949" cy="1183566"/>
          </a:xfrm>
        </p:spPr>
        <p:txBody>
          <a:bodyPr/>
          <a:lstStyle/>
          <a:p>
            <a:r>
              <a:rPr lang="en-US" dirty="0" smtClean="0"/>
              <a:t>Quick Action – INB Template</a:t>
            </a:r>
            <a:endParaRPr lang="en-US" dirty="0"/>
          </a:p>
        </p:txBody>
      </p:sp>
      <p:sp>
        <p:nvSpPr>
          <p:cNvPr id="52" name="Content Placeholder 2"/>
          <p:cNvSpPr>
            <a:spLocks noGrp="1"/>
          </p:cNvSpPr>
          <p:nvPr>
            <p:ph sz="half" idx="1"/>
          </p:nvPr>
        </p:nvSpPr>
        <p:spPr>
          <a:xfrm>
            <a:off x="432348" y="1310063"/>
            <a:ext cx="4442319" cy="4749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Topographic Maps INB Template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 smtClean="0"/>
              <a:t>Cut our all three templates.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 smtClean="0"/>
              <a:t>Glue “1959/2014” template on the bottom.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 smtClean="0"/>
              <a:t>Glue the flap with “questions” next and the “map” flap on top to make a flip book.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58" y="150091"/>
            <a:ext cx="1207319" cy="1207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4862944" y="1280533"/>
            <a:ext cx="7201594" cy="5290417"/>
            <a:chOff x="4862944" y="1280533"/>
            <a:chExt cx="7201594" cy="52904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2944" y="1297811"/>
              <a:ext cx="3469177" cy="260188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0778" y="1280533"/>
              <a:ext cx="3413760" cy="256032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534" y="4024047"/>
              <a:ext cx="3395871" cy="2546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891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ology 16x9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848492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2012-07-25T23:48:00+00:00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1602824</Value>
    </PublishStatusLookup>
    <APAuthor xmlns="4873beb7-5857-4685-be1f-d57550cc96cc">
      <UserInfo>
        <DisplayName>REDMOND\v-vaddu</DisplayName>
        <AccountId>2567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TP103098869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2E070D-1769-478C-B641-1AFC52AC0857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customXml/itemProps2.xml><?xml version="1.0" encoding="utf-8"?>
<ds:datastoreItem xmlns:ds="http://schemas.openxmlformats.org/officeDocument/2006/customXml" ds:itemID="{5270532A-D598-4F6B-B05D-F62B681804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D8E0D0-D8F0-4936-9213-676BFB5ECB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571</Words>
  <Application>Microsoft Macintosh PowerPoint</Application>
  <PresentationFormat>Widescreen</PresentationFormat>
  <Paragraphs>171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Century Gothic</vt:lpstr>
      <vt:lpstr>Corbel</vt:lpstr>
      <vt:lpstr>Ecology 16x9</vt:lpstr>
      <vt:lpstr>Topographic Maps</vt:lpstr>
      <vt:lpstr>PowerPoint Presentation</vt:lpstr>
      <vt:lpstr>Quick Action – Topographic Maps</vt:lpstr>
      <vt:lpstr>PowerPoint Presentation</vt:lpstr>
      <vt:lpstr>PowerPoint Presentation</vt:lpstr>
      <vt:lpstr>PowerPoint Presentation</vt:lpstr>
      <vt:lpstr>PowerPoint Presentation</vt:lpstr>
      <vt:lpstr>Quick Action – Topographic Maps</vt:lpstr>
      <vt:lpstr>Quick Action – INB Template</vt:lpstr>
      <vt:lpstr>Quick Action – INB Template</vt:lpstr>
      <vt:lpstr>PowerPoint Presentation</vt:lpstr>
      <vt:lpstr>PowerPoint Presentation</vt:lpstr>
      <vt:lpstr>Quick Action – Topographic Maps</vt:lpstr>
      <vt:lpstr>Quick Action – Topographic Maps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Check for Understanding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2015-12-21T17:28:40Z</dcterms:created>
  <dcterms:modified xsi:type="dcterms:W3CDTF">2019-02-08T12:51:07Z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