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319" r:id="rId2"/>
    <p:sldId id="256" r:id="rId3"/>
    <p:sldId id="257" r:id="rId4"/>
    <p:sldId id="258" r:id="rId5"/>
    <p:sldId id="259" r:id="rId6"/>
    <p:sldId id="315" r:id="rId7"/>
    <p:sldId id="316" r:id="rId8"/>
    <p:sldId id="317" r:id="rId9"/>
    <p:sldId id="318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3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F2839-31EA-1148-84D3-F0D71CBB5AB1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9F2AB-6AA8-D443-A738-8F6D0EAEF9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15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they both</a:t>
            </a:r>
            <a:r>
              <a:rPr lang="en-US" baseline="0" dirty="0" smtClean="0"/>
              <a:t> establish the three branches of government, the Florida Constitution does not leave things to be later decided.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9F2AB-6AA8-D443-A738-8F6D0EAEF97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70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DADE900-5B0A-3A47-AACA-E1C142838EA6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3960270" y="8819171"/>
            <a:ext cx="3033022" cy="46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58FCBC5E-8671-6B4A-B0D0-31DACE7FD246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30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427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706438"/>
            <a:ext cx="4640263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9476" y="4409586"/>
            <a:ext cx="5592870" cy="417249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023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A86E0D5-232A-0648-B1CE-F834338EE494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3960270" y="8819171"/>
            <a:ext cx="3033022" cy="46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2E16E73F-BEA5-834F-88E9-7BF9AA77C538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31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5298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706438"/>
            <a:ext cx="4640263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529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9476" y="4409586"/>
            <a:ext cx="5592870" cy="417249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789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472FD72-DE74-074A-A117-4E557E20B729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3960270" y="8819171"/>
            <a:ext cx="3033022" cy="46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D0D92C31-9C90-2C4A-84B0-58AFB26139A4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32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6322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706438"/>
            <a:ext cx="4640263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632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9476" y="4409586"/>
            <a:ext cx="5592870" cy="417249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34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64756AC-DB4B-8D42-996F-96796A75F9DC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3960270" y="8819171"/>
            <a:ext cx="3033022" cy="46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29CBBF05-ECDA-F644-B9E3-D204063B3172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33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7346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706438"/>
            <a:ext cx="4640263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734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9476" y="4409586"/>
            <a:ext cx="5592870" cy="417249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524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E8A7557-39C7-FF40-92C6-FACE9D05544B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3960270" y="8819171"/>
            <a:ext cx="3033022" cy="46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BFCAB814-19D3-6D44-9C37-2108D17B93F6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34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8370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706438"/>
            <a:ext cx="4640263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837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9476" y="4409586"/>
            <a:ext cx="5592870" cy="417249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391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3C7A1E5-18B5-FE42-BEBC-E2390C6929C2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3960270" y="8819171"/>
            <a:ext cx="3033022" cy="46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5DF91B65-B9E5-1745-9D51-ECB1DE64A232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35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939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706438"/>
            <a:ext cx="4640263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939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9476" y="4409586"/>
            <a:ext cx="5592870" cy="417249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457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C98C5A8-A9C9-9342-A612-23CBF75B2B71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3960270" y="8819171"/>
            <a:ext cx="3033022" cy="46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908A3419-A094-1E43-9F38-845DFDF807A2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36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0418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706438"/>
            <a:ext cx="4640263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041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9476" y="4409586"/>
            <a:ext cx="5592870" cy="417249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675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1E368DF-D224-8D4E-B76E-497079BF32FE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3960270" y="8819171"/>
            <a:ext cx="3033022" cy="46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7322F287-5492-0F4D-80AC-21D36A1E77AA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37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442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706438"/>
            <a:ext cx="4640263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4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9476" y="4409586"/>
            <a:ext cx="5592870" cy="417249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915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04BA853-7DC4-1C46-AA8E-F10D1B111C99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3960270" y="8819171"/>
            <a:ext cx="3033022" cy="46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B109B7F5-65A3-6744-A276-AC3549163A20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38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2466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706438"/>
            <a:ext cx="4640263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246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9476" y="4409586"/>
            <a:ext cx="5592870" cy="417249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146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E7FC837-9F55-4D4E-B260-54CF6387A452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3960270" y="8819171"/>
            <a:ext cx="3033022" cy="46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81159A7B-95FD-0840-95F2-11D80C6FEE93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39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3490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706438"/>
            <a:ext cx="4640263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349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9476" y="4409586"/>
            <a:ext cx="5592870" cy="417249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845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DEB3CA6-65BB-7E4B-8D13-18DAD8BDA6B3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3960270" y="8819171"/>
            <a:ext cx="3033022" cy="46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E8BF2C9A-AD9E-074C-940D-7C46DC293E26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22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6082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706438"/>
            <a:ext cx="4640263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9476" y="4409586"/>
            <a:ext cx="5592870" cy="417249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4233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B9A04BF-67A9-5043-810B-547DA0DD001D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3960270" y="8819171"/>
            <a:ext cx="3033022" cy="46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7BCD3193-A237-8A48-A0C0-68E69DA2B15C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40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451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706438"/>
            <a:ext cx="4640263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451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9476" y="4409586"/>
            <a:ext cx="5592870" cy="417249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5885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99251AF-C0F5-044E-980E-32078A1B4AC4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3960270" y="8819171"/>
            <a:ext cx="3033022" cy="46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CE57D85D-61A1-EF43-96EA-2F0F2A166B26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41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5538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706438"/>
            <a:ext cx="4640263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553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9476" y="4409586"/>
            <a:ext cx="5592870" cy="417249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207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30D8EA3-A8F2-2E41-BBF5-CEC4AFF848E0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3960270" y="8819171"/>
            <a:ext cx="3033022" cy="46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3C52F253-5214-784D-A2B1-EF4379A63C72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42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6562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706438"/>
            <a:ext cx="4640263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656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9476" y="4409586"/>
            <a:ext cx="5592870" cy="417249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4061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F338C8A-4AE4-3849-9FCE-E2B48118BE3D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3960270" y="8819171"/>
            <a:ext cx="3033022" cy="46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A06A9F45-142C-8249-921A-C34804AA756E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43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7586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706438"/>
            <a:ext cx="4640263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758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9476" y="4409586"/>
            <a:ext cx="5592870" cy="417249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321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4158107-87AC-B347-A7FD-126303B39098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3960270" y="8819171"/>
            <a:ext cx="3033022" cy="46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E284367D-6E31-8A42-8943-E77FC86A69C8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44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8610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706438"/>
            <a:ext cx="4640263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861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9476" y="4409586"/>
            <a:ext cx="5592870" cy="417249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8594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D5AF2E6-F1A9-D243-9111-0FFED3B4DCF4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3960270" y="8819171"/>
            <a:ext cx="3033022" cy="46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D4515674-1335-8444-8924-6AE0F858F68B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45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963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706438"/>
            <a:ext cx="4640263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9476" y="4409586"/>
            <a:ext cx="5592870" cy="417249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6310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69A4F9A-E6D4-C747-A718-F119DFC2C28A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3960270" y="8819171"/>
            <a:ext cx="3033022" cy="46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EA0B8BC3-A7DD-664C-82C7-CDCD5BD77FFF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46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0658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706438"/>
            <a:ext cx="4640263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065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9476" y="4409586"/>
            <a:ext cx="5592870" cy="417249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6147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D12BD1F-C226-9145-9012-0F862AE947AF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3960270" y="8819171"/>
            <a:ext cx="3033022" cy="46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9A97C5BB-D6C7-D04B-B0C0-78D0C0DDA865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47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1682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706438"/>
            <a:ext cx="4640263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168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9476" y="4409586"/>
            <a:ext cx="5592870" cy="417249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3489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715EB75-C1D9-FF4D-8CCA-ED3C86587795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3960270" y="8819171"/>
            <a:ext cx="3033022" cy="46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0A4FF616-F106-F247-B4F2-0941E694B45E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48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2706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706438"/>
            <a:ext cx="4640263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270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9476" y="4409586"/>
            <a:ext cx="5592870" cy="417249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7539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ECD9843-A8AE-5F41-9C2E-CDBA47DA8E9C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960270" y="8819171"/>
            <a:ext cx="3033022" cy="46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5BB914F9-F7B5-D048-AC64-35EC229142B4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49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3730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706438"/>
            <a:ext cx="4640263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373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9476" y="4409586"/>
            <a:ext cx="5592870" cy="417249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5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4E7629D-CE90-7F40-813D-1653E13BD314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3960270" y="8819171"/>
            <a:ext cx="3033022" cy="46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31B0FA47-76DF-6144-B2A4-54DB69EF8531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23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7106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706438"/>
            <a:ext cx="4640263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9476" y="4409586"/>
            <a:ext cx="5592870" cy="417249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9966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316C84D-33B3-CB41-9534-A0C1B022F1E6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3960270" y="8819171"/>
            <a:ext cx="3033022" cy="46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C0521BB8-88E3-4341-9B72-973FB5B9A88C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50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475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706438"/>
            <a:ext cx="4640263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475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9476" y="4409586"/>
            <a:ext cx="5592870" cy="417249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304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19B821B-7435-EC49-BC11-F833E96B21A3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3960270" y="8819171"/>
            <a:ext cx="3033022" cy="46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AB77787F-F88A-B54C-8173-293E04AAABAA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51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5778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706438"/>
            <a:ext cx="4640263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577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9476" y="4409586"/>
            <a:ext cx="5592870" cy="417249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1687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B792C39-99DA-F646-AD1A-F0D42C2F6994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3960270" y="8819171"/>
            <a:ext cx="3033022" cy="46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8D4E53EB-D2B4-6E43-BFA2-2BF72BEF1A2B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52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6802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706438"/>
            <a:ext cx="4640263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680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9476" y="4409586"/>
            <a:ext cx="5592870" cy="417249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3102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88CDA8E-CD03-A447-9C87-8A40C73F026E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3960270" y="8819171"/>
            <a:ext cx="3033022" cy="46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6259B0CD-62BE-3A4D-AB68-628703DA1C72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53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7826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706438"/>
            <a:ext cx="4640263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782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9476" y="4409586"/>
            <a:ext cx="5592870" cy="417249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6040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5DA873E-F8FF-5D4D-BF16-B7CB96220D7A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3960270" y="8819171"/>
            <a:ext cx="3033022" cy="46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5BEAB50A-CB6B-104A-8846-364707412081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54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8850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706438"/>
            <a:ext cx="4640263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885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9476" y="4409586"/>
            <a:ext cx="5592870" cy="417249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6729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F768DC9-60A1-2445-A0B3-0278EC27D167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3960270" y="8819171"/>
            <a:ext cx="3033022" cy="46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B444639D-8855-3042-A9EB-EE6F13CFB1CF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55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987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706438"/>
            <a:ext cx="4640263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987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9476" y="4409586"/>
            <a:ext cx="5592870" cy="417249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4783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1B48A01-D521-984A-9F1D-002DE49C4A34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3960270" y="8819171"/>
            <a:ext cx="3033022" cy="46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BEC99EC5-9510-EE4C-8932-253F881288D2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56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0898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706438"/>
            <a:ext cx="4640263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089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9476" y="4409586"/>
            <a:ext cx="5592870" cy="417249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1517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48C26C2-0E80-A54B-BE80-C3F65163785D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3960270" y="8819171"/>
            <a:ext cx="3033022" cy="46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9EF0D9E9-E1A3-4748-835F-DE386AF9FAA0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57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1922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706438"/>
            <a:ext cx="4640263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192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9476" y="4409586"/>
            <a:ext cx="5592870" cy="417249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4426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AB906A7-A5E3-944B-B7F0-CFB006E8D4AC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3960270" y="8819171"/>
            <a:ext cx="3033022" cy="46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457C132A-2877-1647-8364-FC8DB0070283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58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2946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706438"/>
            <a:ext cx="4640263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294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9476" y="4409586"/>
            <a:ext cx="5592870" cy="417249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3857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9759972-0B91-8641-9DD1-9AF10BD49C1E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3960270" y="8819171"/>
            <a:ext cx="3033022" cy="46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560F27FF-08A4-CB49-8BAB-72A6A3A210B3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59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3970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706438"/>
            <a:ext cx="4640263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397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9476" y="4409586"/>
            <a:ext cx="5592870" cy="417249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995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52BECBA-5705-C14D-AF91-657782A889BD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3960270" y="8819171"/>
            <a:ext cx="3033022" cy="46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1B80C5BB-9C50-C549-8942-8651CB58CC5B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24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8130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706438"/>
            <a:ext cx="4640263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9476" y="4409586"/>
            <a:ext cx="5592870" cy="417249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2714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3F58C11-D1B5-5E4B-A164-5F32BAAF75D6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3960270" y="8819171"/>
            <a:ext cx="3033022" cy="46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7AC8419C-CF69-0D4E-85C3-8A9F0A557411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60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499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706438"/>
            <a:ext cx="4640263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499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9476" y="4409586"/>
            <a:ext cx="5592870" cy="417249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6075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8FF139A7-7B7E-1646-AE19-A6DF0F3992C0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86017" name="Text Box 1"/>
          <p:cNvSpPr txBox="1">
            <a:spLocks noChangeArrowheads="1"/>
          </p:cNvSpPr>
          <p:nvPr/>
        </p:nvSpPr>
        <p:spPr bwMode="auto">
          <a:xfrm>
            <a:off x="3960270" y="8819171"/>
            <a:ext cx="3033022" cy="46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27D3DBD7-23A5-B447-B92C-81B5B9AA4D39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61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6018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706438"/>
            <a:ext cx="4640263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601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9476" y="4409586"/>
            <a:ext cx="5592870" cy="417249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7505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1BA87CF-418C-624B-95E6-844CB6646FD5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87041" name="Text Box 1"/>
          <p:cNvSpPr txBox="1">
            <a:spLocks noChangeArrowheads="1"/>
          </p:cNvSpPr>
          <p:nvPr/>
        </p:nvSpPr>
        <p:spPr bwMode="auto">
          <a:xfrm>
            <a:off x="3960270" y="8819171"/>
            <a:ext cx="3033022" cy="46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62D5D6BC-94A9-4944-9F37-BA48D1D33C21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62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7042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706438"/>
            <a:ext cx="4640263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704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9476" y="4409586"/>
            <a:ext cx="5592870" cy="417249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4919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81659AF-0832-4546-8137-D6CB6C780DD0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3960270" y="8819171"/>
            <a:ext cx="3033022" cy="46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FB0CFA45-CC71-9847-BA48-A74A9B1B89C1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63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8066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706438"/>
            <a:ext cx="4640263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806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9476" y="4409586"/>
            <a:ext cx="5592870" cy="417249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343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5985D86-6789-204B-B146-DCC9FD4829D2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3960270" y="8819171"/>
            <a:ext cx="3033022" cy="46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F4007E35-1804-F442-A200-95018391BB7A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25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915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706438"/>
            <a:ext cx="4640263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9476" y="4409586"/>
            <a:ext cx="5592870" cy="417249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440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943C46A-7B7A-F84B-8525-EB007CDAED08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3960270" y="8819171"/>
            <a:ext cx="3033022" cy="46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EFD93BF0-56F2-E94B-B96B-F34D7A0E494C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26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0178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706438"/>
            <a:ext cx="4640263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9476" y="4409586"/>
            <a:ext cx="5592870" cy="417249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747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6FEB6FB-E177-1F46-9331-46319CFB8FB4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3960270" y="8819171"/>
            <a:ext cx="3033022" cy="46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29EE0782-EF26-0949-B09F-2D9C9C44228D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27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1202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706438"/>
            <a:ext cx="4640263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120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9476" y="4409586"/>
            <a:ext cx="5592870" cy="417249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548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EBDB8FB-D01B-E440-A4A5-E82F6310D290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3960270" y="8819171"/>
            <a:ext cx="3033022" cy="46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2E65EB77-08C3-7E4D-BDDA-5A157215EE9A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28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2226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706438"/>
            <a:ext cx="4640263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9476" y="4409586"/>
            <a:ext cx="5592870" cy="417249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623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5821F54-247F-C744-A2A7-9C4DF36C9C21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3960270" y="8819171"/>
            <a:ext cx="3033022" cy="46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0BBB044C-F255-3C4F-A883-0239C19734A9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29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3250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706438"/>
            <a:ext cx="4640263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9476" y="4409586"/>
            <a:ext cx="5592870" cy="417249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94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 pix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9588"/>
            <a:ext cx="9144000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FL flag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04800"/>
            <a:ext cx="255428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371600"/>
            <a:ext cx="6400800" cy="8382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9DA46-A412-41AB-BACB-F5A5EDE29E27}" type="datetimeFigureOut">
              <a:rPr lang="en-US"/>
              <a:pPr>
                <a:defRPr/>
              </a:pPr>
              <a:t>2/9/2018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C5FFB-8C8C-43E7-8117-297161F5F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A25EB-AE0F-4F4B-AED8-FDC9F5E2BD2B}" type="datetimeFigureOut">
              <a:rPr lang="en-US"/>
              <a:pPr>
                <a:defRPr/>
              </a:pPr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BCCEF-7F02-49B3-B93C-7655E6D6B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34010-B253-4946-BE0D-3CB5424BD16F}" type="datetimeFigureOut">
              <a:rPr lang="en-US"/>
              <a:pPr>
                <a:defRPr/>
              </a:pPr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2434E-4976-484A-987B-04F3EA710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958E7-3841-4656-B734-16660AEB2D08}" type="datetimeFigureOut">
              <a:rPr lang="en-US"/>
              <a:pPr>
                <a:defRPr/>
              </a:pPr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4448E-8D48-44CE-9316-01C838596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3C294-F2F1-4859-B0B5-F55E28EF42C9}" type="datetimeFigureOut">
              <a:rPr lang="en-US"/>
              <a:pPr>
                <a:defRPr/>
              </a:pPr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DA2D6-ACC5-4C35-B1D2-203EAFB0F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E92A9-DDC7-48A1-9819-611B9E7D5E6F}" type="datetimeFigureOut">
              <a:rPr lang="en-US"/>
              <a:pPr>
                <a:defRPr/>
              </a:pPr>
              <a:t>2/9/2018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2D0CB-B812-4CD9-95CC-D55F48F68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0992A-EA2A-4F44-92FC-DB03DB7FE7D2}" type="datetimeFigureOut">
              <a:rPr lang="en-US"/>
              <a:pPr>
                <a:defRPr/>
              </a:pPr>
              <a:t>2/9/2018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E3AD2-F37B-4198-B0E6-36B2BE2A7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C3E6D-682B-4779-9FCC-4F0A3FB353C4}" type="datetimeFigureOut">
              <a:rPr lang="en-US"/>
              <a:pPr>
                <a:defRPr/>
              </a:pPr>
              <a:t>2/9/2018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B542C-5711-4388-A7DE-1FFA73321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72110-3648-42BE-AFE8-7109DD9C5ED2}" type="datetimeFigureOut">
              <a:rPr lang="en-US"/>
              <a:pPr>
                <a:defRPr/>
              </a:pPr>
              <a:t>2/9/2018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20677-419C-455A-A248-1E18BDD48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16DE8-0983-499C-A827-91FEC2694C8F}" type="datetimeFigureOut">
              <a:rPr lang="en-US"/>
              <a:pPr>
                <a:defRPr/>
              </a:pPr>
              <a:t>2/9/2018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4959D-B7FC-4F35-B591-CC29FD4C6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78151-97AB-4F87-8D51-38C9553B0E3C}" type="datetimeFigureOut">
              <a:rPr lang="en-US"/>
              <a:pPr>
                <a:defRPr/>
              </a:pPr>
              <a:t>2/9/2018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0112D-51D3-41AD-8423-A1B75B922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87000">
              <a:schemeClr val="accent6">
                <a:lumMod val="20000"/>
                <a:lumOff val="80000"/>
                <a:alpha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113261-0D78-4221-B30F-0BC59091D649}" type="datetimeFigureOut">
              <a:rPr lang="en-US"/>
              <a:pPr>
                <a:defRPr/>
              </a:pPr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008FA7-8239-40C6-8297-8666E9AB3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FL footer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7540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33400"/>
            <a:ext cx="8610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Write name, date, and period on a blank sheet of paper.</a:t>
            </a:r>
          </a:p>
          <a:p>
            <a:r>
              <a:rPr lang="en-US" sz="2400" b="1" dirty="0"/>
              <a:t>Answer the following questions, due by the end of morning announcements: </a:t>
            </a:r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pPr marL="342900" indent="-342900">
              <a:buAutoNum type="arabicPeriod"/>
            </a:pPr>
            <a:r>
              <a:rPr lang="en-US" sz="2400" b="1" dirty="0" smtClean="0"/>
              <a:t>What are the four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courts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/>
              <a:t>that make up the Florida Judicial Branch?</a:t>
            </a:r>
          </a:p>
          <a:p>
            <a:r>
              <a:rPr lang="en-US" b="1" dirty="0" smtClean="0"/>
              <a:t>1.</a:t>
            </a:r>
          </a:p>
          <a:p>
            <a:r>
              <a:rPr lang="en-US" b="1" dirty="0" smtClean="0"/>
              <a:t>2.</a:t>
            </a:r>
          </a:p>
          <a:p>
            <a:r>
              <a:rPr lang="en-US" b="1" dirty="0" smtClean="0"/>
              <a:t>3.</a:t>
            </a:r>
          </a:p>
          <a:p>
            <a:r>
              <a:rPr lang="en-US" b="1" dirty="0" smtClean="0"/>
              <a:t>4.</a:t>
            </a:r>
          </a:p>
          <a:p>
            <a:endParaRPr lang="en-US" b="1" dirty="0"/>
          </a:p>
          <a:p>
            <a:r>
              <a:rPr lang="en-US" sz="2400" b="1" dirty="0" smtClean="0"/>
              <a:t>2. How many Supreme Court Justices does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Florida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/>
              <a:t>have?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499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Article I – Declaration of Rights</a:t>
            </a:r>
            <a:endParaRPr lang="en-US" dirty="0"/>
          </a:p>
        </p:txBody>
      </p:sp>
      <p:pic>
        <p:nvPicPr>
          <p:cNvPr id="18434" name="Content Placeholder 4" descr="right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01875"/>
            <a:ext cx="4038600" cy="312261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600" dirty="0" smtClean="0"/>
              <a:t>Some of Florida's Bill of Rights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Freedom of speech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Freedom of the press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Equal protection of the laws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Right of a jury trial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Right to bear arms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Freedom of worship</a:t>
            </a:r>
          </a:p>
          <a:p>
            <a:pPr marL="0" indent="0">
              <a:lnSpc>
                <a:spcPct val="90000"/>
              </a:lnSpc>
              <a:buNone/>
            </a:pP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Article II — General Provisions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 dirty="0" smtClean="0"/>
              <a:t>Creates the state's boundaries, seal, flag, and three branches of government</a:t>
            </a:r>
          </a:p>
          <a:p>
            <a:pPr>
              <a:lnSpc>
                <a:spcPct val="80000"/>
              </a:lnSpc>
            </a:pP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200" dirty="0" smtClean="0"/>
              <a:t>Makes Tallahassee the state capital and</a:t>
            </a:r>
            <a:r>
              <a:rPr lang="en-US" sz="2200" dirty="0"/>
              <a:t> </a:t>
            </a:r>
            <a:r>
              <a:rPr lang="en-US" sz="2200" dirty="0" smtClean="0"/>
              <a:t>English the official language in Florida</a:t>
            </a:r>
          </a:p>
          <a:p>
            <a:pPr>
              <a:lnSpc>
                <a:spcPct val="80000"/>
              </a:lnSpc>
            </a:pP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200" dirty="0" smtClean="0"/>
              <a:t>Protects and conserves Florida's natural resources .</a:t>
            </a:r>
          </a:p>
          <a:p>
            <a:pPr>
              <a:lnSpc>
                <a:spcPct val="80000"/>
              </a:lnSpc>
            </a:pPr>
            <a:endParaRPr lang="en-US" sz="2200" dirty="0" smtClean="0"/>
          </a:p>
        </p:txBody>
      </p:sp>
      <p:pic>
        <p:nvPicPr>
          <p:cNvPr id="19459" name="Content Placeholder 4" descr="Everglad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905000"/>
            <a:ext cx="4038600" cy="330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Article III — Legislature</a:t>
            </a:r>
            <a:endParaRPr lang="en-US" smtClean="0"/>
          </a:p>
        </p:txBody>
      </p:sp>
      <p:pic>
        <p:nvPicPr>
          <p:cNvPr id="20482" name="Content Placeholder 4" descr="RainyDayInJul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9463" y="1600200"/>
            <a:ext cx="3182937" cy="4244975"/>
          </a:xfrm>
        </p:spPr>
      </p:pic>
      <p:sp>
        <p:nvSpPr>
          <p:cNvPr id="20483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Establishes a House and a Senate </a:t>
            </a:r>
          </a:p>
          <a:p>
            <a:r>
              <a:rPr lang="en-US" dirty="0" smtClean="0"/>
              <a:t>Requires that states budget and plan how to spend their money</a:t>
            </a:r>
          </a:p>
          <a:p>
            <a:r>
              <a:rPr lang="en-US" dirty="0" smtClean="0"/>
              <a:t>Requires a "rainy day" fund for emergencies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Article IV — Executive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6482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Creates Florida's Cabinet and executive departments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Requires the establishment of: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 the Fish and Wildlife Conservation Commission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Department of Veteran Affairs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Department of Elderly Affairs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200400"/>
            <a:ext cx="4705257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Article V — Judiciary Appeals</a:t>
            </a:r>
            <a:endParaRPr lang="en-US" smtClean="0"/>
          </a:p>
        </p:txBody>
      </p:sp>
      <p:pic>
        <p:nvPicPr>
          <p:cNvPr id="22530" name="Content Placeholder 4" descr="b4s_padgett092208_38994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286000"/>
            <a:ext cx="3898900" cy="272891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Establishes four levels of state courts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Tells how judges will be chosen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This Article is where the state courts derive (get) their power from.</a:t>
            </a:r>
          </a:p>
          <a:p>
            <a:pPr>
              <a:lnSpc>
                <a:spcPct val="8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b="1" dirty="0" smtClean="0"/>
              <a:t>Article VI — Suffrage and 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Specifies dates of general elections and qualifications to vote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Disqualifies convicted felons and the mentally incompetent from voting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Limits certain state officials terms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23555" name="Content Placeholder 4" descr="untitled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136775"/>
            <a:ext cx="4038600" cy="3452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Article VII — Finance and Taxation</a:t>
            </a:r>
            <a:endParaRPr lang="en-US" dirty="0"/>
          </a:p>
        </p:txBody>
      </p:sp>
      <p:pic>
        <p:nvPicPr>
          <p:cNvPr id="24578" name="Content Placeholder 4" descr="StateTax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981200"/>
            <a:ext cx="3589338" cy="3128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All taxes are created by the Legislature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Doesn’t allow state income tax and limits inheritance taxes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Article VIII — Local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Allows the state to create, change or eliminate local governments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Lists their powers and requires that county officials include: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County commissioners and a separately elected clerk, sheriff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Tax appraiser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Tax collector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Supervisor of elections</a:t>
            </a:r>
            <a:endParaRPr lang="en-US" dirty="0"/>
          </a:p>
        </p:txBody>
      </p:sp>
      <p:pic>
        <p:nvPicPr>
          <p:cNvPr id="25603" name="Content Placeholder 4" descr="RG1503-county-governmen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57738" y="1600200"/>
            <a:ext cx="381952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Article IX — Education</a:t>
            </a:r>
            <a:endParaRPr lang="en-US" smtClean="0"/>
          </a:p>
        </p:txBody>
      </p:sp>
      <p:pic>
        <p:nvPicPr>
          <p:cNvPr id="26626" name="Content Placeholder 4" descr="florida-department-of-educati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905000"/>
            <a:ext cx="3938588" cy="36401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Creates a system of public schools, colleges and other public education programs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Board of Education, appointed by the governor, supervises this system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Specifies one school district per county and district leadership.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Article X — Miscellaneous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Carries 27 sections including: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Authority to have a state militia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Protection from court seizure of one's home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State lottery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Public ownership of lands under navigable waters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Workplaces without tobacco smoke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Prohibition of medical licenses after repeated medical malpractice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27651" name="Content Placeholder 4" descr="miscellaneou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065338"/>
            <a:ext cx="4038600" cy="3595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7772400" cy="1470025"/>
          </a:xfrm>
        </p:spPr>
        <p:txBody>
          <a:bodyPr/>
          <a:lstStyle/>
          <a:p>
            <a:r>
              <a:rPr lang="en-US" smtClean="0"/>
              <a:t>The Florida Constitution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990600"/>
            <a:ext cx="6400800" cy="838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Article XI — Amendments</a:t>
            </a:r>
            <a:endParaRPr lang="en-US" smtClean="0"/>
          </a:p>
        </p:txBody>
      </p:sp>
      <p:pic>
        <p:nvPicPr>
          <p:cNvPr id="28674" name="Content Placeholder 4" descr="vot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752600"/>
            <a:ext cx="4038600" cy="3689350"/>
          </a:xfrm>
        </p:spPr>
      </p:pic>
      <p:sp>
        <p:nvSpPr>
          <p:cNvPr id="2867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/>
          <a:p>
            <a:r>
              <a:rPr lang="en-US" dirty="0" smtClean="0"/>
              <a:t>Creates five ways to amend Florida's Constitution</a:t>
            </a:r>
          </a:p>
          <a:p>
            <a:r>
              <a:rPr lang="en-US" dirty="0" smtClean="0"/>
              <a:t>Reviews the state's tax and budget laws</a:t>
            </a:r>
          </a:p>
          <a:p>
            <a:r>
              <a:rPr lang="en-US" dirty="0" smtClean="0"/>
              <a:t>How does this differ from how we amend the US Constitution?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Article XII — Schedule</a:t>
            </a:r>
            <a:endParaRPr lang="en-US" smtClean="0"/>
          </a:p>
        </p:txBody>
      </p:sp>
      <p:sp>
        <p:nvSpPr>
          <p:cNvPr id="29698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Provides for the transition from the 1885 Constitution to the current one</a:t>
            </a:r>
          </a:p>
          <a:p>
            <a:endParaRPr lang="en-US" dirty="0" smtClean="0"/>
          </a:p>
        </p:txBody>
      </p:sp>
      <p:pic>
        <p:nvPicPr>
          <p:cNvPr id="29699" name="Content Placeholder 4" descr="Constitut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828800"/>
            <a:ext cx="4060825" cy="3322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701280" y="2392091"/>
            <a:ext cx="7511040" cy="359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 anchor="ctr"/>
          <a:lstStyle>
            <a:lvl1pPr marL="342900" indent="-33655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lnSpc>
                <a:spcPct val="73000"/>
              </a:lnSpc>
              <a:buClrTx/>
              <a:buFontTx/>
              <a:buNone/>
              <a:defRPr/>
            </a:pPr>
            <a:r>
              <a:rPr lang="en-US" sz="2900" dirty="0" smtClean="0">
                <a:solidFill>
                  <a:srgbClr val="000000"/>
                </a:solidFill>
              </a:rPr>
              <a:t>Work </a:t>
            </a:r>
            <a:r>
              <a:rPr lang="en-US" sz="2900" dirty="0">
                <a:solidFill>
                  <a:srgbClr val="000000"/>
                </a:solidFill>
              </a:rPr>
              <a:t>together</a:t>
            </a:r>
          </a:p>
          <a:p>
            <a:pPr algn="ctr">
              <a:lnSpc>
                <a:spcPct val="73000"/>
              </a:lnSpc>
              <a:buClrTx/>
              <a:buFontTx/>
              <a:buNone/>
              <a:defRPr/>
            </a:pPr>
            <a:r>
              <a:rPr lang="en-US" sz="2900" dirty="0">
                <a:solidFill>
                  <a:srgbClr val="000000"/>
                </a:solidFill>
              </a:rPr>
              <a:t>and use your Florida Constitutions to</a:t>
            </a:r>
          </a:p>
          <a:p>
            <a:pPr algn="ctr">
              <a:lnSpc>
                <a:spcPct val="73000"/>
              </a:lnSpc>
              <a:buClrTx/>
              <a:buFontTx/>
              <a:buNone/>
              <a:defRPr/>
            </a:pPr>
            <a:r>
              <a:rPr lang="en-US" sz="2900" dirty="0">
                <a:solidFill>
                  <a:srgbClr val="000000"/>
                </a:solidFill>
              </a:rPr>
              <a:t>find the answers to the following</a:t>
            </a:r>
          </a:p>
          <a:p>
            <a:pPr algn="ctr">
              <a:lnSpc>
                <a:spcPct val="73000"/>
              </a:lnSpc>
              <a:buClrTx/>
              <a:buFontTx/>
              <a:buNone/>
              <a:defRPr/>
            </a:pPr>
            <a:r>
              <a:rPr lang="en-US" sz="2900" dirty="0">
                <a:solidFill>
                  <a:srgbClr val="000000"/>
                </a:solidFill>
              </a:rPr>
              <a:t>questions.  </a:t>
            </a:r>
          </a:p>
          <a:p>
            <a:pPr algn="ctr">
              <a:lnSpc>
                <a:spcPct val="73000"/>
              </a:lnSpc>
              <a:buClrTx/>
              <a:buFontTx/>
              <a:buNone/>
              <a:defRPr/>
            </a:pPr>
            <a:endParaRPr lang="en-US" sz="2900" dirty="0">
              <a:solidFill>
                <a:srgbClr val="000000"/>
              </a:solidFill>
            </a:endParaRPr>
          </a:p>
          <a:p>
            <a:pPr algn="ctr">
              <a:lnSpc>
                <a:spcPct val="73000"/>
              </a:lnSpc>
              <a:buClrTx/>
              <a:buFontTx/>
              <a:buNone/>
              <a:defRPr/>
            </a:pPr>
            <a:r>
              <a:rPr lang="en-US" sz="2900" dirty="0">
                <a:solidFill>
                  <a:srgbClr val="000000"/>
                </a:solidFill>
              </a:rPr>
              <a:t>Write the </a:t>
            </a:r>
            <a:r>
              <a:rPr lang="en-US" sz="2900" b="1" dirty="0">
                <a:solidFill>
                  <a:srgbClr val="000000"/>
                </a:solidFill>
              </a:rPr>
              <a:t>answer</a:t>
            </a:r>
            <a:r>
              <a:rPr lang="en-US" sz="2900" dirty="0">
                <a:solidFill>
                  <a:srgbClr val="000000"/>
                </a:solidFill>
              </a:rPr>
              <a:t> to the question and </a:t>
            </a:r>
            <a:r>
              <a:rPr lang="en-US" sz="2900" b="1" dirty="0">
                <a:solidFill>
                  <a:srgbClr val="000000"/>
                </a:solidFill>
              </a:rPr>
              <a:t>where you found it in the Constitution </a:t>
            </a:r>
            <a:r>
              <a:rPr lang="en-US" sz="2900" dirty="0">
                <a:solidFill>
                  <a:srgbClr val="000000"/>
                </a:solidFill>
              </a:rPr>
              <a:t>(both Article and Section).</a:t>
            </a:r>
          </a:p>
          <a:p>
            <a:pPr algn="ctr">
              <a:lnSpc>
                <a:spcPct val="73000"/>
              </a:lnSpc>
              <a:buClrTx/>
              <a:buFontTx/>
              <a:buNone/>
              <a:defRPr/>
            </a:pPr>
            <a:endParaRPr lang="en-US" sz="2900" dirty="0">
              <a:solidFill>
                <a:srgbClr val="000000"/>
              </a:solidFill>
            </a:endParaRPr>
          </a:p>
          <a:p>
            <a:pPr algn="ctr">
              <a:lnSpc>
                <a:spcPct val="73000"/>
              </a:lnSpc>
              <a:buClrTx/>
              <a:buFontTx/>
              <a:buNone/>
              <a:defRPr/>
            </a:pPr>
            <a:r>
              <a:rPr lang="en-US" sz="2900" dirty="0">
                <a:solidFill>
                  <a:srgbClr val="000000"/>
                </a:solidFill>
              </a:rPr>
              <a:t>The team that gets the most right wins!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24800" y="511255"/>
            <a:ext cx="8033760" cy="188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68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6500" b="1">
                <a:solidFill>
                  <a:srgbClr val="000000"/>
                </a:solidFill>
              </a:rPr>
              <a:t>Florida Constitution</a:t>
            </a:r>
            <a:br>
              <a:rPr lang="en-US" sz="6500" b="1">
                <a:solidFill>
                  <a:srgbClr val="000000"/>
                </a:solidFill>
              </a:rPr>
            </a:br>
            <a:r>
              <a:rPr lang="en-US" sz="6500" b="1">
                <a:solidFill>
                  <a:srgbClr val="000000"/>
                </a:solidFill>
              </a:rPr>
              <a:t>Scavenger Hunt!</a:t>
            </a:r>
          </a:p>
        </p:txBody>
      </p:sp>
    </p:spTree>
    <p:extLst>
      <p:ext uri="{BB962C8B-B14F-4D97-AF65-F5344CB8AC3E}">
        <p14:creationId xmlns:p14="http://schemas.microsoft.com/office/powerpoint/2010/main" val="6943773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56480" y="542938"/>
            <a:ext cx="803376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68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6500" b="1">
                <a:solidFill>
                  <a:srgbClr val="000000"/>
                </a:solidFill>
              </a:rPr>
              <a:t>Question 1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18560" y="1837633"/>
            <a:ext cx="7511040" cy="351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 anchor="ctr"/>
          <a:lstStyle>
            <a:lvl1pPr marL="342900" indent="-33655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What is the mandatory period of time between the purchase and delivery at retail of any </a:t>
            </a:r>
            <a:r>
              <a:rPr lang="en-US" sz="4000" b="1">
                <a:solidFill>
                  <a:srgbClr val="000000"/>
                </a:solidFill>
              </a:rPr>
              <a:t>handgun?</a:t>
            </a:r>
          </a:p>
        </p:txBody>
      </p:sp>
    </p:spTree>
    <p:extLst>
      <p:ext uri="{BB962C8B-B14F-4D97-AF65-F5344CB8AC3E}">
        <p14:creationId xmlns:p14="http://schemas.microsoft.com/office/powerpoint/2010/main" val="23042507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6480" y="542938"/>
            <a:ext cx="803376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68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6500" b="1">
                <a:solidFill>
                  <a:srgbClr val="000000"/>
                </a:solidFill>
              </a:rPr>
              <a:t>Answer 1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18560" y="1837633"/>
            <a:ext cx="7511040" cy="351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 anchor="ctr"/>
          <a:lstStyle>
            <a:lvl1pPr marL="342900" indent="-33655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 dirty="0" smtClean="0">
                <a:solidFill>
                  <a:srgbClr val="000000"/>
                </a:solidFill>
              </a:rPr>
              <a:t>Three Days</a:t>
            </a:r>
            <a:endParaRPr lang="en-US" sz="4000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defRPr/>
            </a:pPr>
            <a:endParaRPr lang="en-US" sz="4000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defRPr/>
            </a:pPr>
            <a:r>
              <a:rPr lang="en-US" sz="4000" dirty="0">
                <a:solidFill>
                  <a:srgbClr val="000000"/>
                </a:solidFill>
              </a:rPr>
              <a:t>Article 1</a:t>
            </a:r>
          </a:p>
          <a:p>
            <a:pPr algn="ctr">
              <a:buClrTx/>
              <a:buFontTx/>
              <a:buNone/>
              <a:defRPr/>
            </a:pPr>
            <a:r>
              <a:rPr lang="en-US" sz="4000" dirty="0">
                <a:solidFill>
                  <a:srgbClr val="000000"/>
                </a:solidFill>
              </a:rPr>
              <a:t>Declaration of Rights</a:t>
            </a:r>
          </a:p>
          <a:p>
            <a:pPr algn="ctr">
              <a:buClrTx/>
              <a:buFontTx/>
              <a:buNone/>
              <a:defRPr/>
            </a:pPr>
            <a:r>
              <a:rPr lang="en-US" sz="4000" dirty="0">
                <a:solidFill>
                  <a:srgbClr val="000000"/>
                </a:solidFill>
              </a:rPr>
              <a:t>Section 8</a:t>
            </a:r>
          </a:p>
        </p:txBody>
      </p:sp>
    </p:spTree>
    <p:extLst>
      <p:ext uri="{BB962C8B-B14F-4D97-AF65-F5344CB8AC3E}">
        <p14:creationId xmlns:p14="http://schemas.microsoft.com/office/powerpoint/2010/main" val="15114675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6480" y="542938"/>
            <a:ext cx="803376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68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6500" b="1">
                <a:solidFill>
                  <a:srgbClr val="000000"/>
                </a:solidFill>
              </a:rPr>
              <a:t>Question 2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18560" y="1837633"/>
            <a:ext cx="7511040" cy="351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 anchor="ctr"/>
          <a:lstStyle>
            <a:lvl1pPr marL="342900" indent="-33655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Patients have a right to have access to any records relating to any __________ medical incident.</a:t>
            </a:r>
          </a:p>
        </p:txBody>
      </p:sp>
    </p:spTree>
    <p:extLst>
      <p:ext uri="{BB962C8B-B14F-4D97-AF65-F5344CB8AC3E}">
        <p14:creationId xmlns:p14="http://schemas.microsoft.com/office/powerpoint/2010/main" val="25782069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6480" y="542938"/>
            <a:ext cx="803376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68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6500" b="1">
                <a:solidFill>
                  <a:srgbClr val="000000"/>
                </a:solidFill>
              </a:rPr>
              <a:t>Answer 2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18560" y="1837633"/>
            <a:ext cx="7511040" cy="351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 anchor="ctr"/>
          <a:lstStyle>
            <a:lvl1pPr marL="342900" indent="-3381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Adverse</a:t>
            </a:r>
          </a:p>
          <a:p>
            <a:pPr algn="ctr">
              <a:buClrTx/>
              <a:buFontTx/>
              <a:buNone/>
              <a:defRPr/>
            </a:pPr>
            <a:endParaRPr lang="en-US" sz="400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Article 10</a:t>
            </a: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Miscellaneous</a:t>
            </a: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Section 25</a:t>
            </a:r>
          </a:p>
        </p:txBody>
      </p:sp>
    </p:spTree>
    <p:extLst>
      <p:ext uri="{BB962C8B-B14F-4D97-AF65-F5344CB8AC3E}">
        <p14:creationId xmlns:p14="http://schemas.microsoft.com/office/powerpoint/2010/main" val="41560487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56480" y="542938"/>
            <a:ext cx="803376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68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6500" b="1">
                <a:solidFill>
                  <a:srgbClr val="000000"/>
                </a:solidFill>
              </a:rPr>
              <a:t>Question 3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18560" y="1837633"/>
            <a:ext cx="7511040" cy="351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 anchor="ctr"/>
          <a:lstStyle>
            <a:lvl1pPr marL="342900" indent="-3381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All elections by the people shall be by direct and __________ vote.</a:t>
            </a:r>
          </a:p>
        </p:txBody>
      </p:sp>
    </p:spTree>
    <p:extLst>
      <p:ext uri="{BB962C8B-B14F-4D97-AF65-F5344CB8AC3E}">
        <p14:creationId xmlns:p14="http://schemas.microsoft.com/office/powerpoint/2010/main" val="17370970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56480" y="542938"/>
            <a:ext cx="803376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68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6500" b="1">
                <a:solidFill>
                  <a:srgbClr val="000000"/>
                </a:solidFill>
              </a:rPr>
              <a:t>Answer 3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18560" y="1837633"/>
            <a:ext cx="7511040" cy="351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 anchor="ctr"/>
          <a:lstStyle>
            <a:lvl1pPr marL="342900" indent="-3381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Secret</a:t>
            </a:r>
          </a:p>
          <a:p>
            <a:pPr algn="ctr">
              <a:buClrTx/>
              <a:buFontTx/>
              <a:buNone/>
              <a:defRPr/>
            </a:pPr>
            <a:endParaRPr lang="en-US" sz="400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Article 6</a:t>
            </a: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Suffrage and Elections</a:t>
            </a: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37330191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6480" y="542938"/>
            <a:ext cx="803376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68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6500" b="1">
                <a:solidFill>
                  <a:srgbClr val="000000"/>
                </a:solidFill>
              </a:rPr>
              <a:t>Question 4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18560" y="1837633"/>
            <a:ext cx="7511040" cy="351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 anchor="ctr"/>
          <a:lstStyle>
            <a:lvl1pPr marL="342900" indent="-33655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The income derived from the state school fund shall be appropriated, but only to the support and maintenance of ________ _________ schools.</a:t>
            </a:r>
          </a:p>
        </p:txBody>
      </p:sp>
    </p:spTree>
    <p:extLst>
      <p:ext uri="{BB962C8B-B14F-4D97-AF65-F5344CB8AC3E}">
        <p14:creationId xmlns:p14="http://schemas.microsoft.com/office/powerpoint/2010/main" val="22832313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Florida State Constitution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525963"/>
          </a:xfrm>
        </p:spPr>
        <p:txBody>
          <a:bodyPr/>
          <a:lstStyle/>
          <a:p>
            <a:r>
              <a:rPr lang="en-US" dirty="0" smtClean="0"/>
              <a:t>The State Constitution comes from the </a:t>
            </a:r>
            <a:r>
              <a:rPr lang="en-US" b="1" i="1" u="sng" dirty="0" smtClean="0">
                <a:solidFill>
                  <a:srgbClr val="FFFF00"/>
                </a:solidFill>
              </a:rPr>
              <a:t>people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rather than only the Legislature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 sets up rules and basic rights as the framework for state laws</a:t>
            </a:r>
          </a:p>
        </p:txBody>
      </p:sp>
      <p:pic>
        <p:nvPicPr>
          <p:cNvPr id="14339" name="Content Placeholder 4" descr="flag-constitut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828800"/>
            <a:ext cx="4038600" cy="33750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6480" y="542938"/>
            <a:ext cx="803376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68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6500" b="1">
                <a:solidFill>
                  <a:srgbClr val="000000"/>
                </a:solidFill>
              </a:rPr>
              <a:t>Answer 4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18560" y="1837633"/>
            <a:ext cx="7511040" cy="351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 anchor="ctr"/>
          <a:lstStyle>
            <a:lvl1pPr marL="342900" indent="-3381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Free Public</a:t>
            </a:r>
          </a:p>
          <a:p>
            <a:pPr algn="ctr">
              <a:buClrTx/>
              <a:buFontTx/>
              <a:buNone/>
              <a:defRPr/>
            </a:pPr>
            <a:endParaRPr lang="en-US" sz="400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Article 9</a:t>
            </a: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Education</a:t>
            </a: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Section 6</a:t>
            </a:r>
          </a:p>
        </p:txBody>
      </p:sp>
    </p:spTree>
    <p:extLst>
      <p:ext uri="{BB962C8B-B14F-4D97-AF65-F5344CB8AC3E}">
        <p14:creationId xmlns:p14="http://schemas.microsoft.com/office/powerpoint/2010/main" val="16031065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56480" y="542938"/>
            <a:ext cx="803376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68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6500" b="1">
                <a:solidFill>
                  <a:srgbClr val="000000"/>
                </a:solidFill>
              </a:rPr>
              <a:t>Question 5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18560" y="1837633"/>
            <a:ext cx="7511040" cy="351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 anchor="ctr"/>
          <a:lstStyle>
            <a:lvl1pPr marL="342900" indent="-33655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The state boundaries begin at the mouth of what river?</a:t>
            </a:r>
          </a:p>
        </p:txBody>
      </p:sp>
    </p:spTree>
    <p:extLst>
      <p:ext uri="{BB962C8B-B14F-4D97-AF65-F5344CB8AC3E}">
        <p14:creationId xmlns:p14="http://schemas.microsoft.com/office/powerpoint/2010/main" val="32903716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456480" y="542938"/>
            <a:ext cx="803376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68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6500" b="1">
                <a:solidFill>
                  <a:srgbClr val="000000"/>
                </a:solidFill>
              </a:rPr>
              <a:t>Answer 5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18560" y="1837633"/>
            <a:ext cx="7511040" cy="351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 anchor="ctr"/>
          <a:lstStyle>
            <a:lvl1pPr marL="342900" indent="-33655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The Perdido River</a:t>
            </a:r>
          </a:p>
          <a:p>
            <a:pPr algn="ctr">
              <a:buClrTx/>
              <a:buFontTx/>
              <a:buNone/>
              <a:defRPr/>
            </a:pPr>
            <a:endParaRPr lang="en-US" sz="400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Article 2</a:t>
            </a: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General Provisions</a:t>
            </a: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28451183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56480" y="542938"/>
            <a:ext cx="803376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68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6500" b="1">
                <a:solidFill>
                  <a:srgbClr val="000000"/>
                </a:solidFill>
              </a:rPr>
              <a:t>Question 6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18560" y="1837633"/>
            <a:ext cx="7511040" cy="351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 anchor="ctr"/>
          <a:lstStyle>
            <a:lvl1pPr marL="342900" indent="-3381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Who is the successor to the governor if the office of governor becomes vacant?</a:t>
            </a:r>
          </a:p>
        </p:txBody>
      </p:sp>
    </p:spTree>
    <p:extLst>
      <p:ext uri="{BB962C8B-B14F-4D97-AF65-F5344CB8AC3E}">
        <p14:creationId xmlns:p14="http://schemas.microsoft.com/office/powerpoint/2010/main" val="23099413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56480" y="542938"/>
            <a:ext cx="803376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68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6500" b="1">
                <a:solidFill>
                  <a:srgbClr val="000000"/>
                </a:solidFill>
              </a:rPr>
              <a:t>Answer 6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18560" y="1837633"/>
            <a:ext cx="7511040" cy="351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 anchor="ctr"/>
          <a:lstStyle>
            <a:lvl1pPr marL="342900" indent="-3381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Lieutenant Governor</a:t>
            </a:r>
          </a:p>
          <a:p>
            <a:pPr algn="ctr">
              <a:buClrTx/>
              <a:buFontTx/>
              <a:buNone/>
              <a:defRPr/>
            </a:pPr>
            <a:endParaRPr lang="en-US" sz="400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Article 4</a:t>
            </a: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Executive</a:t>
            </a: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Section 3</a:t>
            </a:r>
          </a:p>
        </p:txBody>
      </p:sp>
    </p:spTree>
    <p:extLst>
      <p:ext uri="{BB962C8B-B14F-4D97-AF65-F5344CB8AC3E}">
        <p14:creationId xmlns:p14="http://schemas.microsoft.com/office/powerpoint/2010/main" val="23298018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456480" y="542938"/>
            <a:ext cx="803376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68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6500" b="1">
                <a:solidFill>
                  <a:srgbClr val="000000"/>
                </a:solidFill>
              </a:rPr>
              <a:t>Question 7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18560" y="1837633"/>
            <a:ext cx="7511040" cy="351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 anchor="ctr"/>
          <a:lstStyle>
            <a:lvl1pPr marL="342900" indent="-33655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In Florida, each district court of appeals consists of at least how many judges?</a:t>
            </a:r>
          </a:p>
        </p:txBody>
      </p:sp>
    </p:spTree>
    <p:extLst>
      <p:ext uri="{BB962C8B-B14F-4D97-AF65-F5344CB8AC3E}">
        <p14:creationId xmlns:p14="http://schemas.microsoft.com/office/powerpoint/2010/main" val="28438872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56481" y="485332"/>
            <a:ext cx="8032320" cy="1179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68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6500" b="1">
                <a:solidFill>
                  <a:srgbClr val="000000"/>
                </a:solidFill>
              </a:rPr>
              <a:t>Answer 7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18560" y="1795870"/>
            <a:ext cx="7509600" cy="359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290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defRPr/>
            </a:pPr>
            <a:endParaRPr lang="en-US" sz="290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defRPr/>
            </a:pPr>
            <a:endParaRPr lang="en-US" sz="2900">
              <a:solidFill>
                <a:srgbClr val="000000"/>
              </a:solidFill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29440" y="1659054"/>
            <a:ext cx="7257600" cy="414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Three</a:t>
            </a:r>
          </a:p>
          <a:p>
            <a:pPr algn="ctr">
              <a:buClrTx/>
              <a:buFontTx/>
              <a:buNone/>
              <a:defRPr/>
            </a:pPr>
            <a:endParaRPr lang="en-US" sz="400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Article 5</a:t>
            </a: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Judiciary</a:t>
            </a: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Section 4</a:t>
            </a:r>
          </a:p>
        </p:txBody>
      </p:sp>
    </p:spTree>
    <p:extLst>
      <p:ext uri="{BB962C8B-B14F-4D97-AF65-F5344CB8AC3E}">
        <p14:creationId xmlns:p14="http://schemas.microsoft.com/office/powerpoint/2010/main" val="39238016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56480" y="542938"/>
            <a:ext cx="803376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68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6500" b="1">
                <a:solidFill>
                  <a:srgbClr val="000000"/>
                </a:solidFill>
              </a:rPr>
              <a:t>Question 8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18560" y="1837633"/>
            <a:ext cx="7511040" cy="351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 anchor="ctr"/>
          <a:lstStyle>
            <a:lvl1pPr marL="342900" indent="-3381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What is the last word of the oath that each eligible citizen must make upon registering?</a:t>
            </a:r>
          </a:p>
        </p:txBody>
      </p:sp>
    </p:spTree>
    <p:extLst>
      <p:ext uri="{BB962C8B-B14F-4D97-AF65-F5344CB8AC3E}">
        <p14:creationId xmlns:p14="http://schemas.microsoft.com/office/powerpoint/2010/main" val="17465527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56480" y="542938"/>
            <a:ext cx="803376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68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6500" b="1">
                <a:solidFill>
                  <a:srgbClr val="000000"/>
                </a:solidFill>
              </a:rPr>
              <a:t>Answer 8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18560" y="1837633"/>
            <a:ext cx="7511040" cy="351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 anchor="ctr"/>
          <a:lstStyle>
            <a:lvl1pPr marL="342900" indent="-3381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Florida</a:t>
            </a:r>
          </a:p>
          <a:p>
            <a:pPr algn="ctr">
              <a:buClrTx/>
              <a:buFontTx/>
              <a:buNone/>
              <a:defRPr/>
            </a:pPr>
            <a:endParaRPr lang="en-US" sz="400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Article 6</a:t>
            </a: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Suffrage and Elections</a:t>
            </a: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Section 3</a:t>
            </a:r>
          </a:p>
        </p:txBody>
      </p:sp>
    </p:spTree>
    <p:extLst>
      <p:ext uri="{BB962C8B-B14F-4D97-AF65-F5344CB8AC3E}">
        <p14:creationId xmlns:p14="http://schemas.microsoft.com/office/powerpoint/2010/main" val="16958939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56480" y="542938"/>
            <a:ext cx="803376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68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6500" b="1">
                <a:solidFill>
                  <a:srgbClr val="000000"/>
                </a:solidFill>
              </a:rPr>
              <a:t>Question 9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18560" y="1837633"/>
            <a:ext cx="7511040" cy="351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 anchor="ctr"/>
          <a:lstStyle>
            <a:lvl1pPr marL="342900" indent="-33655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How many votes from the House of Representatives are required in order to impeach an officer?</a:t>
            </a:r>
          </a:p>
        </p:txBody>
      </p:sp>
    </p:spTree>
    <p:extLst>
      <p:ext uri="{BB962C8B-B14F-4D97-AF65-F5344CB8AC3E}">
        <p14:creationId xmlns:p14="http://schemas.microsoft.com/office/powerpoint/2010/main" val="4860009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Florida State Constitution</a:t>
            </a:r>
          </a:p>
        </p:txBody>
      </p:sp>
      <p:pic>
        <p:nvPicPr>
          <p:cNvPr id="15362" name="Content Placeholder 4" descr="floridaseal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913" y="1828800"/>
            <a:ext cx="3638550" cy="36401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400" dirty="0" smtClean="0"/>
              <a:t>Florida law touches every aspect of </a:t>
            </a:r>
            <a:r>
              <a:rPr lang="en-US" sz="2400" b="1" i="1" u="sng" dirty="0" smtClean="0">
                <a:solidFill>
                  <a:srgbClr val="FFFF00"/>
                </a:solidFill>
              </a:rPr>
              <a:t>daily</a:t>
            </a:r>
            <a:r>
              <a:rPr lang="en-US" sz="2400" dirty="0" smtClean="0"/>
              <a:t> </a:t>
            </a:r>
            <a:r>
              <a:rPr lang="en-US" sz="2400" b="1" i="1" u="sng" dirty="0" smtClean="0">
                <a:solidFill>
                  <a:srgbClr val="FFFF00"/>
                </a:solidFill>
              </a:rPr>
              <a:t>life</a:t>
            </a:r>
            <a:r>
              <a:rPr lang="en-US" sz="2400" dirty="0" smtClean="0"/>
              <a:t>: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Where and how we build our houses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Our safety and health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taxes we pay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Our ability to vote and participate in government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quality of our air, water, roads and environment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456480" y="542938"/>
            <a:ext cx="803376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68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6500" b="1">
                <a:solidFill>
                  <a:srgbClr val="000000"/>
                </a:solidFill>
              </a:rPr>
              <a:t>Answer 9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18560" y="1837633"/>
            <a:ext cx="7511040" cy="351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 anchor="ctr"/>
          <a:lstStyle>
            <a:lvl1pPr marL="342900" indent="-33655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Two-thirds Vote</a:t>
            </a:r>
          </a:p>
          <a:p>
            <a:pPr algn="ctr">
              <a:buClrTx/>
              <a:buFontTx/>
              <a:buNone/>
              <a:defRPr/>
            </a:pPr>
            <a:endParaRPr lang="en-US" sz="400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Article 3</a:t>
            </a: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Legislature</a:t>
            </a: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Section 17a</a:t>
            </a:r>
          </a:p>
        </p:txBody>
      </p:sp>
    </p:spTree>
    <p:extLst>
      <p:ext uri="{BB962C8B-B14F-4D97-AF65-F5344CB8AC3E}">
        <p14:creationId xmlns:p14="http://schemas.microsoft.com/office/powerpoint/2010/main" val="3650454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56480" y="542938"/>
            <a:ext cx="803376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68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6500" b="1">
                <a:solidFill>
                  <a:srgbClr val="000000"/>
                </a:solidFill>
              </a:rPr>
              <a:t>Question 10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18560" y="1837633"/>
            <a:ext cx="7511040" cy="351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 anchor="ctr"/>
          <a:lstStyle>
            <a:lvl1pPr marL="342900" indent="-3381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How many members are part of the Constitution Revision Commission?</a:t>
            </a:r>
          </a:p>
        </p:txBody>
      </p:sp>
    </p:spTree>
    <p:extLst>
      <p:ext uri="{BB962C8B-B14F-4D97-AF65-F5344CB8AC3E}">
        <p14:creationId xmlns:p14="http://schemas.microsoft.com/office/powerpoint/2010/main" val="40346513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56480" y="542938"/>
            <a:ext cx="803376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68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6500" b="1">
                <a:solidFill>
                  <a:srgbClr val="000000"/>
                </a:solidFill>
              </a:rPr>
              <a:t>Answer 10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18560" y="1837633"/>
            <a:ext cx="7511040" cy="351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 anchor="ctr"/>
          <a:lstStyle>
            <a:lvl1pPr marL="342900" indent="-3381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Thirty-Seven</a:t>
            </a:r>
          </a:p>
          <a:p>
            <a:pPr algn="ctr">
              <a:buClrTx/>
              <a:buFontTx/>
              <a:buNone/>
              <a:defRPr/>
            </a:pPr>
            <a:endParaRPr lang="en-US" sz="400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Article 11</a:t>
            </a: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Amendments</a:t>
            </a: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Section 2</a:t>
            </a:r>
          </a:p>
        </p:txBody>
      </p:sp>
    </p:spTree>
    <p:extLst>
      <p:ext uri="{BB962C8B-B14F-4D97-AF65-F5344CB8AC3E}">
        <p14:creationId xmlns:p14="http://schemas.microsoft.com/office/powerpoint/2010/main" val="16676860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56480" y="542938"/>
            <a:ext cx="803376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68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6500" b="1">
                <a:solidFill>
                  <a:srgbClr val="000000"/>
                </a:solidFill>
              </a:rPr>
              <a:t>Question 11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18560" y="1837633"/>
            <a:ext cx="7511040" cy="351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 anchor="ctr"/>
          <a:lstStyle>
            <a:lvl1pPr marL="342900" indent="-3381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All property owned by a ________ and used exclusively by it for public purposes shall be exempt from taxation.</a:t>
            </a:r>
          </a:p>
        </p:txBody>
      </p:sp>
    </p:spTree>
    <p:extLst>
      <p:ext uri="{BB962C8B-B14F-4D97-AF65-F5344CB8AC3E}">
        <p14:creationId xmlns:p14="http://schemas.microsoft.com/office/powerpoint/2010/main" val="19366357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56480" y="542938"/>
            <a:ext cx="803376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68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6500" b="1">
                <a:solidFill>
                  <a:srgbClr val="000000"/>
                </a:solidFill>
              </a:rPr>
              <a:t>Answer 11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18560" y="1837633"/>
            <a:ext cx="7511040" cy="351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 anchor="ctr"/>
          <a:lstStyle>
            <a:lvl1pPr marL="342900" indent="-3381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 dirty="0">
                <a:solidFill>
                  <a:srgbClr val="000000"/>
                </a:solidFill>
              </a:rPr>
              <a:t>Municipality</a:t>
            </a:r>
          </a:p>
          <a:p>
            <a:pPr algn="ctr">
              <a:buClrTx/>
              <a:buFontTx/>
              <a:buNone/>
              <a:defRPr/>
            </a:pPr>
            <a:endParaRPr lang="en-US" sz="4000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defRPr/>
            </a:pPr>
            <a:r>
              <a:rPr lang="en-US" sz="4000" dirty="0">
                <a:solidFill>
                  <a:srgbClr val="000000"/>
                </a:solidFill>
              </a:rPr>
              <a:t>Article 7</a:t>
            </a:r>
          </a:p>
          <a:p>
            <a:pPr algn="ctr">
              <a:buClrTx/>
              <a:buFontTx/>
              <a:buNone/>
              <a:defRPr/>
            </a:pPr>
            <a:r>
              <a:rPr lang="en-US" sz="4000" dirty="0">
                <a:solidFill>
                  <a:srgbClr val="000000"/>
                </a:solidFill>
              </a:rPr>
              <a:t>Finance and Taxation</a:t>
            </a:r>
          </a:p>
          <a:p>
            <a:pPr algn="ctr">
              <a:buClrTx/>
              <a:buFontTx/>
              <a:buNone/>
              <a:defRPr/>
            </a:pPr>
            <a:r>
              <a:rPr lang="en-US" sz="4000" dirty="0">
                <a:solidFill>
                  <a:srgbClr val="000000"/>
                </a:solidFill>
              </a:rPr>
              <a:t>Section </a:t>
            </a:r>
            <a:r>
              <a:rPr lang="en-US" sz="4000" dirty="0" smtClean="0">
                <a:solidFill>
                  <a:srgbClr val="000000"/>
                </a:solidFill>
              </a:rPr>
              <a:t>3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024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56480" y="542938"/>
            <a:ext cx="803376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68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6500" b="1">
                <a:solidFill>
                  <a:srgbClr val="000000"/>
                </a:solidFill>
              </a:rPr>
              <a:t>Question 12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718560" y="1837633"/>
            <a:ext cx="7511040" cy="351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 anchor="ctr"/>
          <a:lstStyle>
            <a:lvl1pPr marL="342900" indent="-3381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How long is the term of a county officer?</a:t>
            </a:r>
          </a:p>
        </p:txBody>
      </p:sp>
    </p:spTree>
    <p:extLst>
      <p:ext uri="{BB962C8B-B14F-4D97-AF65-F5344CB8AC3E}">
        <p14:creationId xmlns:p14="http://schemas.microsoft.com/office/powerpoint/2010/main" val="2337746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56480" y="542938"/>
            <a:ext cx="803376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68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6500" b="1">
                <a:solidFill>
                  <a:srgbClr val="000000"/>
                </a:solidFill>
              </a:rPr>
              <a:t>Answer 12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18560" y="1837633"/>
            <a:ext cx="7511040" cy="351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 anchor="ctr"/>
          <a:lstStyle>
            <a:lvl1pPr marL="342900" indent="-3381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Four Years</a:t>
            </a:r>
          </a:p>
          <a:p>
            <a:pPr algn="ctr">
              <a:buClrTx/>
              <a:buFontTx/>
              <a:buNone/>
              <a:defRPr/>
            </a:pPr>
            <a:endParaRPr lang="en-US" sz="400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Article 8</a:t>
            </a: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Local Government</a:t>
            </a: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5231994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56480" y="542938"/>
            <a:ext cx="803376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68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6500" b="1">
                <a:solidFill>
                  <a:srgbClr val="000000"/>
                </a:solidFill>
              </a:rPr>
              <a:t>Question 13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718560" y="1837633"/>
            <a:ext cx="7511040" cy="351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 anchor="ctr"/>
          <a:lstStyle>
            <a:lvl1pPr marL="342900" indent="-3381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The Constitution of ________ is superseded by the Florida Constitution’s revisions</a:t>
            </a:r>
          </a:p>
        </p:txBody>
      </p:sp>
    </p:spTree>
    <p:extLst>
      <p:ext uri="{BB962C8B-B14F-4D97-AF65-F5344CB8AC3E}">
        <p14:creationId xmlns:p14="http://schemas.microsoft.com/office/powerpoint/2010/main" val="9282980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456480" y="542938"/>
            <a:ext cx="803376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68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6500" b="1">
                <a:solidFill>
                  <a:srgbClr val="000000"/>
                </a:solidFill>
              </a:rPr>
              <a:t>Answer 13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718560" y="1837633"/>
            <a:ext cx="7511040" cy="351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 anchor="ctr"/>
          <a:lstStyle>
            <a:lvl1pPr marL="342900" indent="-3381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1885</a:t>
            </a:r>
          </a:p>
          <a:p>
            <a:pPr algn="ctr">
              <a:buClrTx/>
              <a:buFontTx/>
              <a:buNone/>
              <a:defRPr/>
            </a:pPr>
            <a:endParaRPr lang="en-US" sz="400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Article 12</a:t>
            </a: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Schedule</a:t>
            </a: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41950146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456480" y="542938"/>
            <a:ext cx="803376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68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6500" b="1">
                <a:solidFill>
                  <a:srgbClr val="000000"/>
                </a:solidFill>
              </a:rPr>
              <a:t>Question 14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18560" y="1837633"/>
            <a:ext cx="7511040" cy="351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 anchor="ctr"/>
          <a:lstStyle>
            <a:lvl1pPr marL="342900" indent="-3381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How many judges are there to be in each county court?</a:t>
            </a:r>
          </a:p>
        </p:txBody>
      </p:sp>
    </p:spTree>
    <p:extLst>
      <p:ext uri="{BB962C8B-B14F-4D97-AF65-F5344CB8AC3E}">
        <p14:creationId xmlns:p14="http://schemas.microsoft.com/office/powerpoint/2010/main" val="2151588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Articles of the Florida Constitution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rgbClr val="FFFF00"/>
                </a:solidFill>
              </a:rPr>
              <a:t>Twelve</a:t>
            </a:r>
            <a:r>
              <a:rPr lang="en-US" dirty="0" smtClean="0"/>
              <a:t> Articles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ections that deal with different subjects</a:t>
            </a:r>
          </a:p>
          <a:p>
            <a:pPr lvl="1"/>
            <a:r>
              <a:rPr lang="en-US" dirty="0" smtClean="0"/>
              <a:t>Together they outline the state government and citizens' rights</a:t>
            </a:r>
          </a:p>
          <a:p>
            <a:endParaRPr lang="en-US" dirty="0" smtClean="0"/>
          </a:p>
        </p:txBody>
      </p:sp>
      <p:pic>
        <p:nvPicPr>
          <p:cNvPr id="17411" name="Content Placeholder 4" descr="article-page-main_ehow_images_a07_56_hs_florida-laws-freedom-speak-800x8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64074" y="1905000"/>
            <a:ext cx="3870325" cy="3783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456480" y="542938"/>
            <a:ext cx="803376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68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6500" b="1">
                <a:solidFill>
                  <a:srgbClr val="000000"/>
                </a:solidFill>
              </a:rPr>
              <a:t>Answer 14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718560" y="1837633"/>
            <a:ext cx="7511040" cy="351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 anchor="ctr"/>
          <a:lstStyle>
            <a:lvl1pPr marL="342900" indent="-3381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One or more</a:t>
            </a:r>
          </a:p>
          <a:p>
            <a:pPr algn="ctr">
              <a:buClrTx/>
              <a:buFontTx/>
              <a:buNone/>
              <a:defRPr/>
            </a:pPr>
            <a:endParaRPr lang="en-US" sz="400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Article 5</a:t>
            </a: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Judiciary</a:t>
            </a: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Section 6</a:t>
            </a:r>
          </a:p>
        </p:txBody>
      </p:sp>
    </p:spTree>
    <p:extLst>
      <p:ext uri="{BB962C8B-B14F-4D97-AF65-F5344CB8AC3E}">
        <p14:creationId xmlns:p14="http://schemas.microsoft.com/office/powerpoint/2010/main" val="1992800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456480" y="542938"/>
            <a:ext cx="803376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68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6500" b="1">
                <a:solidFill>
                  <a:srgbClr val="000000"/>
                </a:solidFill>
              </a:rPr>
              <a:t>Question 15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718560" y="1837633"/>
            <a:ext cx="7511040" cy="351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 anchor="ctr"/>
          <a:lstStyle>
            <a:lvl1pPr marL="342900" indent="-3381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No tax upon estates or ________ or upon the income of natural persons who are residents or citizens of the state shall be levied by the state.</a:t>
            </a:r>
          </a:p>
        </p:txBody>
      </p:sp>
    </p:spTree>
    <p:extLst>
      <p:ext uri="{BB962C8B-B14F-4D97-AF65-F5344CB8AC3E}">
        <p14:creationId xmlns:p14="http://schemas.microsoft.com/office/powerpoint/2010/main" val="3762820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456480" y="542938"/>
            <a:ext cx="803376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68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6500" b="1">
                <a:solidFill>
                  <a:srgbClr val="000000"/>
                </a:solidFill>
              </a:rPr>
              <a:t>Answer 15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718560" y="1837633"/>
            <a:ext cx="7511040" cy="351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 anchor="ctr"/>
          <a:lstStyle>
            <a:lvl1pPr marL="342900" indent="-3381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Inheritances</a:t>
            </a:r>
          </a:p>
          <a:p>
            <a:pPr algn="ctr">
              <a:buClrTx/>
              <a:buFontTx/>
              <a:buNone/>
              <a:defRPr/>
            </a:pPr>
            <a:endParaRPr lang="en-US" sz="400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Article 7</a:t>
            </a: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Finance and Taxation</a:t>
            </a: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Section 5</a:t>
            </a:r>
          </a:p>
        </p:txBody>
      </p:sp>
    </p:spTree>
    <p:extLst>
      <p:ext uri="{BB962C8B-B14F-4D97-AF65-F5344CB8AC3E}">
        <p14:creationId xmlns:p14="http://schemas.microsoft.com/office/powerpoint/2010/main" val="23239752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456480" y="542938"/>
            <a:ext cx="803376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68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6500" b="1">
                <a:solidFill>
                  <a:srgbClr val="000000"/>
                </a:solidFill>
              </a:rPr>
              <a:t>Question 16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718560" y="1837633"/>
            <a:ext cx="7511040" cy="351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 anchor="ctr"/>
          <a:lstStyle>
            <a:lvl1pPr marL="342900" indent="-3381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The people hereby enact limitations on marine net fishing in Florida waters to protect saltwater ___________, shellfish, and other marine creatures.</a:t>
            </a:r>
          </a:p>
        </p:txBody>
      </p:sp>
    </p:spTree>
    <p:extLst>
      <p:ext uri="{BB962C8B-B14F-4D97-AF65-F5344CB8AC3E}">
        <p14:creationId xmlns:p14="http://schemas.microsoft.com/office/powerpoint/2010/main" val="28775577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456480" y="542938"/>
            <a:ext cx="803376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68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6500" b="1">
                <a:solidFill>
                  <a:srgbClr val="000000"/>
                </a:solidFill>
              </a:rPr>
              <a:t>Answer 16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718560" y="1837633"/>
            <a:ext cx="7511040" cy="351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 anchor="ctr"/>
          <a:lstStyle>
            <a:lvl1pPr marL="342900" indent="-3381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Finfish</a:t>
            </a:r>
          </a:p>
          <a:p>
            <a:pPr algn="ctr">
              <a:buClrTx/>
              <a:buFontTx/>
              <a:buNone/>
              <a:defRPr/>
            </a:pPr>
            <a:endParaRPr lang="en-US" sz="400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Article 10</a:t>
            </a: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Miscellaneous</a:t>
            </a: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Section 16</a:t>
            </a:r>
          </a:p>
        </p:txBody>
      </p:sp>
    </p:spTree>
    <p:extLst>
      <p:ext uri="{BB962C8B-B14F-4D97-AF65-F5344CB8AC3E}">
        <p14:creationId xmlns:p14="http://schemas.microsoft.com/office/powerpoint/2010/main" val="36872382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456480" y="542938"/>
            <a:ext cx="803376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68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6500" b="1">
                <a:solidFill>
                  <a:srgbClr val="000000"/>
                </a:solidFill>
              </a:rPr>
              <a:t>Question 17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718560" y="1837633"/>
            <a:ext cx="7511040" cy="351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 anchor="ctr"/>
          <a:lstStyle>
            <a:lvl1pPr marL="342900" indent="-3381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 dirty="0">
                <a:solidFill>
                  <a:srgbClr val="000000"/>
                </a:solidFill>
              </a:rPr>
              <a:t>Treason against the state shall only consist in </a:t>
            </a:r>
            <a:r>
              <a:rPr lang="en-US" sz="4000" dirty="0" smtClean="0">
                <a:solidFill>
                  <a:srgbClr val="000000"/>
                </a:solidFill>
              </a:rPr>
              <a:t>______ </a:t>
            </a:r>
            <a:r>
              <a:rPr lang="en-US" sz="4000" dirty="0">
                <a:solidFill>
                  <a:srgbClr val="000000"/>
                </a:solidFill>
              </a:rPr>
              <a:t>______ against it.</a:t>
            </a:r>
          </a:p>
        </p:txBody>
      </p:sp>
    </p:spTree>
    <p:extLst>
      <p:ext uri="{BB962C8B-B14F-4D97-AF65-F5344CB8AC3E}">
        <p14:creationId xmlns:p14="http://schemas.microsoft.com/office/powerpoint/2010/main" val="25822631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56480" y="542938"/>
            <a:ext cx="803376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68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6500" b="1">
                <a:solidFill>
                  <a:srgbClr val="000000"/>
                </a:solidFill>
              </a:rPr>
              <a:t>Answer 17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718560" y="1837633"/>
            <a:ext cx="7511040" cy="351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 anchor="ctr"/>
          <a:lstStyle>
            <a:lvl1pPr marL="342900" indent="-3381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Levying war</a:t>
            </a:r>
          </a:p>
          <a:p>
            <a:pPr algn="ctr">
              <a:buClrTx/>
              <a:buFontTx/>
              <a:buNone/>
              <a:defRPr/>
            </a:pPr>
            <a:endParaRPr lang="en-US" sz="400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Article 1</a:t>
            </a: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Declaration of Rights</a:t>
            </a: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Section 20</a:t>
            </a:r>
          </a:p>
        </p:txBody>
      </p:sp>
    </p:spTree>
    <p:extLst>
      <p:ext uri="{BB962C8B-B14F-4D97-AF65-F5344CB8AC3E}">
        <p14:creationId xmlns:p14="http://schemas.microsoft.com/office/powerpoint/2010/main" val="13345955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456480" y="542938"/>
            <a:ext cx="803376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68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6500" b="1">
                <a:solidFill>
                  <a:srgbClr val="000000"/>
                </a:solidFill>
              </a:rPr>
              <a:t>Question 18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718560" y="1837633"/>
            <a:ext cx="7511040" cy="351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 anchor="ctr"/>
          <a:lstStyle>
            <a:lvl1pPr marL="342900" indent="-3381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English is the ________ ________ of the State of Florida.</a:t>
            </a:r>
          </a:p>
        </p:txBody>
      </p:sp>
    </p:spTree>
    <p:extLst>
      <p:ext uri="{BB962C8B-B14F-4D97-AF65-F5344CB8AC3E}">
        <p14:creationId xmlns:p14="http://schemas.microsoft.com/office/powerpoint/2010/main" val="565236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56480" y="542938"/>
            <a:ext cx="803376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68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6500" b="1">
                <a:solidFill>
                  <a:srgbClr val="000000"/>
                </a:solidFill>
              </a:rPr>
              <a:t>Answer 18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622080" y="1866436"/>
            <a:ext cx="7511040" cy="351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 anchor="ctr"/>
          <a:lstStyle>
            <a:lvl1pPr marL="342900" indent="-3381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Official Language</a:t>
            </a:r>
          </a:p>
          <a:p>
            <a:pPr algn="ctr">
              <a:buClrTx/>
              <a:buFontTx/>
              <a:buNone/>
              <a:defRPr/>
            </a:pPr>
            <a:endParaRPr lang="en-US" sz="400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Article 2</a:t>
            </a: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General Provisions</a:t>
            </a: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Section 9</a:t>
            </a:r>
          </a:p>
        </p:txBody>
      </p:sp>
    </p:spTree>
    <p:extLst>
      <p:ext uri="{BB962C8B-B14F-4D97-AF65-F5344CB8AC3E}">
        <p14:creationId xmlns:p14="http://schemas.microsoft.com/office/powerpoint/2010/main" val="17246865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456480" y="542938"/>
            <a:ext cx="803376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68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6500" b="1">
                <a:solidFill>
                  <a:srgbClr val="000000"/>
                </a:solidFill>
              </a:rPr>
              <a:t>Question 19</a:t>
            </a: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718560" y="1837633"/>
            <a:ext cx="7511040" cy="351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 anchor="ctr"/>
          <a:lstStyle>
            <a:lvl1pPr marL="342900" indent="-3381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No office shall be created the term of which shall exceed ________ years except as provided herein.</a:t>
            </a:r>
          </a:p>
        </p:txBody>
      </p:sp>
    </p:spTree>
    <p:extLst>
      <p:ext uri="{BB962C8B-B14F-4D97-AF65-F5344CB8AC3E}">
        <p14:creationId xmlns:p14="http://schemas.microsoft.com/office/powerpoint/2010/main" val="21029894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441" y="306990"/>
            <a:ext cx="8229600" cy="1155441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Differences:</a:t>
            </a:r>
            <a:br>
              <a:rPr lang="en-US" sz="3200" dirty="0" smtClean="0"/>
            </a:br>
            <a:r>
              <a:rPr lang="en-US" sz="3200" b="1" u="sng" dirty="0" smtClean="0"/>
              <a:t>Length</a:t>
            </a:r>
            <a:br>
              <a:rPr lang="en-US" sz="3200" b="1" u="sng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2322421"/>
            <a:ext cx="4038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</a:t>
            </a:r>
            <a:r>
              <a:rPr lang="en-US" b="1" i="1" u="sng" dirty="0" smtClean="0">
                <a:solidFill>
                  <a:srgbClr val="FFFF00"/>
                </a:solidFill>
              </a:rPr>
              <a:t>longer </a:t>
            </a:r>
            <a:r>
              <a:rPr lang="en-US" dirty="0" smtClean="0"/>
              <a:t>of the two.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12 Articles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80 pages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MANY Amendments!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438400"/>
            <a:ext cx="4038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The </a:t>
            </a:r>
            <a:r>
              <a:rPr lang="en-US" b="1" i="1" u="sng" dirty="0" smtClean="0">
                <a:solidFill>
                  <a:srgbClr val="FFFF00"/>
                </a:solidFill>
              </a:rPr>
              <a:t>shorter</a:t>
            </a:r>
            <a:r>
              <a:rPr lang="en-US" dirty="0" smtClean="0"/>
              <a:t> of the two.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7 Articles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 (large) page.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27 Amendments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624509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+mn-lt"/>
              </a:rPr>
              <a:t>U.S. </a:t>
            </a:r>
            <a:r>
              <a:rPr lang="en-US" sz="2400" u="sng" dirty="0">
                <a:latin typeface="+mn-lt"/>
              </a:rPr>
              <a:t>Constitution:</a:t>
            </a:r>
          </a:p>
          <a:p>
            <a:endParaRPr lang="en-US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1569260"/>
            <a:ext cx="3365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+mn-lt"/>
              </a:rPr>
              <a:t>Florida Constitution:</a:t>
            </a:r>
          </a:p>
          <a:p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519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456480" y="542938"/>
            <a:ext cx="803376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68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6500" b="1">
                <a:solidFill>
                  <a:srgbClr val="000000"/>
                </a:solidFill>
              </a:rPr>
              <a:t>Answer 19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718560" y="1837633"/>
            <a:ext cx="7511040" cy="351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 anchor="ctr"/>
          <a:lstStyle>
            <a:lvl1pPr marL="342900" indent="-3381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Four</a:t>
            </a:r>
          </a:p>
          <a:p>
            <a:pPr algn="ctr">
              <a:buClrTx/>
              <a:buFontTx/>
              <a:buNone/>
              <a:defRPr/>
            </a:pPr>
            <a:endParaRPr lang="en-US" sz="400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Article 3</a:t>
            </a: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Legislature</a:t>
            </a: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Section 13</a:t>
            </a:r>
          </a:p>
        </p:txBody>
      </p:sp>
    </p:spTree>
    <p:extLst>
      <p:ext uri="{BB962C8B-B14F-4D97-AF65-F5344CB8AC3E}">
        <p14:creationId xmlns:p14="http://schemas.microsoft.com/office/powerpoint/2010/main" val="37560231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456480" y="542938"/>
            <a:ext cx="803376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68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6500" b="1">
                <a:solidFill>
                  <a:srgbClr val="000000"/>
                </a:solidFill>
              </a:rPr>
              <a:t>Question 20</a:t>
            </a: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718560" y="1837633"/>
            <a:ext cx="7511040" cy="351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 anchor="ctr"/>
          <a:lstStyle>
            <a:lvl1pPr marL="342900" indent="-3381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Repeal or amendment of a criminal statute shall not affect prosecution or punishment for any crime ______ ______.</a:t>
            </a:r>
          </a:p>
        </p:txBody>
      </p:sp>
    </p:spTree>
    <p:extLst>
      <p:ext uri="{BB962C8B-B14F-4D97-AF65-F5344CB8AC3E}">
        <p14:creationId xmlns:p14="http://schemas.microsoft.com/office/powerpoint/2010/main" val="13067989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456480" y="542938"/>
            <a:ext cx="803376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68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6500" b="1">
                <a:solidFill>
                  <a:srgbClr val="000000"/>
                </a:solidFill>
              </a:rPr>
              <a:t>Answer 20</a:t>
            </a:r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718560" y="1837633"/>
            <a:ext cx="7511040" cy="351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 anchor="ctr"/>
          <a:lstStyle>
            <a:lvl1pPr marL="342900" indent="-3381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Previously committed</a:t>
            </a:r>
          </a:p>
          <a:p>
            <a:pPr algn="ctr">
              <a:buClrTx/>
              <a:buFontTx/>
              <a:buNone/>
              <a:defRPr/>
            </a:pPr>
            <a:endParaRPr lang="en-US" sz="400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Article 10</a:t>
            </a: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Miscellaneous</a:t>
            </a: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Section 9</a:t>
            </a:r>
          </a:p>
        </p:txBody>
      </p:sp>
    </p:spTree>
    <p:extLst>
      <p:ext uri="{BB962C8B-B14F-4D97-AF65-F5344CB8AC3E}">
        <p14:creationId xmlns:p14="http://schemas.microsoft.com/office/powerpoint/2010/main" val="29889441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456480" y="542938"/>
            <a:ext cx="803376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68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6500" b="1">
                <a:solidFill>
                  <a:srgbClr val="000000"/>
                </a:solidFill>
              </a:rPr>
              <a:t>Who is the Winner?</a:t>
            </a: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718560" y="1837633"/>
            <a:ext cx="7511040" cy="351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737" rIns="0" bIns="0" anchor="ctr"/>
          <a:lstStyle>
            <a:lvl1pPr marL="342900" indent="-33655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Let's tally up the points and find out who the Florida Constitution Scavenger Hunt winner is!</a:t>
            </a:r>
          </a:p>
          <a:p>
            <a:pPr algn="ctr">
              <a:buClrTx/>
              <a:buFontTx/>
              <a:buNone/>
              <a:defRPr/>
            </a:pPr>
            <a:endParaRPr lang="en-US" sz="400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</a:rPr>
              <a:t>Congratulations!</a:t>
            </a:r>
          </a:p>
        </p:txBody>
      </p:sp>
    </p:spTree>
    <p:extLst>
      <p:ext uri="{BB962C8B-B14F-4D97-AF65-F5344CB8AC3E}">
        <p14:creationId xmlns:p14="http://schemas.microsoft.com/office/powerpoint/2010/main" val="14861033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1412" y="204531"/>
            <a:ext cx="8229600" cy="1143000"/>
          </a:xfrm>
        </p:spPr>
        <p:txBody>
          <a:bodyPr/>
          <a:lstStyle/>
          <a:p>
            <a:r>
              <a:rPr lang="en-US" sz="3600" dirty="0" smtClean="0"/>
              <a:t>Differences: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200" b="1" u="sng" dirty="0"/>
              <a:t>Structure of Government Established</a:t>
            </a:r>
            <a:r>
              <a:rPr lang="en-US" sz="3600" dirty="0"/>
              <a:t>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606212" y="1447786"/>
            <a:ext cx="4040188" cy="639762"/>
          </a:xfrm>
        </p:spPr>
        <p:txBody>
          <a:bodyPr/>
          <a:lstStyle/>
          <a:p>
            <a:r>
              <a:rPr lang="en-US" u="sng" dirty="0" smtClean="0"/>
              <a:t>Florida Constitution:</a:t>
            </a:r>
            <a:endParaRPr lang="en-US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33187" y="2198014"/>
            <a:ext cx="4040188" cy="39512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Legislative Branch:</a:t>
            </a:r>
          </a:p>
          <a:p>
            <a:r>
              <a:rPr lang="en-US" dirty="0" smtClean="0"/>
              <a:t>State House and Senate</a:t>
            </a:r>
          </a:p>
          <a:p>
            <a:pPr marL="0" indent="0">
              <a:buNone/>
            </a:pPr>
            <a:r>
              <a:rPr lang="en-US" dirty="0" smtClean="0"/>
              <a:t>Executive Branch:</a:t>
            </a:r>
          </a:p>
          <a:p>
            <a:r>
              <a:rPr lang="en-US" dirty="0" smtClean="0"/>
              <a:t>Governor</a:t>
            </a:r>
          </a:p>
          <a:p>
            <a:r>
              <a:rPr lang="en-US" dirty="0" smtClean="0"/>
              <a:t>State agencies</a:t>
            </a:r>
          </a:p>
          <a:p>
            <a:pPr marL="0" indent="0">
              <a:buNone/>
            </a:pPr>
            <a:r>
              <a:rPr lang="en-US" dirty="0" smtClean="0"/>
              <a:t>Judicial Branch:</a:t>
            </a:r>
          </a:p>
          <a:p>
            <a:r>
              <a:rPr lang="en-US" dirty="0" smtClean="0"/>
              <a:t>County Courts, Circuit Courts, Appeal Court, and Florida Supreme Court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91412" y="1447786"/>
            <a:ext cx="4041775" cy="639762"/>
          </a:xfrm>
        </p:spPr>
        <p:txBody>
          <a:bodyPr/>
          <a:lstStyle/>
          <a:p>
            <a:r>
              <a:rPr lang="en-US" u="sng" dirty="0" smtClean="0"/>
              <a:t> U.S. Constitution:</a:t>
            </a:r>
            <a:endParaRPr lang="en-US" u="sng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381000" y="2198014"/>
            <a:ext cx="4041775" cy="39512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Legislative Branch</a:t>
            </a:r>
          </a:p>
          <a:p>
            <a:r>
              <a:rPr lang="en-US" dirty="0" smtClean="0"/>
              <a:t>US Congress</a:t>
            </a:r>
          </a:p>
          <a:p>
            <a:pPr marL="0" indent="0">
              <a:buNone/>
            </a:pPr>
            <a:r>
              <a:rPr lang="en-US" dirty="0" smtClean="0"/>
              <a:t>Executive Branch:</a:t>
            </a:r>
          </a:p>
          <a:p>
            <a:r>
              <a:rPr lang="en-US" dirty="0" smtClean="0"/>
              <a:t>President</a:t>
            </a:r>
          </a:p>
          <a:p>
            <a:pPr marL="0" indent="0">
              <a:buNone/>
            </a:pPr>
            <a:r>
              <a:rPr lang="en-US" dirty="0" smtClean="0"/>
              <a:t>Judicial Branch:</a:t>
            </a:r>
          </a:p>
          <a:p>
            <a:r>
              <a:rPr lang="en-US" dirty="0" smtClean="0"/>
              <a:t>US Supreme Court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35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0225" y="228600"/>
            <a:ext cx="8156575" cy="1066800"/>
          </a:xfrm>
        </p:spPr>
        <p:txBody>
          <a:bodyPr/>
          <a:lstStyle/>
          <a:p>
            <a:r>
              <a:rPr lang="en-US" sz="3600" dirty="0" smtClean="0"/>
              <a:t>Differences:</a:t>
            </a:r>
            <a:br>
              <a:rPr lang="en-US" sz="3600" dirty="0" smtClean="0"/>
            </a:br>
            <a:r>
              <a:rPr lang="en-US" sz="3200" b="1" u="sng" dirty="0" smtClean="0"/>
              <a:t>Powers </a:t>
            </a:r>
            <a:r>
              <a:rPr lang="en-US" sz="3200" b="1" u="sng" dirty="0"/>
              <a:t>Established</a:t>
            </a:r>
            <a:r>
              <a:rPr lang="en-US" sz="3200" dirty="0"/>
              <a:t>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4400" y="1470263"/>
            <a:ext cx="4040188" cy="639762"/>
          </a:xfrm>
        </p:spPr>
        <p:txBody>
          <a:bodyPr/>
          <a:lstStyle/>
          <a:p>
            <a:r>
              <a:rPr lang="en-US" b="0" u="sng" dirty="0" smtClean="0"/>
              <a:t>US Constitution</a:t>
            </a:r>
            <a:endParaRPr lang="en-US" b="0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95800" y="2110025"/>
            <a:ext cx="4040188" cy="3951288"/>
          </a:xfrm>
        </p:spPr>
        <p:txBody>
          <a:bodyPr/>
          <a:lstStyle/>
          <a:p>
            <a:r>
              <a:rPr lang="en-US" dirty="0" smtClean="0"/>
              <a:t>Based on the reserved powers, the Florida Constitution deals with:</a:t>
            </a:r>
          </a:p>
          <a:p>
            <a:pPr lvl="1"/>
            <a:r>
              <a:rPr lang="en-US" dirty="0" smtClean="0"/>
              <a:t>Local Governments</a:t>
            </a:r>
          </a:p>
          <a:p>
            <a:pPr lvl="1"/>
            <a:r>
              <a:rPr lang="en-US" dirty="0" smtClean="0"/>
              <a:t>Administering Elections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They give power to local governments to govern their citizens, kind of like the federal system between US and States.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110081" y="1470263"/>
            <a:ext cx="4041775" cy="639762"/>
          </a:xfrm>
        </p:spPr>
        <p:txBody>
          <a:bodyPr/>
          <a:lstStyle/>
          <a:p>
            <a:r>
              <a:rPr lang="en-US" b="0" u="sng" dirty="0" smtClean="0"/>
              <a:t>FL Constitution</a:t>
            </a:r>
            <a:endParaRPr lang="en-US" b="0" u="sng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54025" y="2110025"/>
            <a:ext cx="4041775" cy="3951288"/>
          </a:xfrm>
        </p:spPr>
        <p:txBody>
          <a:bodyPr/>
          <a:lstStyle/>
          <a:p>
            <a:r>
              <a:rPr lang="en-US" dirty="0" smtClean="0"/>
              <a:t>Establishes the federal system. Within this there are three types of powers:</a:t>
            </a:r>
          </a:p>
          <a:p>
            <a:pPr lvl="1"/>
            <a:r>
              <a:rPr lang="en-US" dirty="0" smtClean="0"/>
              <a:t>Expressed</a:t>
            </a:r>
            <a:r>
              <a:rPr lang="en-US" dirty="0" smtClean="0"/>
              <a:t>, enumerated, or delegated</a:t>
            </a:r>
            <a:endParaRPr lang="en-US" dirty="0" smtClean="0"/>
          </a:p>
          <a:p>
            <a:pPr lvl="1"/>
            <a:r>
              <a:rPr lang="en-US" dirty="0" smtClean="0"/>
              <a:t>Concurrent</a:t>
            </a:r>
          </a:p>
          <a:p>
            <a:pPr lvl="1"/>
            <a:r>
              <a:rPr lang="en-US" dirty="0" smtClean="0"/>
              <a:t>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11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Differences </a:t>
            </a:r>
            <a:r>
              <a:rPr lang="en-US" sz="3600" dirty="0" smtClean="0"/>
              <a:t>: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200" b="1" u="sng" dirty="0" smtClean="0"/>
              <a:t>Specific topics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103812" y="1524000"/>
            <a:ext cx="4040188" cy="639762"/>
          </a:xfrm>
        </p:spPr>
        <p:txBody>
          <a:bodyPr/>
          <a:lstStyle/>
          <a:p>
            <a:r>
              <a:rPr lang="en-US" b="0" u="sng" dirty="0" smtClean="0"/>
              <a:t>Florida Constitution</a:t>
            </a:r>
            <a:endParaRPr lang="en-US" b="0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24400" y="2133600"/>
            <a:ext cx="4040188" cy="3951288"/>
          </a:xfrm>
        </p:spPr>
        <p:txBody>
          <a:bodyPr/>
          <a:lstStyle/>
          <a:p>
            <a:r>
              <a:rPr lang="en-US" dirty="0"/>
              <a:t>Addresses public education, motor vehicles, and elections</a:t>
            </a:r>
          </a:p>
          <a:p>
            <a:r>
              <a:rPr lang="en-US" dirty="0" smtClean="0"/>
              <a:t>Deals with </a:t>
            </a:r>
            <a:r>
              <a:rPr lang="en-US" b="1" i="1" u="sng" dirty="0" smtClean="0">
                <a:solidFill>
                  <a:srgbClr val="FFFF00"/>
                </a:solidFill>
              </a:rPr>
              <a:t>day-to-day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issues that citizens of the state may be involved in.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381000" y="1524000"/>
            <a:ext cx="4041775" cy="639762"/>
          </a:xfrm>
        </p:spPr>
        <p:txBody>
          <a:bodyPr/>
          <a:lstStyle/>
          <a:p>
            <a:r>
              <a:rPr lang="en-US" b="0" u="sng" dirty="0" smtClean="0"/>
              <a:t>US Constitution</a:t>
            </a:r>
            <a:endParaRPr lang="en-US" b="0" u="sng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33400" y="2133600"/>
            <a:ext cx="4041775" cy="3951288"/>
          </a:xfrm>
        </p:spPr>
        <p:txBody>
          <a:bodyPr/>
          <a:lstStyle/>
          <a:p>
            <a:r>
              <a:rPr lang="en-US" dirty="0" smtClean="0"/>
              <a:t>More Generalized, leaves a lot to be determined by Congress later. </a:t>
            </a:r>
          </a:p>
          <a:p>
            <a:r>
              <a:rPr lang="en-US" dirty="0" smtClean="0"/>
              <a:t>Contains Supremacy clause!</a:t>
            </a:r>
          </a:p>
          <a:p>
            <a:r>
              <a:rPr lang="en-US" dirty="0" smtClean="0"/>
              <a:t>Which Article discusses Supremacy</a:t>
            </a:r>
            <a:r>
              <a:rPr lang="en-US" dirty="0" smtClean="0"/>
              <a:t>? </a:t>
            </a:r>
            <a:r>
              <a:rPr lang="en-US" b="1" i="1" u="sng" dirty="0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en-US" b="1" i="1" u="sng" dirty="0" smtClean="0">
                <a:solidFill>
                  <a:schemeClr val="accent4">
                    <a:lumMod val="75000"/>
                  </a:schemeClr>
                </a:solidFill>
              </a:rPr>
              <a:t>ix</a:t>
            </a:r>
            <a:endParaRPr lang="en-US" b="1" i="1" u="sng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45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theme/theme1.xml><?xml version="1.0" encoding="utf-8"?>
<a:theme xmlns:a="http://schemas.openxmlformats.org/drawingml/2006/main" name="TP030003175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TP030003175</Template>
  <TotalTime>1335</TotalTime>
  <Words>1489</Words>
  <Application>Microsoft Office PowerPoint</Application>
  <PresentationFormat>On-screen Show (4:3)</PresentationFormat>
  <Paragraphs>396</Paragraphs>
  <Slides>63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ＭＳ Ｐゴシック</vt:lpstr>
      <vt:lpstr>Arial</vt:lpstr>
      <vt:lpstr>Arial Unicode MS</vt:lpstr>
      <vt:lpstr>Calibri</vt:lpstr>
      <vt:lpstr>Century</vt:lpstr>
      <vt:lpstr>Constantia</vt:lpstr>
      <vt:lpstr>Times New Roman</vt:lpstr>
      <vt:lpstr>TP030003175</vt:lpstr>
      <vt:lpstr>PowerPoint Presentation</vt:lpstr>
      <vt:lpstr>The Florida Constitution</vt:lpstr>
      <vt:lpstr>The Florida State Constitution</vt:lpstr>
      <vt:lpstr>The Florida State Constitution</vt:lpstr>
      <vt:lpstr>The Articles of the Florida Constitution</vt:lpstr>
      <vt:lpstr>Differences: Length </vt:lpstr>
      <vt:lpstr>Differences: Structure of Government Established. </vt:lpstr>
      <vt:lpstr>Differences: Powers Established. </vt:lpstr>
      <vt:lpstr>Differences : Specific topics </vt:lpstr>
      <vt:lpstr>Article I – Declaration of Rights</vt:lpstr>
      <vt:lpstr>Article II — General Provisions</vt:lpstr>
      <vt:lpstr>Article III — Legislature</vt:lpstr>
      <vt:lpstr>Article IV — Executive</vt:lpstr>
      <vt:lpstr>Article V — Judiciary Appeals</vt:lpstr>
      <vt:lpstr>Article VI — Suffrage and Election</vt:lpstr>
      <vt:lpstr>Article VII — Finance and Taxation</vt:lpstr>
      <vt:lpstr>Article VIII — Local Government</vt:lpstr>
      <vt:lpstr>Article IX — Education</vt:lpstr>
      <vt:lpstr>Article X — Miscellaneous</vt:lpstr>
      <vt:lpstr>Article XI — Amendments</vt:lpstr>
      <vt:lpstr>Article XII — Schedule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Florida Constitution</dc:title>
  <dc:subject/>
  <dc:creator>dilmorer</dc:creator>
  <cp:keywords/>
  <dc:description/>
  <cp:lastModifiedBy>Schroepfer, Cathy</cp:lastModifiedBy>
  <cp:revision>41</cp:revision>
  <dcterms:created xsi:type="dcterms:W3CDTF">2012-02-27T22:26:27Z</dcterms:created>
  <dcterms:modified xsi:type="dcterms:W3CDTF">2018-02-09T14:00:08Z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TC300031759990</vt:lpwstr>
  </property>
</Properties>
</file>