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7" r:id="rId2"/>
    <p:sldId id="261" r:id="rId3"/>
    <p:sldId id="260" r:id="rId4"/>
    <p:sldId id="275" r:id="rId5"/>
    <p:sldId id="276" r:id="rId6"/>
    <p:sldId id="266" r:id="rId7"/>
    <p:sldId id="286" r:id="rId8"/>
    <p:sldId id="271" r:id="rId9"/>
    <p:sldId id="285" r:id="rId10"/>
    <p:sldId id="256" r:id="rId11"/>
    <p:sldId id="259" r:id="rId12"/>
    <p:sldId id="264" r:id="rId13"/>
    <p:sldId id="263" r:id="rId14"/>
    <p:sldId id="262" r:id="rId15"/>
    <p:sldId id="265" r:id="rId16"/>
    <p:sldId id="280" r:id="rId17"/>
    <p:sldId id="283" r:id="rId18"/>
    <p:sldId id="278" r:id="rId19"/>
    <p:sldId id="269" r:id="rId20"/>
    <p:sldId id="284" r:id="rId21"/>
    <p:sldId id="279" r:id="rId22"/>
    <p:sldId id="281"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Kim" initials="GK" lastIdx="14" clrIdx="0">
    <p:extLst>
      <p:ext uri="{19B8F6BF-5375-455C-9EA6-DF929625EA0E}">
        <p15:presenceInfo xmlns:p15="http://schemas.microsoft.com/office/powerpoint/2012/main" userId="S-1-5-21-1417001333-1614895754-725345543-4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1T14:11:30.978" idx="3">
    <p:pos x="10" y="10"/>
    <p:text>Please join the class remind if you haven't already done so.  You must include the @ symbol</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7-10-11T14:16:05.278" idx="12">
    <p:pos x="10" y="10"/>
    <p:text>No parents at dinner!</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7-10-11T14:16:12.166" idx="13">
    <p:pos x="10" y="10"/>
    <p:text>Please follow the dress code or else you may  not be able to participate in graduation.  If you need help acquiring any of these items, please see a senior sponsor.</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7-10-11T14:17:04.935" idx="14">
    <p:pos x="10" y="10"/>
    <p:text>Rehearsal is MANDATORY!!!!  Non excuses!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0-11T14:12:01.621" idx="4">
    <p:pos x="10" y="10"/>
    <p:text>Join the listserv.  Go to Leon's homepage and find it on the left side.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0-11T14:12:32.761" idx="5">
    <p:pos x="10" y="10"/>
    <p:text>Bookmark the class of 2018 webpage.  Important links!!!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10-11T14:12:54.466" idx="6">
    <p:pos x="10" y="10"/>
    <p:text>Please put these dates in your calendar.</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10-11T14:13:12.559" idx="7">
    <p:pos x="10" y="10"/>
    <p:text>You can also pay in person on Tuesday &amp; Wednesday when Herff Jones is in the lobby taking announcement orders.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10-11T14:13:40.324" idx="8">
    <p:pos x="10" y="10"/>
    <p:text>You must not have any attendance issues and you cannot have been suspended.  Remember that there is a limited number of seats and there is a dress code imposed by Universal.</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10-11T14:14:42.521" idx="9">
    <p:pos x="10" y="10"/>
    <p:text>Order the picture that we took today by going to their website.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10-11T14:15:00.904" idx="10">
    <p:pos x="10" y="10"/>
    <p:text>February 9th is an important day!</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10-11T14:15:14.726" idx="11">
    <p:pos x="10" y="10"/>
    <p:text>This is going to be an extremely busy day.  If you have attendance issues or academic issues, this is NOT your last day.  This is different from last year so mark it on your calendar.</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4820"/>
          </a:xfrm>
          <a:prstGeom prst="rect">
            <a:avLst/>
          </a:prstGeom>
        </p:spPr>
        <p:txBody>
          <a:bodyPr vert="horz" lIns="93172" tIns="46586" rIns="93172" bIns="46586" rtlCol="0"/>
          <a:lstStyle>
            <a:lvl1pPr algn="r">
              <a:defRPr sz="1200"/>
            </a:lvl1pPr>
          </a:lstStyle>
          <a:p>
            <a:fld id="{1BD0EC82-1066-48A0-88B3-AF6D07C9096A}" type="datetimeFigureOut">
              <a:rPr lang="en-US" smtClean="0"/>
              <a:pPr/>
              <a:t>10/11/2017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2" tIns="46586" rIns="93172"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2" tIns="46586" rIns="93172" bIns="46586" rtlCol="0" anchor="b"/>
          <a:lstStyle>
            <a:lvl1pPr algn="r">
              <a:defRPr sz="1200"/>
            </a:lvl1pPr>
          </a:lstStyle>
          <a:p>
            <a:fld id="{6C17F9CA-6D67-441E-A145-5887B281DF6F}" type="slidenum">
              <a:rPr lang="en-US" smtClean="0"/>
              <a:pPr/>
              <a:t>‹#›</a:t>
            </a:fld>
            <a:endParaRPr lang="en-US" dirty="0"/>
          </a:p>
        </p:txBody>
      </p:sp>
    </p:spTree>
    <p:extLst>
      <p:ext uri="{BB962C8B-B14F-4D97-AF65-F5344CB8AC3E}">
        <p14:creationId xmlns:p14="http://schemas.microsoft.com/office/powerpoint/2010/main" val="938489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3172" tIns="46586" rIns="93172" bIns="46586" rtlCol="0"/>
          <a:lstStyle>
            <a:lvl1pPr algn="r">
              <a:defRPr sz="1200"/>
            </a:lvl1pPr>
          </a:lstStyle>
          <a:p>
            <a:fld id="{3BF4FEFD-23A1-4241-A968-ED074A09A0E9}" type="datetimeFigureOut">
              <a:rPr lang="en-US" smtClean="0"/>
              <a:pPr/>
              <a:t>10/11/2017</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2" tIns="46586" rIns="93172" bIns="46586" rtlCol="0" anchor="b"/>
          <a:lstStyle>
            <a:lvl1pPr algn="r">
              <a:defRPr sz="1200"/>
            </a:lvl1pPr>
          </a:lstStyle>
          <a:p>
            <a:fld id="{908A7F03-9B1A-4C56-9820-ED131EA6D0CA}" type="slidenum">
              <a:rPr lang="en-US" smtClean="0"/>
              <a:pPr/>
              <a:t>‹#›</a:t>
            </a:fld>
            <a:endParaRPr lang="en-US" dirty="0"/>
          </a:p>
        </p:txBody>
      </p:sp>
    </p:spTree>
    <p:extLst>
      <p:ext uri="{BB962C8B-B14F-4D97-AF65-F5344CB8AC3E}">
        <p14:creationId xmlns:p14="http://schemas.microsoft.com/office/powerpoint/2010/main" val="299432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F0EF5-E4F2-4BE6-B076-2E800A2C6EBC}" type="datetimeFigureOut">
              <a:rPr lang="en-US" smtClean="0"/>
              <a:pPr/>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ACC143-5B45-4980-8137-BCFBBA37A6F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F0EF5-E4F2-4BE6-B076-2E800A2C6EBC}" type="datetimeFigureOut">
              <a:rPr lang="en-US" smtClean="0"/>
              <a:pPr/>
              <a:t>10/11/2017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CC143-5B45-4980-8137-BCFBBA37A6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comments" Target="../comments/comment9.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eonschools.net/domain/4962" TargetMode="Externa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n-US" sz="6000" dirty="0" smtClean="0">
                <a:solidFill>
                  <a:schemeClr val="accent2">
                    <a:lumMod val="75000"/>
                  </a:schemeClr>
                </a:solidFill>
              </a:rPr>
              <a:t>SENIOR CLASS MOTTO</a:t>
            </a:r>
            <a:endParaRPr lang="en-US" sz="6000" dirty="0">
              <a:solidFill>
                <a:schemeClr val="accent2">
                  <a:lumMod val="75000"/>
                </a:schemeClr>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4800" b="1" dirty="0" smtClean="0">
                <a:solidFill>
                  <a:srgbClr val="C00000"/>
                </a:solidFill>
                <a:latin typeface="Calibri Light" panose="020F0302020204030204" pitchFamily="34" charset="0"/>
              </a:rPr>
              <a:t>“What lies behind us and what lies before us are small matters compared to what lies within us.”</a:t>
            </a:r>
          </a:p>
          <a:p>
            <a:pPr marL="0" indent="0" algn="ctr">
              <a:buNone/>
            </a:pPr>
            <a:endParaRPr lang="en-US" sz="4800" b="1" dirty="0" smtClean="0">
              <a:solidFill>
                <a:srgbClr val="C00000"/>
              </a:solidFill>
              <a:latin typeface="Calibri Light" panose="020F0302020204030204" pitchFamily="34" charset="0"/>
            </a:endParaRPr>
          </a:p>
          <a:p>
            <a:pPr marL="457200" lvl="1" indent="0" algn="ctr">
              <a:buNone/>
            </a:pPr>
            <a:r>
              <a:rPr lang="en-US" sz="3600" b="1" dirty="0" smtClean="0">
                <a:solidFill>
                  <a:srgbClr val="C00000"/>
                </a:solidFill>
                <a:latin typeface="Calibri Light" panose="020F0302020204030204" pitchFamily="34" charset="0"/>
              </a:rPr>
              <a:t>Ralph Waldo Emerson</a:t>
            </a:r>
            <a:endParaRPr lang="en-US" sz="3600" b="1" dirty="0">
              <a:solidFill>
                <a:srgbClr val="C00000"/>
              </a:solidFill>
              <a:latin typeface="Calibri Light" panose="020F0302020204030204" pitchFamily="34" charset="0"/>
            </a:endParaRPr>
          </a:p>
        </p:txBody>
      </p:sp>
    </p:spTree>
    <p:extLst>
      <p:ext uri="{BB962C8B-B14F-4D97-AF65-F5344CB8AC3E}">
        <p14:creationId xmlns:p14="http://schemas.microsoft.com/office/powerpoint/2010/main" val="18332038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81000"/>
            <a:ext cx="5715000" cy="2639717"/>
          </a:xfrm>
        </p:spPr>
        <p:style>
          <a:lnRef idx="1">
            <a:schemeClr val="accent2"/>
          </a:lnRef>
          <a:fillRef idx="2">
            <a:schemeClr val="accent2"/>
          </a:fillRef>
          <a:effectRef idx="1">
            <a:schemeClr val="accent2"/>
          </a:effectRef>
          <a:fontRef idx="minor">
            <a:schemeClr val="dk1"/>
          </a:fontRef>
        </p:style>
        <p:txBody>
          <a:bodyPr>
            <a:normAutofit/>
          </a:bodyPr>
          <a:lstStyle/>
          <a:p>
            <a:r>
              <a:rPr lang="en-US" sz="8000" b="1" dirty="0" smtClean="0"/>
              <a:t>GRAD BASH 2018</a:t>
            </a:r>
            <a:endParaRPr lang="en-US" sz="8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04566"/>
            <a:ext cx="2731477" cy="2636469"/>
          </a:xfrm>
          <a:prstGeom prst="rect">
            <a:avLst/>
          </a:prstGeom>
        </p:spPr>
      </p:pic>
      <p:sp>
        <p:nvSpPr>
          <p:cNvPr id="3" name="Subtitle 2"/>
          <p:cNvSpPr>
            <a:spLocks noGrp="1"/>
          </p:cNvSpPr>
          <p:nvPr>
            <p:ph type="subTitle" idx="1"/>
          </p:nvPr>
        </p:nvSpPr>
        <p:spPr>
          <a:xfrm>
            <a:off x="304800" y="3505200"/>
            <a:ext cx="4800600" cy="2743200"/>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US" sz="4800" b="1" dirty="0" smtClean="0">
                <a:solidFill>
                  <a:srgbClr val="C00000"/>
                </a:solidFill>
              </a:rPr>
              <a:t>April 13</a:t>
            </a:r>
            <a:r>
              <a:rPr lang="en-US" sz="4800" b="1" baseline="30000" dirty="0" smtClean="0">
                <a:solidFill>
                  <a:srgbClr val="C00000"/>
                </a:solidFill>
              </a:rPr>
              <a:t>th</a:t>
            </a:r>
            <a:r>
              <a:rPr lang="en-US" sz="4800" b="1" dirty="0" smtClean="0">
                <a:solidFill>
                  <a:srgbClr val="C00000"/>
                </a:solidFill>
              </a:rPr>
              <a:t> – 14</a:t>
            </a:r>
            <a:r>
              <a:rPr lang="en-US" sz="4800" b="1" baseline="30000" dirty="0" smtClean="0">
                <a:solidFill>
                  <a:srgbClr val="C00000"/>
                </a:solidFill>
              </a:rPr>
              <a:t>th</a:t>
            </a:r>
            <a:r>
              <a:rPr lang="en-US" sz="4800" b="1" dirty="0" smtClean="0">
                <a:solidFill>
                  <a:srgbClr val="C00000"/>
                </a:solidFill>
              </a:rPr>
              <a:t> </a:t>
            </a:r>
          </a:p>
          <a:p>
            <a:r>
              <a:rPr lang="en-US" sz="4800" b="1" dirty="0" smtClean="0">
                <a:solidFill>
                  <a:srgbClr val="C00000"/>
                </a:solidFill>
              </a:rPr>
              <a:t>Approximately $130</a:t>
            </a:r>
          </a:p>
          <a:p>
            <a:r>
              <a:rPr lang="en-US" sz="4800" b="1" dirty="0" smtClean="0">
                <a:solidFill>
                  <a:srgbClr val="C00000"/>
                </a:solidFill>
              </a:rPr>
              <a:t>TICKETS GO ON SALE </a:t>
            </a:r>
          </a:p>
          <a:p>
            <a:r>
              <a:rPr lang="en-US" sz="4800" b="1" dirty="0" smtClean="0">
                <a:solidFill>
                  <a:srgbClr val="C00000"/>
                </a:solidFill>
              </a:rPr>
              <a:t>FEBRUARY </a:t>
            </a:r>
            <a:r>
              <a:rPr lang="en-US" sz="4800" b="1" dirty="0">
                <a:solidFill>
                  <a:srgbClr val="C00000"/>
                </a:solidFill>
              </a:rPr>
              <a:t>5</a:t>
            </a:r>
            <a:r>
              <a:rPr lang="en-US" sz="4800" b="1" baseline="30000" dirty="0" smtClean="0">
                <a:solidFill>
                  <a:srgbClr val="C00000"/>
                </a:solidFill>
              </a:rPr>
              <a:t>th</a:t>
            </a:r>
            <a:r>
              <a:rPr lang="en-US" sz="4800" b="1" dirty="0" smtClean="0">
                <a:solidFill>
                  <a:srgbClr val="C00000"/>
                </a:solidFill>
              </a:rPr>
              <a:t> </a:t>
            </a:r>
          </a:p>
          <a:p>
            <a:r>
              <a:rPr lang="en-US" sz="4800" b="1" dirty="0" smtClean="0">
                <a:solidFill>
                  <a:srgbClr val="C00000"/>
                </a:solidFill>
              </a:rPr>
              <a:t>SUPPLY LIMITED</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448" y="3935117"/>
            <a:ext cx="3805095" cy="2922883"/>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allOve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n-US" sz="6000" dirty="0" smtClean="0"/>
              <a:t>GRADIMAGES</a:t>
            </a:r>
            <a:endParaRPr lang="en-US" sz="6000" dirty="0"/>
          </a:p>
        </p:txBody>
      </p:sp>
      <p:sp>
        <p:nvSpPr>
          <p:cNvPr id="3" name="Content Placeholder 2"/>
          <p:cNvSpPr>
            <a:spLocks noGrp="1"/>
          </p:cNvSpPr>
          <p:nvPr>
            <p:ph sz="half" idx="1"/>
          </p:nvPr>
        </p:nvSpPr>
        <p:spPr>
          <a:xfrm>
            <a:off x="457200" y="1600201"/>
            <a:ext cx="8458200" cy="1600199"/>
          </a:xfrm>
          <a:solidFill>
            <a:schemeClr val="accent2">
              <a:lumMod val="60000"/>
              <a:lumOff val="40000"/>
            </a:schemeClr>
          </a:solidFill>
        </p:spPr>
        <p:txBody>
          <a:bodyPr>
            <a:normAutofit/>
          </a:bodyPr>
          <a:lstStyle/>
          <a:p>
            <a:r>
              <a:rPr lang="en-US" sz="3900" dirty="0" smtClean="0"/>
              <a:t>Order your panoramic pic</a:t>
            </a:r>
          </a:p>
          <a:p>
            <a:r>
              <a:rPr lang="en-US" sz="3900" dirty="0" smtClean="0"/>
              <a:t>Take pictures of you during graduation</a:t>
            </a:r>
          </a:p>
          <a:p>
            <a:endParaRPr lang="en-US" sz="35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20" y="3135924"/>
            <a:ext cx="8668960" cy="35247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a:ln>
            <a:solidFill>
              <a:srgbClr val="C00000"/>
            </a:solidFill>
          </a:ln>
        </p:spPr>
        <p:txBody>
          <a:bodyPr>
            <a:normAutofit/>
          </a:bodyPr>
          <a:lstStyle/>
          <a:p>
            <a:r>
              <a:rPr lang="en-US" sz="4800" dirty="0" smtClean="0"/>
              <a:t>BEFRIEND YOUR COUNSELOR</a:t>
            </a:r>
            <a:endParaRPr lang="en-US" sz="4800" dirty="0"/>
          </a:p>
        </p:txBody>
      </p:sp>
      <p:sp>
        <p:nvSpPr>
          <p:cNvPr id="3" name="Content Placeholder 2"/>
          <p:cNvSpPr>
            <a:spLocks noGrp="1"/>
          </p:cNvSpPr>
          <p:nvPr>
            <p:ph idx="1"/>
          </p:nvPr>
        </p:nvSpPr>
        <p:spPr>
          <a:xfrm>
            <a:off x="457200" y="1143000"/>
            <a:ext cx="8229600" cy="5486400"/>
          </a:xfrm>
          <a:solidFill>
            <a:schemeClr val="bg2"/>
          </a:solidFill>
          <a:ln>
            <a:solidFill>
              <a:srgbClr val="C00000"/>
            </a:solidFill>
          </a:ln>
        </p:spPr>
        <p:txBody>
          <a:bodyPr>
            <a:noAutofit/>
          </a:bodyPr>
          <a:lstStyle/>
          <a:p>
            <a:r>
              <a:rPr lang="en-US" sz="4000" dirty="0" smtClean="0"/>
              <a:t>MAKE SURE YOUR CREDITS ARE IN ORDER</a:t>
            </a:r>
          </a:p>
          <a:p>
            <a:r>
              <a:rPr lang="en-US" sz="4000" dirty="0" smtClean="0"/>
              <a:t>DOCUMENT YOUR VOLUNTEER HOURS</a:t>
            </a:r>
          </a:p>
          <a:p>
            <a:r>
              <a:rPr lang="en-US" sz="4000" dirty="0" smtClean="0"/>
              <a:t>FOLLOW DIRECTIONS ABOUT BRIGHT FUTURES</a:t>
            </a:r>
          </a:p>
          <a:p>
            <a:r>
              <a:rPr lang="en-US" sz="4000" dirty="0" smtClean="0"/>
              <a:t>MAKE SURE TO PRE-ARRANGE AND PRE-EXCUSE YOUR COLLEGE VISITS</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LETTERS OF RECOMMENDATION</a:t>
            </a:r>
            <a:endParaRPr lang="en-US" dirty="0">
              <a:solidFill>
                <a:srgbClr val="C00000"/>
              </a:solidFill>
            </a:endParaRPr>
          </a:p>
        </p:txBody>
      </p:sp>
      <p:sp>
        <p:nvSpPr>
          <p:cNvPr id="3" name="Content Placeholder 2"/>
          <p:cNvSpPr>
            <a:spLocks noGrp="1"/>
          </p:cNvSpPr>
          <p:nvPr>
            <p:ph idx="1"/>
          </p:nvPr>
        </p:nvSpPr>
        <p:spPr>
          <a:xfrm>
            <a:off x="457200" y="1600200"/>
            <a:ext cx="8229600" cy="4953000"/>
          </a:xfrm>
        </p:spPr>
        <p:txBody>
          <a:bodyPr/>
          <a:lstStyle/>
          <a:p>
            <a:r>
              <a:rPr lang="en-US" dirty="0" smtClean="0"/>
              <a:t>HAVE A COPY OF YOUR </a:t>
            </a:r>
            <a:r>
              <a:rPr lang="en-US" u="sng" dirty="0" smtClean="0">
                <a:solidFill>
                  <a:srgbClr val="FF0000"/>
                </a:solidFill>
              </a:rPr>
              <a:t>RESUME, LIST OF YOUR ACTIVITIES AND SCHOLASTIC RECORD </a:t>
            </a:r>
            <a:r>
              <a:rPr lang="en-US" dirty="0" smtClean="0"/>
              <a:t>READY WHEN YOU ASK AN ADULT FOR A LETTER OF RECOMMENDATION</a:t>
            </a:r>
          </a:p>
          <a:p>
            <a:r>
              <a:rPr lang="en-US" dirty="0" smtClean="0"/>
              <a:t>ALLOW AT </a:t>
            </a:r>
            <a:r>
              <a:rPr lang="en-US" u="sng" dirty="0" smtClean="0">
                <a:solidFill>
                  <a:srgbClr val="FF0000"/>
                </a:solidFill>
              </a:rPr>
              <a:t>LEAST 2 WEEKS </a:t>
            </a:r>
            <a:r>
              <a:rPr lang="en-US" dirty="0" smtClean="0"/>
              <a:t>TO MEET A DEADLINE</a:t>
            </a:r>
          </a:p>
          <a:p>
            <a:r>
              <a:rPr lang="en-US" dirty="0" smtClean="0"/>
              <a:t>SUPPLY A PRE-ADDRESSED, </a:t>
            </a:r>
            <a:r>
              <a:rPr lang="en-US" u="sng" dirty="0" smtClean="0">
                <a:solidFill>
                  <a:srgbClr val="FF0000"/>
                </a:solidFill>
              </a:rPr>
              <a:t>STAMPED ENVELOPE</a:t>
            </a:r>
            <a:r>
              <a:rPr lang="en-US" dirty="0" smtClean="0"/>
              <a:t> WITH YOUR REQUEST</a:t>
            </a:r>
          </a:p>
          <a:p>
            <a:r>
              <a:rPr lang="en-US" dirty="0" smtClean="0"/>
              <a:t>FOLLOW UP WITH A THANK YOU NOTE!!!!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advClick="0">
        <p14:glitter pattern="hexagon"/>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 DEADLINE	</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smtClean="0"/>
              <a:t>MAKE SURE ALL TRANSFER  GRADES HAVE BEEN POSTED (INCLUDING, BUT NOT LIMITED TO ACE, FLVS) BY FEBRUARY </a:t>
            </a:r>
            <a:r>
              <a:rPr lang="en-US" dirty="0"/>
              <a:t>9</a:t>
            </a:r>
            <a:r>
              <a:rPr lang="en-US" dirty="0" smtClean="0"/>
              <a:t>, 2018</a:t>
            </a:r>
          </a:p>
          <a:p>
            <a:pPr>
              <a:buNone/>
            </a:pPr>
            <a:endParaRPr lang="en-US" dirty="0" smtClean="0"/>
          </a:p>
          <a:p>
            <a:r>
              <a:rPr lang="en-US" dirty="0" smtClean="0"/>
              <a:t>CORRECTIONS TO TRANSCRIPTS MUST BE MADE BY FEBRUARY 9, 2018</a:t>
            </a:r>
          </a:p>
          <a:p>
            <a:pPr>
              <a:buNone/>
            </a:pPr>
            <a:endParaRPr lang="en-US" dirty="0" smtClean="0"/>
          </a:p>
          <a:p>
            <a:r>
              <a:rPr lang="en-US" dirty="0" smtClean="0"/>
              <a:t>HONOR STATUS WILL BE DETERMINED BY THIS INFORMATION AS OF FEBRUARY 9, 2018</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3">
            <a:schemeClr val="lt1"/>
          </a:lnRef>
          <a:fillRef idx="1">
            <a:schemeClr val="accent2"/>
          </a:fillRef>
          <a:effectRef idx="1">
            <a:schemeClr val="accent2"/>
          </a:effectRef>
          <a:fontRef idx="minor">
            <a:schemeClr val="lt1"/>
          </a:fontRef>
        </p:style>
        <p:txBody>
          <a:bodyPr>
            <a:noAutofit/>
          </a:bodyPr>
          <a:lstStyle/>
          <a:p>
            <a:r>
              <a:rPr lang="en-US" b="1" dirty="0" smtClean="0">
                <a:effectLst>
                  <a:outerShdw blurRad="38100" dist="38100" dir="2700000" algn="tl">
                    <a:srgbClr val="000000">
                      <a:alpha val="43137"/>
                    </a:srgbClr>
                  </a:outerShdw>
                </a:effectLst>
              </a:rPr>
              <a:t>HONOR CORD CATEGORIES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t>
            </a:r>
            <a:r>
              <a:rPr lang="en-US" dirty="0" smtClean="0">
                <a:solidFill>
                  <a:srgbClr val="FFFF00"/>
                </a:solidFill>
                <a:effectLst>
                  <a:outerShdw blurRad="38100" dist="38100" dir="2700000" algn="tl">
                    <a:srgbClr val="000000">
                      <a:alpha val="43137"/>
                    </a:srgbClr>
                  </a:outerShdw>
                </a:effectLst>
              </a:rPr>
              <a:t>unweighted</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US" sz="2600" b="1" dirty="0" smtClean="0">
                <a:solidFill>
                  <a:schemeClr val="bg1"/>
                </a:solidFill>
                <a:effectLst>
                  <a:outerShdw blurRad="38100" dist="38100" dir="2700000" algn="tl">
                    <a:srgbClr val="000000">
                      <a:alpha val="43137"/>
                    </a:srgbClr>
                  </a:outerShdw>
                </a:effectLst>
                <a:latin typeface="+mj-lt"/>
              </a:rPr>
              <a:t>SUMMA CUM LAUDE       		3.90-4.00 UNWTD</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BRIGHT GOLD CORD</a:t>
            </a:r>
          </a:p>
          <a:p>
            <a:r>
              <a:rPr lang="en-US" sz="2600" b="1" dirty="0" smtClean="0">
                <a:solidFill>
                  <a:schemeClr val="bg1"/>
                </a:solidFill>
                <a:effectLst>
                  <a:outerShdw blurRad="38100" dist="38100" dir="2700000" algn="tl">
                    <a:srgbClr val="000000">
                      <a:alpha val="43137"/>
                    </a:srgbClr>
                  </a:outerShdw>
                </a:effectLst>
                <a:latin typeface="+mj-lt"/>
              </a:rPr>
              <a:t>MAGNA CUM LAUDE			3.80-3.89UNWTD </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SILVER CORD</a:t>
            </a:r>
          </a:p>
          <a:p>
            <a:r>
              <a:rPr lang="en-US" sz="2600" b="1" dirty="0" smtClean="0">
                <a:solidFill>
                  <a:schemeClr val="bg1"/>
                </a:solidFill>
                <a:effectLst>
                  <a:outerShdw blurRad="38100" dist="38100" dir="2700000" algn="tl">
                    <a:srgbClr val="000000">
                      <a:alpha val="43137"/>
                    </a:srgbClr>
                  </a:outerShdw>
                </a:effectLst>
                <a:latin typeface="+mj-lt"/>
              </a:rPr>
              <a:t>CUM LAUDE				3.70-3.79 UNWTD</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ANTIQUE GOLD CORD</a:t>
            </a:r>
          </a:p>
          <a:p>
            <a:r>
              <a:rPr lang="en-US" sz="2600" b="1" dirty="0" smtClean="0">
                <a:solidFill>
                  <a:schemeClr val="bg1"/>
                </a:solidFill>
                <a:effectLst>
                  <a:outerShdw blurRad="38100" dist="38100" dir="2700000" algn="tl">
                    <a:srgbClr val="000000">
                      <a:alpha val="43137"/>
                    </a:srgbClr>
                  </a:outerShdw>
                </a:effectLst>
                <a:latin typeface="+mj-lt"/>
              </a:rPr>
              <a:t>WITH HONORS				3.50-3.69 UNWTD</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BLACK CORD</a:t>
            </a:r>
          </a:p>
          <a:p>
            <a:r>
              <a:rPr lang="en-US" sz="2600" b="1" dirty="0" smtClean="0">
                <a:solidFill>
                  <a:schemeClr val="bg1"/>
                </a:solidFill>
                <a:effectLst>
                  <a:outerShdw blurRad="38100" dist="38100" dir="2700000" algn="tl">
                    <a:srgbClr val="000000">
                      <a:alpha val="43137"/>
                    </a:srgbClr>
                  </a:outerShdw>
                </a:effectLst>
                <a:latin typeface="+mj-lt"/>
              </a:rPr>
              <a:t>WITH DISTINCTION			3.00-3.49 UNWTD</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WHITE CORD</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3">
            <a:schemeClr val="lt1"/>
          </a:lnRef>
          <a:fillRef idx="1">
            <a:schemeClr val="accent2"/>
          </a:fillRef>
          <a:effectRef idx="1">
            <a:schemeClr val="accent2"/>
          </a:effectRef>
          <a:fontRef idx="minor">
            <a:schemeClr val="lt1"/>
          </a:fontRef>
        </p:style>
        <p:txBody>
          <a:bodyPr>
            <a:noAutofit/>
          </a:bodyPr>
          <a:lstStyle/>
          <a:p>
            <a:r>
              <a:rPr lang="en-US" b="1" dirty="0" smtClean="0">
                <a:effectLst>
                  <a:outerShdw blurRad="38100" dist="38100" dir="2700000" algn="tl">
                    <a:srgbClr val="000000">
                      <a:alpha val="43137"/>
                    </a:srgbClr>
                  </a:outerShdw>
                </a:effectLst>
              </a:rPr>
              <a:t>HONOR CORD CATEGORIES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t>
            </a:r>
            <a:r>
              <a:rPr lang="en-US" dirty="0" smtClean="0">
                <a:solidFill>
                  <a:srgbClr val="FFFF00"/>
                </a:solidFill>
                <a:effectLst>
                  <a:outerShdw blurRad="38100" dist="38100" dir="2700000" algn="tl">
                    <a:srgbClr val="000000">
                      <a:alpha val="43137"/>
                    </a:srgbClr>
                  </a:outerShdw>
                </a:effectLst>
              </a:rPr>
              <a:t>weighted</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a:solidFill>
            <a:schemeClr val="accent4">
              <a:lumMod val="75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US" sz="2600" b="1" dirty="0" smtClean="0">
                <a:solidFill>
                  <a:schemeClr val="bg1"/>
                </a:solidFill>
                <a:effectLst>
                  <a:outerShdw blurRad="38100" dist="38100" dir="2700000" algn="tl">
                    <a:srgbClr val="000000">
                      <a:alpha val="43137"/>
                    </a:srgbClr>
                  </a:outerShdw>
                </a:effectLst>
                <a:latin typeface="+mj-lt"/>
              </a:rPr>
              <a:t>SUMMA CUM LAUDE       		4.5 &amp; above</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BRIGHT GOLD CORD</a:t>
            </a:r>
          </a:p>
          <a:p>
            <a:r>
              <a:rPr lang="en-US" sz="2600" b="1" dirty="0" smtClean="0">
                <a:solidFill>
                  <a:schemeClr val="bg1"/>
                </a:solidFill>
                <a:effectLst>
                  <a:outerShdw blurRad="38100" dist="38100" dir="2700000" algn="tl">
                    <a:srgbClr val="000000">
                      <a:alpha val="43137"/>
                    </a:srgbClr>
                  </a:outerShdw>
                </a:effectLst>
                <a:latin typeface="+mj-lt"/>
              </a:rPr>
              <a:t>MAGNA CUM LAUDE			4.35 - 4.499 </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SILVER CORD</a:t>
            </a:r>
          </a:p>
          <a:p>
            <a:r>
              <a:rPr lang="en-US" sz="2600" b="1" dirty="0" smtClean="0">
                <a:solidFill>
                  <a:schemeClr val="bg1"/>
                </a:solidFill>
                <a:effectLst>
                  <a:outerShdw blurRad="38100" dist="38100" dir="2700000" algn="tl">
                    <a:srgbClr val="000000">
                      <a:alpha val="43137"/>
                    </a:srgbClr>
                  </a:outerShdw>
                </a:effectLst>
                <a:latin typeface="+mj-lt"/>
              </a:rPr>
              <a:t>CUM LAUDE				4.2 – 4.349 </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ANTIQUE GOLD CORD</a:t>
            </a:r>
          </a:p>
          <a:p>
            <a:r>
              <a:rPr lang="en-US" sz="2600" b="1" dirty="0" smtClean="0">
                <a:solidFill>
                  <a:schemeClr val="bg1"/>
                </a:solidFill>
                <a:effectLst>
                  <a:outerShdw blurRad="38100" dist="38100" dir="2700000" algn="tl">
                    <a:srgbClr val="000000">
                      <a:alpha val="43137"/>
                    </a:srgbClr>
                  </a:outerShdw>
                </a:effectLst>
                <a:latin typeface="+mj-lt"/>
              </a:rPr>
              <a:t>WITH HONORS				4.0 – 4.199 </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BLACK CORD</a:t>
            </a:r>
          </a:p>
          <a:p>
            <a:r>
              <a:rPr lang="en-US" sz="2600" b="1" dirty="0" smtClean="0">
                <a:solidFill>
                  <a:schemeClr val="bg1"/>
                </a:solidFill>
                <a:effectLst>
                  <a:outerShdw blurRad="38100" dist="38100" dir="2700000" algn="tl">
                    <a:srgbClr val="000000">
                      <a:alpha val="43137"/>
                    </a:srgbClr>
                  </a:outerShdw>
                </a:effectLst>
                <a:latin typeface="+mj-lt"/>
              </a:rPr>
              <a:t>WITH DISTINCTION			3.8 - 3.999 </a:t>
            </a:r>
          </a:p>
          <a:p>
            <a:pPr>
              <a:buNone/>
            </a:pPr>
            <a:r>
              <a:rPr lang="en-US" sz="2600" b="1" dirty="0">
                <a:solidFill>
                  <a:schemeClr val="bg1"/>
                </a:solidFill>
                <a:effectLst>
                  <a:outerShdw blurRad="38100" dist="38100" dir="2700000" algn="tl">
                    <a:srgbClr val="000000">
                      <a:alpha val="43137"/>
                    </a:srgbClr>
                  </a:outerShdw>
                </a:effectLst>
                <a:latin typeface="+mj-lt"/>
              </a:rPr>
              <a:t>	</a:t>
            </a:r>
            <a:r>
              <a:rPr lang="en-US" sz="2600" b="1" dirty="0" smtClean="0">
                <a:solidFill>
                  <a:schemeClr val="bg1"/>
                </a:solidFill>
                <a:effectLst>
                  <a:outerShdw blurRad="38100" dist="38100" dir="2700000" algn="tl">
                    <a:srgbClr val="000000">
                      <a:alpha val="43137"/>
                    </a:srgbClr>
                  </a:outerShdw>
                </a:effectLst>
                <a:latin typeface="+mj-lt"/>
              </a:rPr>
              <a:t>	WHITE CORD</a:t>
            </a:r>
          </a:p>
        </p:txBody>
      </p:sp>
    </p:spTree>
    <p:extLst>
      <p:ext uri="{BB962C8B-B14F-4D97-AF65-F5344CB8AC3E}">
        <p14:creationId xmlns:p14="http://schemas.microsoft.com/office/powerpoint/2010/main" val="277214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1249362"/>
          </a:xfrm>
        </p:spPr>
        <p:style>
          <a:lnRef idx="3">
            <a:schemeClr val="lt1"/>
          </a:lnRef>
          <a:fillRef idx="1">
            <a:schemeClr val="accent2"/>
          </a:fillRef>
          <a:effectRef idx="1">
            <a:schemeClr val="accent2"/>
          </a:effectRef>
          <a:fontRef idx="minor">
            <a:schemeClr val="lt1"/>
          </a:fontRef>
        </p:style>
        <p:txBody>
          <a:bodyPr>
            <a:noAutofit/>
          </a:bodyPr>
          <a:lstStyle/>
          <a:p>
            <a:r>
              <a:rPr lang="en-US" b="1" dirty="0" smtClean="0">
                <a:effectLst>
                  <a:outerShdw blurRad="38100" dist="38100" dir="2700000" algn="tl">
                    <a:srgbClr val="000000">
                      <a:alpha val="43137"/>
                    </a:srgbClr>
                  </a:outerShdw>
                </a:effectLst>
              </a:rPr>
              <a:t>ACADEMIC HONOR SOCIETY CORDS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a:solidFill>
            <a:srgbClr val="00B050"/>
          </a:solidFill>
        </p:spPr>
        <p:style>
          <a:lnRef idx="2">
            <a:schemeClr val="accent2"/>
          </a:lnRef>
          <a:fillRef idx="1">
            <a:schemeClr val="lt1"/>
          </a:fillRef>
          <a:effectRef idx="0">
            <a:schemeClr val="accent2"/>
          </a:effectRef>
          <a:fontRef idx="minor">
            <a:schemeClr val="dk1"/>
          </a:fontRef>
        </p:style>
        <p:txBody>
          <a:bodyPr>
            <a:noAutofit/>
          </a:bodyPr>
          <a:lstStyle/>
          <a:p>
            <a:pPr fontAlgn="b"/>
            <a:r>
              <a:rPr lang="en-US" dirty="0">
                <a:solidFill>
                  <a:schemeClr val="bg1"/>
                </a:solidFill>
              </a:rPr>
              <a:t>Pierian National Honor Society</a:t>
            </a:r>
          </a:p>
          <a:p>
            <a:pPr fontAlgn="b"/>
            <a:r>
              <a:rPr lang="en-US" dirty="0">
                <a:solidFill>
                  <a:schemeClr val="bg1"/>
                </a:solidFill>
              </a:rPr>
              <a:t>English Honor Society</a:t>
            </a:r>
          </a:p>
          <a:p>
            <a:pPr fontAlgn="b"/>
            <a:r>
              <a:rPr lang="en-US" dirty="0">
                <a:solidFill>
                  <a:schemeClr val="bg1"/>
                </a:solidFill>
              </a:rPr>
              <a:t>Mu Alpha Theta</a:t>
            </a:r>
          </a:p>
          <a:p>
            <a:pPr fontAlgn="b"/>
            <a:r>
              <a:rPr lang="en-US" dirty="0" smtClean="0">
                <a:solidFill>
                  <a:schemeClr val="bg1"/>
                </a:solidFill>
              </a:rPr>
              <a:t>French National Honor </a:t>
            </a:r>
            <a:r>
              <a:rPr lang="en-US" dirty="0">
                <a:solidFill>
                  <a:schemeClr val="bg1"/>
                </a:solidFill>
              </a:rPr>
              <a:t>Society</a:t>
            </a:r>
          </a:p>
          <a:p>
            <a:pPr fontAlgn="b"/>
            <a:r>
              <a:rPr lang="en-US" dirty="0">
                <a:solidFill>
                  <a:schemeClr val="bg1"/>
                </a:solidFill>
              </a:rPr>
              <a:t>NJCL Latin Honor Society</a:t>
            </a:r>
          </a:p>
          <a:p>
            <a:pPr fontAlgn="b"/>
            <a:r>
              <a:rPr lang="en-US" dirty="0">
                <a:solidFill>
                  <a:schemeClr val="bg1"/>
                </a:solidFill>
              </a:rPr>
              <a:t>Science National Honor Society</a:t>
            </a:r>
          </a:p>
          <a:p>
            <a:pPr fontAlgn="b"/>
            <a:r>
              <a:rPr lang="en-US" dirty="0">
                <a:solidFill>
                  <a:schemeClr val="bg1"/>
                </a:solidFill>
              </a:rPr>
              <a:t>Sociedad Honoraria Hispánica</a:t>
            </a:r>
          </a:p>
          <a:p>
            <a:pPr fontAlgn="b"/>
            <a:r>
              <a:rPr lang="en-US" dirty="0">
                <a:solidFill>
                  <a:schemeClr val="bg1"/>
                </a:solidFill>
              </a:rPr>
              <a:t>Rho Kappa Social Studies Honor Society</a:t>
            </a:r>
          </a:p>
          <a:p>
            <a:pPr>
              <a:buNone/>
            </a:pPr>
            <a:endParaRPr lang="en-US" sz="2600" b="1" dirty="0" smtClean="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6758733"/>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39420">
            <a:off x="129187" y="734080"/>
            <a:ext cx="4366640" cy="2071594"/>
          </a:xfrm>
        </p:spPr>
        <p:style>
          <a:lnRef idx="1">
            <a:schemeClr val="dk1"/>
          </a:lnRef>
          <a:fillRef idx="2">
            <a:schemeClr val="dk1"/>
          </a:fillRef>
          <a:effectRef idx="1">
            <a:schemeClr val="dk1"/>
          </a:effectRef>
          <a:fontRef idx="minor">
            <a:schemeClr val="dk1"/>
          </a:fontRef>
        </p:style>
        <p:txBody>
          <a:bodyPr>
            <a:normAutofit fontScale="90000"/>
          </a:bodyPr>
          <a:lstStyle/>
          <a:p>
            <a:r>
              <a:rPr lang="en-US" sz="5400" b="1" dirty="0" smtClean="0">
                <a:solidFill>
                  <a:srgbClr val="C00000"/>
                </a:solidFill>
                <a:effectLst>
                  <a:outerShdw blurRad="38100" dist="38100" dir="2700000" algn="tl">
                    <a:srgbClr val="000000">
                      <a:alpha val="43137"/>
                    </a:srgbClr>
                  </a:outerShdw>
                </a:effectLst>
              </a:rPr>
              <a:t>SENIORS LAST DAY</a:t>
            </a:r>
            <a:br>
              <a:rPr lang="en-US" sz="5400" b="1" dirty="0" smtClean="0">
                <a:solidFill>
                  <a:srgbClr val="C00000"/>
                </a:solidFill>
                <a:effectLst>
                  <a:outerShdw blurRad="38100" dist="38100" dir="2700000" algn="tl">
                    <a:srgbClr val="000000">
                      <a:alpha val="43137"/>
                    </a:srgbClr>
                  </a:outerShdw>
                </a:effectLst>
              </a:rPr>
            </a:br>
            <a:r>
              <a:rPr lang="en-US" sz="5400" b="1" dirty="0" smtClean="0">
                <a:solidFill>
                  <a:srgbClr val="C00000"/>
                </a:solidFill>
                <a:effectLst>
                  <a:outerShdw blurRad="38100" dist="38100" dir="2700000" algn="tl">
                    <a:srgbClr val="000000">
                      <a:alpha val="43137"/>
                    </a:srgbClr>
                  </a:outerShdw>
                </a:effectLst>
              </a:rPr>
              <a:t>May 11</a:t>
            </a:r>
            <a:r>
              <a:rPr lang="en-US" sz="5400" b="1" baseline="30000" dirty="0" smtClean="0">
                <a:solidFill>
                  <a:srgbClr val="C00000"/>
                </a:solidFill>
                <a:effectLst>
                  <a:outerShdw blurRad="38100" dist="38100" dir="2700000" algn="tl">
                    <a:srgbClr val="000000">
                      <a:alpha val="43137"/>
                    </a:srgbClr>
                  </a:outerShdw>
                </a:effectLst>
              </a:rPr>
              <a:t>th</a:t>
            </a:r>
            <a:r>
              <a:rPr lang="en-US" sz="5400" b="1" dirty="0" smtClean="0">
                <a:solidFill>
                  <a:srgbClr val="C00000"/>
                </a:solidFill>
                <a:effectLst>
                  <a:outerShdw blurRad="38100" dist="38100" dir="2700000" algn="tl">
                    <a:srgbClr val="000000">
                      <a:alpha val="43137"/>
                    </a:srgbClr>
                  </a:outerShdw>
                </a:effectLst>
              </a:rPr>
              <a:t> </a:t>
            </a:r>
            <a:endParaRPr lang="en-US" sz="5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33400" y="5486400"/>
            <a:ext cx="8458200" cy="1295400"/>
          </a:xfrm>
          <a:solidFill>
            <a:srgbClr val="FFC000"/>
          </a:solidFill>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n-US" sz="3300" b="1" dirty="0" smtClean="0">
                <a:solidFill>
                  <a:srgbClr val="C00000"/>
                </a:solidFill>
                <a:effectLst>
                  <a:outerShdw blurRad="38100" dist="38100" dir="2700000" algn="tl">
                    <a:srgbClr val="000000">
                      <a:alpha val="43137"/>
                    </a:srgbClr>
                  </a:outerShdw>
                </a:effectLst>
              </a:rPr>
              <a:t>Senior Camp Out</a:t>
            </a:r>
          </a:p>
          <a:p>
            <a:pPr marL="0" indent="0" algn="ctr">
              <a:buNone/>
            </a:pPr>
            <a:r>
              <a:rPr lang="en-US" sz="3300" b="1" dirty="0" smtClean="0">
                <a:solidFill>
                  <a:srgbClr val="C00000"/>
                </a:solidFill>
                <a:effectLst>
                  <a:outerShdw blurRad="38100" dist="38100" dir="2700000" algn="tl">
                    <a:srgbClr val="000000">
                      <a:alpha val="43137"/>
                    </a:srgbClr>
                  </a:outerShdw>
                </a:effectLst>
              </a:rPr>
              <a:t>8 pm </a:t>
            </a:r>
            <a:r>
              <a:rPr lang="en-US" sz="3300" b="1" dirty="0">
                <a:solidFill>
                  <a:srgbClr val="C00000"/>
                </a:solidFill>
                <a:effectLst>
                  <a:outerShdw blurRad="38100" dist="38100" dir="2700000" algn="tl">
                    <a:srgbClr val="000000">
                      <a:alpha val="43137"/>
                    </a:srgbClr>
                  </a:outerShdw>
                </a:effectLst>
              </a:rPr>
              <a:t>-</a:t>
            </a:r>
            <a:r>
              <a:rPr lang="en-US" sz="3300" b="1" dirty="0" smtClean="0">
                <a:solidFill>
                  <a:srgbClr val="C00000"/>
                </a:solidFill>
                <a:effectLst>
                  <a:outerShdw blurRad="38100" dist="38100" dir="2700000" algn="tl">
                    <a:srgbClr val="000000">
                      <a:alpha val="43137"/>
                    </a:srgbClr>
                  </a:outerShdw>
                </a:effectLst>
              </a:rPr>
              <a:t> 5am</a:t>
            </a:r>
          </a:p>
          <a:p>
            <a:pPr marL="0" indent="0">
              <a:buNone/>
            </a:pPr>
            <a:endParaRPr lang="en-US" b="1" dirty="0">
              <a:solidFill>
                <a:srgbClr val="C00000"/>
              </a:solidFill>
              <a:effectLst>
                <a:outerShdw blurRad="38100" dist="38100" dir="2700000" algn="tl">
                  <a:srgbClr val="000000">
                    <a:alpha val="43137"/>
                  </a:srgbClr>
                </a:outerShdw>
              </a:effectLst>
            </a:endParaRPr>
          </a:p>
          <a:p>
            <a:pPr marL="0" indent="0">
              <a:buNone/>
            </a:pPr>
            <a:endParaRPr lang="en-US" b="1" dirty="0" smtClean="0">
              <a:solidFill>
                <a:srgbClr val="C00000"/>
              </a:solidFill>
              <a:effectLst>
                <a:outerShdw blurRad="38100" dist="38100" dir="2700000" algn="tl">
                  <a:srgbClr val="000000">
                    <a:alpha val="43137"/>
                  </a:srgbClr>
                </a:outerShdw>
              </a:effectLst>
            </a:endParaRPr>
          </a:p>
          <a:p>
            <a:pPr>
              <a:buNone/>
            </a:pPr>
            <a:endParaRPr lang="en-US" b="1" dirty="0" smtClean="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5603679"/>
            <a:ext cx="990600" cy="1079501"/>
          </a:xfrm>
          <a:prstGeom prst="rect">
            <a:avLst/>
          </a:prstGeom>
        </p:spPr>
      </p:pic>
      <p:sp>
        <p:nvSpPr>
          <p:cNvPr id="5" name="Content Placeholder 2"/>
          <p:cNvSpPr>
            <a:spLocks noGrp="1"/>
          </p:cNvSpPr>
          <p:nvPr>
            <p:ph sz="half" idx="1"/>
          </p:nvPr>
        </p:nvSpPr>
        <p:spPr>
          <a:xfrm>
            <a:off x="5029200" y="304800"/>
            <a:ext cx="3962400" cy="1371600"/>
          </a:xfrm>
          <a:solidFill>
            <a:srgbClr val="92D050"/>
          </a:solidFill>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n-US" sz="3300" b="1" dirty="0" smtClean="0">
                <a:solidFill>
                  <a:srgbClr val="C00000"/>
                </a:solidFill>
                <a:effectLst>
                  <a:outerShdw blurRad="38100" dist="38100" dir="2700000" algn="tl">
                    <a:srgbClr val="000000">
                      <a:alpha val="43137"/>
                    </a:srgbClr>
                  </a:outerShdw>
                </a:effectLst>
              </a:rPr>
              <a:t>Cap &amp; Gown Delivery</a:t>
            </a:r>
          </a:p>
          <a:p>
            <a:pPr marL="0" indent="0" algn="ctr">
              <a:buNone/>
            </a:pPr>
            <a:r>
              <a:rPr lang="en-US" sz="3300" b="1" dirty="0" smtClean="0">
                <a:solidFill>
                  <a:srgbClr val="C00000"/>
                </a:solidFill>
                <a:effectLst>
                  <a:outerShdw blurRad="38100" dist="38100" dir="2700000" algn="tl">
                    <a:srgbClr val="000000">
                      <a:alpha val="43137"/>
                    </a:srgbClr>
                  </a:outerShdw>
                </a:effectLst>
              </a:rPr>
              <a:t>9am – 1pm</a:t>
            </a:r>
          </a:p>
          <a:p>
            <a:pPr marL="0" indent="0">
              <a:buNone/>
            </a:pPr>
            <a:endParaRPr lang="en-US" b="1" dirty="0">
              <a:solidFill>
                <a:srgbClr val="C00000"/>
              </a:solidFill>
              <a:effectLst>
                <a:outerShdw blurRad="38100" dist="38100" dir="2700000" algn="tl">
                  <a:srgbClr val="000000">
                    <a:alpha val="43137"/>
                  </a:srgbClr>
                </a:outerShdw>
              </a:effectLst>
            </a:endParaRPr>
          </a:p>
          <a:p>
            <a:pPr marL="0" indent="0">
              <a:buNone/>
            </a:pPr>
            <a:endParaRPr lang="en-US" b="1" dirty="0" smtClean="0">
              <a:solidFill>
                <a:srgbClr val="C00000"/>
              </a:solidFill>
              <a:effectLst>
                <a:outerShdw blurRad="38100" dist="38100" dir="2700000" algn="tl">
                  <a:srgbClr val="000000">
                    <a:alpha val="43137"/>
                  </a:srgbClr>
                </a:outerShdw>
              </a:effectLst>
            </a:endParaRPr>
          </a:p>
          <a:p>
            <a:pPr>
              <a:buNone/>
            </a:pPr>
            <a:endParaRPr lang="en-US" b="1" dirty="0" smtClean="0">
              <a:solidFill>
                <a:srgbClr val="C00000"/>
              </a:solidFill>
              <a:effectLst>
                <a:outerShdw blurRad="38100" dist="38100" dir="2700000" algn="tl">
                  <a:srgbClr val="000000">
                    <a:alpha val="43137"/>
                  </a:srgbClr>
                </a:outerShdw>
              </a:effectLst>
            </a:endParaRPr>
          </a:p>
        </p:txBody>
      </p:sp>
      <p:sp>
        <p:nvSpPr>
          <p:cNvPr id="6" name="Content Placeholder 2"/>
          <p:cNvSpPr>
            <a:spLocks noGrp="1"/>
          </p:cNvSpPr>
          <p:nvPr>
            <p:ph sz="half" idx="1"/>
          </p:nvPr>
        </p:nvSpPr>
        <p:spPr>
          <a:xfrm>
            <a:off x="4715664" y="1978245"/>
            <a:ext cx="4050124" cy="1676400"/>
          </a:xfr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n-US" sz="3300" b="1" dirty="0" smtClean="0">
                <a:solidFill>
                  <a:srgbClr val="C00000"/>
                </a:solidFill>
                <a:effectLst>
                  <a:outerShdw blurRad="38100" dist="38100" dir="2700000" algn="tl">
                    <a:srgbClr val="000000">
                      <a:alpha val="43137"/>
                    </a:srgbClr>
                  </a:outerShdw>
                </a:effectLst>
              </a:rPr>
              <a:t>Awards Program</a:t>
            </a:r>
          </a:p>
          <a:p>
            <a:pPr marL="0" indent="0" algn="ctr">
              <a:buNone/>
            </a:pPr>
            <a:r>
              <a:rPr lang="en-US" sz="3300" b="1" dirty="0" smtClean="0">
                <a:solidFill>
                  <a:srgbClr val="C00000"/>
                </a:solidFill>
                <a:effectLst>
                  <a:outerShdw blurRad="38100" dist="38100" dir="2700000" algn="tl">
                    <a:srgbClr val="000000">
                      <a:alpha val="43137"/>
                    </a:srgbClr>
                  </a:outerShdw>
                </a:effectLst>
              </a:rPr>
              <a:t>3:30 pm</a:t>
            </a:r>
          </a:p>
          <a:p>
            <a:pPr marL="0" indent="0" algn="ctr">
              <a:buNone/>
            </a:pPr>
            <a:r>
              <a:rPr lang="en-US" sz="3300" b="1" dirty="0" smtClean="0">
                <a:solidFill>
                  <a:srgbClr val="C00000"/>
                </a:solidFill>
                <a:effectLst>
                  <a:outerShdw blurRad="38100" dist="38100" dir="2700000" algn="tl">
                    <a:srgbClr val="000000">
                      <a:alpha val="43137"/>
                    </a:srgbClr>
                  </a:outerShdw>
                </a:effectLst>
              </a:rPr>
              <a:t>In auditorium</a:t>
            </a:r>
          </a:p>
          <a:p>
            <a:pPr marL="0" indent="0">
              <a:buNone/>
            </a:pPr>
            <a:endParaRPr lang="en-US" b="1" dirty="0">
              <a:solidFill>
                <a:srgbClr val="C00000"/>
              </a:solidFill>
              <a:effectLst>
                <a:outerShdw blurRad="38100" dist="38100" dir="2700000" algn="tl">
                  <a:srgbClr val="000000">
                    <a:alpha val="43137"/>
                  </a:srgbClr>
                </a:outerShdw>
              </a:effectLst>
            </a:endParaRPr>
          </a:p>
          <a:p>
            <a:pPr marL="0" indent="0">
              <a:buNone/>
            </a:pPr>
            <a:endParaRPr lang="en-US" b="1" dirty="0" smtClean="0">
              <a:solidFill>
                <a:srgbClr val="C00000"/>
              </a:solidFill>
              <a:effectLst>
                <a:outerShdw blurRad="38100" dist="38100" dir="2700000" algn="tl">
                  <a:srgbClr val="000000">
                    <a:alpha val="43137"/>
                  </a:srgbClr>
                </a:outerShdw>
              </a:effectLst>
            </a:endParaRPr>
          </a:p>
          <a:p>
            <a:pPr>
              <a:buNone/>
            </a:pPr>
            <a:endParaRPr lang="en-US" b="1" dirty="0" smtClean="0">
              <a:solidFill>
                <a:srgbClr val="C00000"/>
              </a:solidFill>
              <a:effectLst>
                <a:outerShdw blurRad="38100" dist="38100" dir="2700000" algn="tl">
                  <a:srgbClr val="000000">
                    <a:alpha val="43137"/>
                  </a:srgbClr>
                </a:outerShdw>
              </a:effectLst>
            </a:endParaRPr>
          </a:p>
        </p:txBody>
      </p:sp>
      <p:sp>
        <p:nvSpPr>
          <p:cNvPr id="7" name="Content Placeholder 2"/>
          <p:cNvSpPr>
            <a:spLocks noGrp="1"/>
          </p:cNvSpPr>
          <p:nvPr>
            <p:ph sz="half" idx="1"/>
          </p:nvPr>
        </p:nvSpPr>
        <p:spPr>
          <a:xfrm>
            <a:off x="2590800" y="3962400"/>
            <a:ext cx="6210300" cy="1360676"/>
          </a:xfr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n-US" sz="3300" b="1" dirty="0" smtClean="0">
                <a:solidFill>
                  <a:srgbClr val="C00000"/>
                </a:solidFill>
                <a:effectLst>
                  <a:outerShdw blurRad="38100" dist="38100" dir="2700000" algn="tl">
                    <a:srgbClr val="000000">
                      <a:alpha val="43137"/>
                    </a:srgbClr>
                  </a:outerShdw>
                </a:effectLst>
              </a:rPr>
              <a:t>Senior Class Dinner</a:t>
            </a:r>
          </a:p>
          <a:p>
            <a:pPr marL="0" indent="0" algn="ctr">
              <a:buNone/>
            </a:pPr>
            <a:r>
              <a:rPr lang="en-US" sz="2200" b="1" dirty="0" smtClean="0">
                <a:solidFill>
                  <a:srgbClr val="C00000"/>
                </a:solidFill>
                <a:effectLst>
                  <a:outerShdw blurRad="38100" dist="38100" dir="2700000" algn="tl">
                    <a:srgbClr val="000000">
                      <a:alpha val="43137"/>
                    </a:srgbClr>
                  </a:outerShdw>
                </a:effectLst>
              </a:rPr>
              <a:t>Immediately following awards program</a:t>
            </a:r>
          </a:p>
          <a:p>
            <a:pPr marL="0" indent="0" algn="ctr">
              <a:buNone/>
            </a:pPr>
            <a:r>
              <a:rPr lang="en-US" sz="2200" b="1" dirty="0" smtClean="0">
                <a:solidFill>
                  <a:srgbClr val="C00000"/>
                </a:solidFill>
                <a:effectLst>
                  <a:outerShdw blurRad="38100" dist="38100" dir="2700000" algn="tl">
                    <a:srgbClr val="000000">
                      <a:alpha val="43137"/>
                    </a:srgbClr>
                  </a:outerShdw>
                </a:effectLst>
              </a:rPr>
              <a:t>(SENIORS ONLY!)</a:t>
            </a:r>
          </a:p>
        </p:txBody>
      </p:sp>
      <p:pic>
        <p:nvPicPr>
          <p:cNvPr id="8" name="Picture 7"/>
          <p:cNvPicPr>
            <a:picLocks noChangeAspect="1"/>
          </p:cNvPicPr>
          <p:nvPr/>
        </p:nvPicPr>
        <p:blipFill>
          <a:blip r:embed="rId3"/>
          <a:stretch>
            <a:fillRect/>
          </a:stretch>
        </p:blipFill>
        <p:spPr>
          <a:xfrm>
            <a:off x="8110011" y="888780"/>
            <a:ext cx="805389" cy="587263"/>
          </a:xfrm>
          <a:prstGeom prst="rect">
            <a:avLst/>
          </a:prstGeom>
        </p:spPr>
      </p:pic>
    </p:spTree>
    <p:extLst>
      <p:ext uri="{BB962C8B-B14F-4D97-AF65-F5344CB8AC3E}">
        <p14:creationId xmlns:p14="http://schemas.microsoft.com/office/powerpoint/2010/main" val="2580917307"/>
      </p:ext>
    </p:extLst>
  </p:cSld>
  <p:clrMapOvr>
    <a:masterClrMapping/>
  </p:clrMapOvr>
  <mc:AlternateContent xmlns:mc="http://schemas.openxmlformats.org/markup-compatibility/2006" xmlns:p14="http://schemas.microsoft.com/office/powerpoint/2010/main">
    <mc:Choice Requires="p14">
      <p:transition spd="slow" p14:dur="4400" advClick="0">
        <p14:honeycomb/>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n-US" sz="5400" b="1" dirty="0" smtClean="0">
                <a:solidFill>
                  <a:srgbClr val="C00000"/>
                </a:solidFill>
                <a:effectLst>
                  <a:outerShdw blurRad="38100" dist="38100" dir="2700000" algn="tl">
                    <a:srgbClr val="000000">
                      <a:alpha val="43137"/>
                    </a:srgbClr>
                  </a:outerShdw>
                </a:effectLst>
              </a:rPr>
              <a:t>SENIOR AWARDS PROGRAM</a:t>
            </a:r>
            <a:endParaRPr lang="en-US" sz="5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rot="21054795">
            <a:off x="457200" y="1600200"/>
            <a:ext cx="4038600" cy="4525963"/>
          </a:xfrm>
        </p:spPr>
        <p:style>
          <a:lnRef idx="1">
            <a:schemeClr val="dk1"/>
          </a:lnRef>
          <a:fillRef idx="2">
            <a:schemeClr val="dk1"/>
          </a:fillRef>
          <a:effectRef idx="1">
            <a:schemeClr val="dk1"/>
          </a:effectRef>
          <a:fontRef idx="minor">
            <a:schemeClr val="dk1"/>
          </a:fontRef>
        </p:style>
        <p:txBody>
          <a:bodyPr>
            <a:noAutofit/>
          </a:bodyPr>
          <a:lstStyle/>
          <a:p>
            <a:endParaRPr lang="en-US" b="1" dirty="0" smtClean="0">
              <a:solidFill>
                <a:srgbClr val="C00000"/>
              </a:solidFill>
              <a:effectLst>
                <a:outerShdw blurRad="38100" dist="38100" dir="2700000" algn="tl">
                  <a:srgbClr val="000000">
                    <a:alpha val="43137"/>
                  </a:srgbClr>
                </a:outerShdw>
              </a:effectLst>
            </a:endParaRPr>
          </a:p>
          <a:p>
            <a:r>
              <a:rPr lang="en-US" b="1" dirty="0" smtClean="0">
                <a:solidFill>
                  <a:srgbClr val="C00000"/>
                </a:solidFill>
                <a:effectLst>
                  <a:outerShdw blurRad="38100" dist="38100" dir="2700000" algn="tl">
                    <a:srgbClr val="000000">
                      <a:alpha val="43137"/>
                    </a:srgbClr>
                  </a:outerShdw>
                </a:effectLst>
              </a:rPr>
              <a:t>MAY 11, 2018 IN THE LEON AUDITORIUM AT 3:30 PM.</a:t>
            </a:r>
          </a:p>
          <a:p>
            <a:pPr>
              <a:buNone/>
            </a:pPr>
            <a:endParaRPr lang="en-US" b="1" dirty="0" smtClean="0">
              <a:solidFill>
                <a:srgbClr val="C00000"/>
              </a:solidFill>
              <a:effectLst>
                <a:outerShdw blurRad="38100" dist="38100" dir="2700000" algn="tl">
                  <a:srgbClr val="000000">
                    <a:alpha val="43137"/>
                  </a:srgbClr>
                </a:outerShdw>
              </a:effectLst>
            </a:endParaRPr>
          </a:p>
          <a:p>
            <a:r>
              <a:rPr lang="en-US" b="1" dirty="0" smtClean="0">
                <a:solidFill>
                  <a:srgbClr val="C00000"/>
                </a:solidFill>
                <a:effectLst>
                  <a:outerShdw blurRad="38100" dist="38100" dir="2700000" algn="tl">
                    <a:srgbClr val="000000">
                      <a:alpha val="43137"/>
                    </a:srgbClr>
                  </a:outerShdw>
                </a:effectLst>
              </a:rPr>
              <a:t>INVITE YOUR PARENTS AND OTHER FAMILY MEMBERS TO ATTEND</a:t>
            </a:r>
          </a:p>
        </p:txBody>
      </p:sp>
      <p:sp>
        <p:nvSpPr>
          <p:cNvPr id="4" name="Content Placeholder 3"/>
          <p:cNvSpPr>
            <a:spLocks noGrp="1"/>
          </p:cNvSpPr>
          <p:nvPr>
            <p:ph sz="half" idx="2"/>
          </p:nvPr>
        </p:nvSpPr>
        <p:spPr>
          <a:xfrm rot="732307">
            <a:off x="4577253" y="2029973"/>
            <a:ext cx="4038600" cy="4084478"/>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endParaRPr lang="en-US" sz="3900" b="1" dirty="0" smtClean="0">
              <a:solidFill>
                <a:srgbClr val="C00000"/>
              </a:solidFill>
              <a:effectLst>
                <a:outerShdw blurRad="38100" dist="38100" dir="2700000" algn="tl">
                  <a:srgbClr val="000000">
                    <a:alpha val="43137"/>
                  </a:srgbClr>
                </a:outerShdw>
              </a:effectLst>
            </a:endParaRPr>
          </a:p>
          <a:p>
            <a:endParaRPr lang="en-US" sz="3900" b="1" dirty="0" smtClean="0">
              <a:solidFill>
                <a:srgbClr val="C00000"/>
              </a:solidFill>
              <a:effectLst>
                <a:outerShdw blurRad="38100" dist="38100" dir="2700000" algn="tl">
                  <a:srgbClr val="000000">
                    <a:alpha val="43137"/>
                  </a:srgbClr>
                </a:outerShdw>
              </a:effectLst>
            </a:endParaRPr>
          </a:p>
          <a:p>
            <a:r>
              <a:rPr lang="en-US" sz="3900" b="1" dirty="0" smtClean="0">
                <a:solidFill>
                  <a:srgbClr val="C00000"/>
                </a:solidFill>
                <a:effectLst>
                  <a:outerShdw blurRad="38100" dist="38100" dir="2700000" algn="tl">
                    <a:srgbClr val="000000">
                      <a:alpha val="43137"/>
                    </a:srgbClr>
                  </a:outerShdw>
                </a:effectLst>
              </a:rPr>
              <a:t>DRESS – BUSINESS CASUAL</a:t>
            </a:r>
          </a:p>
          <a:p>
            <a:pPr>
              <a:buNone/>
            </a:pPr>
            <a:endParaRPr lang="en-US" b="1" dirty="0" smtClean="0">
              <a:solidFill>
                <a:srgbClr val="C00000"/>
              </a:solidFill>
              <a:effectLst>
                <a:outerShdw blurRad="38100" dist="38100" dir="2700000" algn="tl">
                  <a:srgbClr val="000000">
                    <a:alpha val="43137"/>
                  </a:srgbClr>
                </a:outerShdw>
              </a:effectLst>
            </a:endParaRPr>
          </a:p>
          <a:p>
            <a:r>
              <a:rPr lang="en-US" sz="4000" b="1" dirty="0" smtClean="0">
                <a:solidFill>
                  <a:srgbClr val="C00000"/>
                </a:solidFill>
                <a:effectLst>
                  <a:outerShdw blurRad="38100" dist="38100" dir="2700000" algn="tl">
                    <a:srgbClr val="000000">
                      <a:alpha val="43137"/>
                    </a:srgbClr>
                  </a:outerShdw>
                </a:effectLst>
              </a:rPr>
              <a:t>DINNER FOR SENIORS ONLY FOLLOWING SENIOR AWARDS PROGRAM</a:t>
            </a:r>
          </a:p>
          <a:p>
            <a:endParaRPr lang="en-US" dirty="0" smtClean="0"/>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n-US" sz="6000" dirty="0" smtClean="0">
                <a:solidFill>
                  <a:schemeClr val="accent2">
                    <a:lumMod val="75000"/>
                  </a:schemeClr>
                </a:solidFill>
              </a:rPr>
              <a:t>SENIOR CLASS SPONSORS</a:t>
            </a:r>
            <a:endParaRPr lang="en-US" sz="6000" dirty="0">
              <a:solidFill>
                <a:schemeClr val="accent2">
                  <a:lumMod val="75000"/>
                </a:schemeClr>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solidFill>
                  <a:srgbClr val="C00000"/>
                </a:solidFill>
              </a:rPr>
              <a:t>Mrs. Stacy Fabrega – 	English Dept</a:t>
            </a:r>
          </a:p>
          <a:p>
            <a:pPr>
              <a:buNone/>
            </a:pPr>
            <a:r>
              <a:rPr lang="en-US" b="1" dirty="0">
                <a:solidFill>
                  <a:srgbClr val="C00000"/>
                </a:solidFill>
              </a:rPr>
              <a:t>	</a:t>
            </a:r>
            <a:r>
              <a:rPr lang="en-US" b="1" dirty="0" smtClean="0">
                <a:solidFill>
                  <a:srgbClr val="C00000"/>
                </a:solidFill>
              </a:rPr>
              <a:t>						room 307</a:t>
            </a:r>
          </a:p>
          <a:p>
            <a:r>
              <a:rPr lang="en-US" b="1" dirty="0" smtClean="0">
                <a:solidFill>
                  <a:srgbClr val="C00000"/>
                </a:solidFill>
              </a:rPr>
              <a:t>Mrs. Kim Garcia – 		Math Dept								room 319</a:t>
            </a:r>
          </a:p>
          <a:p>
            <a:r>
              <a:rPr lang="en-US" b="1" dirty="0" smtClean="0">
                <a:solidFill>
                  <a:srgbClr val="C00000"/>
                </a:solidFill>
              </a:rPr>
              <a:t>Ms. Amanda Geiger – 	Social Studies Dept</a:t>
            </a:r>
          </a:p>
          <a:p>
            <a:pPr lvl="8">
              <a:buNone/>
            </a:pPr>
            <a:r>
              <a:rPr lang="en-US" b="1" dirty="0" smtClean="0">
                <a:solidFill>
                  <a:srgbClr val="C00000"/>
                </a:solidFill>
              </a:rPr>
              <a:t>			</a:t>
            </a:r>
            <a:r>
              <a:rPr lang="en-US" sz="3200" b="1" dirty="0" smtClean="0">
                <a:solidFill>
                  <a:srgbClr val="C00000"/>
                </a:solidFill>
              </a:rPr>
              <a:t>room 208</a:t>
            </a:r>
          </a:p>
          <a:p>
            <a:r>
              <a:rPr lang="en-US" b="1" dirty="0" smtClean="0">
                <a:solidFill>
                  <a:srgbClr val="C00000"/>
                </a:solidFill>
              </a:rPr>
              <a:t>Mrs. Susan Merlau – 	Main Office</a:t>
            </a:r>
            <a:endParaRPr lang="en-US" b="1" dirty="0">
              <a:solidFill>
                <a:srgbClr val="C00000"/>
              </a:solidFill>
            </a:endParaRPr>
          </a:p>
        </p:txBody>
      </p:sp>
    </p:spTree>
  </p:cSld>
  <p:clrMapOvr>
    <a:masterClrMapping/>
  </p:clrMapOvr>
  <p:transition spd="slow" advClick="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944562"/>
          </a:xfrm>
        </p:spPr>
        <p:style>
          <a:lnRef idx="1">
            <a:schemeClr val="dk1"/>
          </a:lnRef>
          <a:fillRef idx="2">
            <a:schemeClr val="dk1"/>
          </a:fillRef>
          <a:effectRef idx="1">
            <a:schemeClr val="dk1"/>
          </a:effectRef>
          <a:fontRef idx="minor">
            <a:schemeClr val="dk1"/>
          </a:fontRef>
        </p:style>
        <p:txBody>
          <a:bodyPr>
            <a:normAutofit fontScale="90000"/>
          </a:bodyPr>
          <a:lstStyle/>
          <a:p>
            <a:r>
              <a:rPr lang="en-US" sz="5400" b="1" dirty="0" smtClean="0">
                <a:solidFill>
                  <a:srgbClr val="C00000"/>
                </a:solidFill>
                <a:effectLst>
                  <a:outerShdw blurRad="38100" dist="38100" dir="2700000" algn="tl">
                    <a:srgbClr val="000000">
                      <a:alpha val="43137"/>
                    </a:srgbClr>
                  </a:outerShdw>
                </a:effectLst>
              </a:rPr>
              <a:t>DRESS CODE FOR GRADUATION</a:t>
            </a:r>
            <a:endParaRPr lang="en-US" sz="5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04800" y="1371600"/>
            <a:ext cx="4168486" cy="5101472"/>
          </a:xfrm>
          <a:solidFill>
            <a:srgbClr val="FF99CC"/>
          </a:solidFill>
        </p:spPr>
        <p:style>
          <a:lnRef idx="1">
            <a:schemeClr val="dk1"/>
          </a:lnRef>
          <a:fillRef idx="2">
            <a:schemeClr val="dk1"/>
          </a:fillRef>
          <a:effectRef idx="1">
            <a:schemeClr val="dk1"/>
          </a:effectRef>
          <a:fontRef idx="minor">
            <a:schemeClr val="dk1"/>
          </a:fontRef>
        </p:style>
        <p:txBody>
          <a:bodyPr>
            <a:noAutofit/>
          </a:bodyPr>
          <a:lstStyle/>
          <a:p>
            <a:pPr lvl="0"/>
            <a:endParaRPr lang="en-US" sz="2400" dirty="0" smtClean="0"/>
          </a:p>
          <a:p>
            <a:pPr lvl="0"/>
            <a:r>
              <a:rPr lang="en-US" sz="2400" dirty="0" smtClean="0"/>
              <a:t>Dress </a:t>
            </a:r>
            <a:r>
              <a:rPr lang="en-US" sz="2400" dirty="0"/>
              <a:t>whose length does not extend beneath the hem of the gown </a:t>
            </a:r>
          </a:p>
          <a:p>
            <a:pPr lvl="0"/>
            <a:r>
              <a:rPr lang="en-US" sz="2400" dirty="0"/>
              <a:t> Dress shoes….</a:t>
            </a:r>
            <a:r>
              <a:rPr lang="en-US" sz="2400" u="sng" dirty="0"/>
              <a:t>not</a:t>
            </a:r>
            <a:r>
              <a:rPr lang="en-US" sz="2400" dirty="0"/>
              <a:t> flip flops </a:t>
            </a:r>
          </a:p>
          <a:p>
            <a:pPr lvl="1"/>
            <a:r>
              <a:rPr lang="en-US" dirty="0"/>
              <a:t>Girls need to be confident about walking in their shoes. </a:t>
            </a:r>
          </a:p>
          <a:p>
            <a:pPr lvl="0"/>
            <a:r>
              <a:rPr lang="en-US" sz="2400" dirty="0"/>
              <a:t>If she chooses to wear hosiery, select a tone which closely matches her skin color.   </a:t>
            </a:r>
          </a:p>
        </p:txBody>
      </p:sp>
      <p:sp>
        <p:nvSpPr>
          <p:cNvPr id="5" name="Content Placeholder 2"/>
          <p:cNvSpPr>
            <a:spLocks noGrp="1"/>
          </p:cNvSpPr>
          <p:nvPr>
            <p:ph sz="half" idx="1"/>
          </p:nvPr>
        </p:nvSpPr>
        <p:spPr>
          <a:xfrm>
            <a:off x="4648200" y="1371600"/>
            <a:ext cx="4267200" cy="3158372"/>
          </a:xfrm>
          <a:solidFill>
            <a:srgbClr val="00B0F0"/>
          </a:solidFill>
        </p:spPr>
        <p:style>
          <a:lnRef idx="1">
            <a:schemeClr val="dk1"/>
          </a:lnRef>
          <a:fillRef idx="2">
            <a:schemeClr val="dk1"/>
          </a:fillRef>
          <a:effectRef idx="1">
            <a:schemeClr val="dk1"/>
          </a:effectRef>
          <a:fontRef idx="minor">
            <a:schemeClr val="dk1"/>
          </a:fontRef>
        </p:style>
        <p:txBody>
          <a:bodyPr>
            <a:noAutofit/>
          </a:bodyPr>
          <a:lstStyle/>
          <a:p>
            <a:pPr lvl="0"/>
            <a:endParaRPr lang="en-US" sz="2200" dirty="0" smtClean="0"/>
          </a:p>
          <a:p>
            <a:pPr lvl="0"/>
            <a:r>
              <a:rPr lang="en-US" sz="2200" dirty="0" smtClean="0"/>
              <a:t>Dark </a:t>
            </a:r>
            <a:r>
              <a:rPr lang="en-US" sz="2200" dirty="0"/>
              <a:t>or khaki dress slacks </a:t>
            </a:r>
          </a:p>
          <a:p>
            <a:pPr lvl="0"/>
            <a:r>
              <a:rPr lang="en-US" sz="2200" b="1" u="sng" dirty="0"/>
              <a:t>White</a:t>
            </a:r>
            <a:r>
              <a:rPr lang="en-US" sz="2200" dirty="0"/>
              <a:t> </a:t>
            </a:r>
            <a:r>
              <a:rPr lang="en-US" sz="2200" b="1" u="sng" dirty="0"/>
              <a:t>dress shirt and</a:t>
            </a:r>
            <a:r>
              <a:rPr lang="en-US" sz="2200" dirty="0"/>
              <a:t> </a:t>
            </a:r>
            <a:r>
              <a:rPr lang="en-US" sz="2200" b="1" u="sng" dirty="0"/>
              <a:t>a tie</a:t>
            </a:r>
            <a:r>
              <a:rPr lang="en-US" sz="2200" dirty="0"/>
              <a:t> </a:t>
            </a:r>
          </a:p>
          <a:p>
            <a:pPr lvl="0"/>
            <a:r>
              <a:rPr lang="en-US" sz="2200" dirty="0"/>
              <a:t>Dress shoes - no athletic shoes, hunting boots or combat boots.  </a:t>
            </a:r>
          </a:p>
          <a:p>
            <a:pPr lvl="1"/>
            <a:r>
              <a:rPr lang="en-US" sz="2200" dirty="0"/>
              <a:t>Shoes should be freshly cleaned/polished and worn with dark dress socks.</a:t>
            </a:r>
          </a:p>
        </p:txBody>
      </p:sp>
      <p:sp>
        <p:nvSpPr>
          <p:cNvPr id="6" name="TextBox 5"/>
          <p:cNvSpPr txBox="1"/>
          <p:nvPr/>
        </p:nvSpPr>
        <p:spPr>
          <a:xfrm>
            <a:off x="1905000" y="1541783"/>
            <a:ext cx="1143000" cy="477054"/>
          </a:xfrm>
          <a:prstGeom prst="rect">
            <a:avLst/>
          </a:prstGeom>
          <a:noFill/>
        </p:spPr>
        <p:txBody>
          <a:bodyPr wrap="square" rtlCol="0">
            <a:spAutoFit/>
          </a:bodyPr>
          <a:lstStyle/>
          <a:p>
            <a:r>
              <a:rPr lang="en-US" sz="2500" b="1" dirty="0" smtClean="0"/>
              <a:t>GIRLS</a:t>
            </a:r>
            <a:endParaRPr lang="en-US" sz="2500" b="1" dirty="0"/>
          </a:p>
        </p:txBody>
      </p:sp>
      <p:sp>
        <p:nvSpPr>
          <p:cNvPr id="7" name="TextBox 6"/>
          <p:cNvSpPr txBox="1"/>
          <p:nvPr/>
        </p:nvSpPr>
        <p:spPr>
          <a:xfrm>
            <a:off x="6400800" y="1447801"/>
            <a:ext cx="1143000" cy="477054"/>
          </a:xfrm>
          <a:prstGeom prst="rect">
            <a:avLst/>
          </a:prstGeom>
          <a:noFill/>
        </p:spPr>
        <p:txBody>
          <a:bodyPr wrap="square" rtlCol="0">
            <a:spAutoFit/>
          </a:bodyPr>
          <a:lstStyle/>
          <a:p>
            <a:r>
              <a:rPr lang="en-US" sz="2500" b="1" dirty="0" smtClean="0"/>
              <a:t>BOYS</a:t>
            </a:r>
            <a:endParaRPr lang="en-US" sz="2500" b="1" dirty="0"/>
          </a:p>
        </p:txBody>
      </p:sp>
      <p:sp>
        <p:nvSpPr>
          <p:cNvPr id="8" name="Content Placeholder 3"/>
          <p:cNvSpPr>
            <a:spLocks noGrp="1"/>
          </p:cNvSpPr>
          <p:nvPr>
            <p:ph sz="half" idx="2"/>
          </p:nvPr>
        </p:nvSpPr>
        <p:spPr>
          <a:xfrm rot="732307">
            <a:off x="5244853" y="4702070"/>
            <a:ext cx="3627287" cy="2190452"/>
          </a:xfrm>
        </p:spPr>
        <p:style>
          <a:lnRef idx="1">
            <a:schemeClr val="dk1"/>
          </a:lnRef>
          <a:fillRef idx="2">
            <a:schemeClr val="dk1"/>
          </a:fillRef>
          <a:effectRef idx="1">
            <a:schemeClr val="dk1"/>
          </a:effectRef>
          <a:fontRef idx="minor">
            <a:schemeClr val="dk1"/>
          </a:fontRef>
        </p:style>
        <p:txBody>
          <a:bodyPr>
            <a:normAutofit fontScale="25000" lnSpcReduction="20000"/>
          </a:bodyPr>
          <a:lstStyle/>
          <a:p>
            <a:endParaRPr lang="en-US" sz="3900" b="1" dirty="0" smtClean="0">
              <a:solidFill>
                <a:srgbClr val="C00000"/>
              </a:solidFill>
              <a:effectLst>
                <a:outerShdw blurRad="38100" dist="38100" dir="2700000" algn="tl">
                  <a:srgbClr val="000000">
                    <a:alpha val="43137"/>
                  </a:srgbClr>
                </a:outerShdw>
              </a:effectLst>
            </a:endParaRPr>
          </a:p>
          <a:p>
            <a:r>
              <a:rPr lang="en-US" sz="6400" dirty="0"/>
              <a:t>No adornments (flowers, medallions, jewelry) are worn on/with the caps and gowns with the exception of Leon High School issued honor cords and Pierian honor stoles. </a:t>
            </a:r>
          </a:p>
          <a:p>
            <a:pPr marL="0" indent="0">
              <a:buNone/>
            </a:pPr>
            <a:endParaRPr lang="en-US" sz="6400" dirty="0"/>
          </a:p>
          <a:p>
            <a:r>
              <a:rPr lang="en-US" sz="6400" b="1" dirty="0"/>
              <a:t>Monogrammed caps or gowns will NOT be permitted into the Civic Center.</a:t>
            </a:r>
            <a:endParaRPr lang="en-US" sz="6400" dirty="0"/>
          </a:p>
          <a:p>
            <a:pPr marL="0" indent="0">
              <a:buNone/>
            </a:pPr>
            <a:endParaRPr lang="en-US" dirty="0" smtClean="0"/>
          </a:p>
          <a:p>
            <a:pPr>
              <a:buNone/>
            </a:pPr>
            <a:endParaRPr lang="en-US" dirty="0"/>
          </a:p>
        </p:txBody>
      </p:sp>
    </p:spTree>
    <p:extLst>
      <p:ext uri="{BB962C8B-B14F-4D97-AF65-F5344CB8AC3E}">
        <p14:creationId xmlns:p14="http://schemas.microsoft.com/office/powerpoint/2010/main" val="2959688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dk1"/>
          </a:lnRef>
          <a:fillRef idx="2">
            <a:schemeClr val="dk1"/>
          </a:fillRef>
          <a:effectRef idx="1">
            <a:schemeClr val="dk1"/>
          </a:effectRef>
          <a:fontRef idx="minor">
            <a:schemeClr val="dk1"/>
          </a:fontRef>
        </p:style>
        <p:txBody>
          <a:bodyPr>
            <a:normAutofit fontScale="90000"/>
          </a:bodyPr>
          <a:lstStyle/>
          <a:p>
            <a:r>
              <a:rPr lang="en-US" sz="6000" dirty="0" smtClean="0">
                <a:solidFill>
                  <a:schemeClr val="accent2">
                    <a:lumMod val="75000"/>
                  </a:schemeClr>
                </a:solidFill>
              </a:rPr>
              <a:t>GRADUATION ACTIVITIES</a:t>
            </a:r>
            <a:endParaRPr lang="en-US" sz="6000" dirty="0">
              <a:solidFill>
                <a:schemeClr val="accent2">
                  <a:lumMod val="75000"/>
                </a:schemeClr>
              </a:solidFill>
            </a:endParaRPr>
          </a:p>
        </p:txBody>
      </p:sp>
      <p:sp>
        <p:nvSpPr>
          <p:cNvPr id="3" name="Content Placeholder 2"/>
          <p:cNvSpPr>
            <a:spLocks noGrp="1"/>
          </p:cNvSpPr>
          <p:nvPr>
            <p:ph idx="1"/>
          </p:nvPr>
        </p:nvSpPr>
        <p:spPr>
          <a:xfrm>
            <a:off x="457200" y="1371600"/>
            <a:ext cx="82296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en-US" sz="4800" b="1" dirty="0" smtClean="0">
                <a:solidFill>
                  <a:srgbClr val="C00000"/>
                </a:solidFill>
              </a:rPr>
              <a:t>Graduation Rehearsal  </a:t>
            </a:r>
            <a:r>
              <a:rPr lang="en-US" b="1" dirty="0" smtClean="0">
                <a:solidFill>
                  <a:srgbClr val="C00000"/>
                </a:solidFill>
              </a:rPr>
              <a:t>(mandatory)</a:t>
            </a:r>
          </a:p>
          <a:p>
            <a:pPr lvl="2"/>
            <a:r>
              <a:rPr lang="en-US" sz="4000" b="1" dirty="0" smtClean="0">
                <a:solidFill>
                  <a:srgbClr val="C00000"/>
                </a:solidFill>
              </a:rPr>
              <a:t>May 22</a:t>
            </a:r>
            <a:r>
              <a:rPr lang="en-US" sz="4000" b="1" baseline="30000" dirty="0" smtClean="0">
                <a:solidFill>
                  <a:srgbClr val="C00000"/>
                </a:solidFill>
              </a:rPr>
              <a:t>nd</a:t>
            </a:r>
            <a:r>
              <a:rPr lang="en-US" sz="4000" b="1" dirty="0" smtClean="0">
                <a:solidFill>
                  <a:srgbClr val="C00000"/>
                </a:solidFill>
              </a:rPr>
              <a:t>  at 10am  </a:t>
            </a:r>
            <a:r>
              <a:rPr lang="en-US" sz="2800" b="1" dirty="0" smtClean="0">
                <a:solidFill>
                  <a:srgbClr val="C00000"/>
                </a:solidFill>
              </a:rPr>
              <a:t>(Tuesday)</a:t>
            </a:r>
          </a:p>
          <a:p>
            <a:pPr lvl="2"/>
            <a:r>
              <a:rPr lang="en-US" sz="3000" b="1" dirty="0" smtClean="0">
                <a:solidFill>
                  <a:srgbClr val="C00000"/>
                </a:solidFill>
              </a:rPr>
              <a:t>Civic Center</a:t>
            </a:r>
          </a:p>
          <a:p>
            <a:pPr marL="914400" lvl="2" indent="0">
              <a:buNone/>
            </a:pPr>
            <a:endParaRPr lang="en-US" sz="3000" b="1" dirty="0">
              <a:solidFill>
                <a:srgbClr val="C00000"/>
              </a:solidFill>
            </a:endParaRPr>
          </a:p>
          <a:p>
            <a:pPr marL="0" indent="0">
              <a:buNone/>
            </a:pPr>
            <a:r>
              <a:rPr lang="en-US" sz="4800" b="1" dirty="0" smtClean="0">
                <a:solidFill>
                  <a:schemeClr val="tx1"/>
                </a:solidFill>
              </a:rPr>
              <a:t>Graduation Ceremony</a:t>
            </a:r>
          </a:p>
          <a:p>
            <a:pPr lvl="2"/>
            <a:r>
              <a:rPr lang="en-US" sz="4000" b="1" dirty="0" smtClean="0">
                <a:solidFill>
                  <a:schemeClr val="tx1"/>
                </a:solidFill>
              </a:rPr>
              <a:t>May 22</a:t>
            </a:r>
            <a:r>
              <a:rPr lang="en-US" sz="4000" b="1" baseline="30000" dirty="0" smtClean="0">
                <a:solidFill>
                  <a:schemeClr val="tx1"/>
                </a:solidFill>
              </a:rPr>
              <a:t>nd</a:t>
            </a:r>
            <a:r>
              <a:rPr lang="en-US" sz="4000" b="1" dirty="0" smtClean="0">
                <a:solidFill>
                  <a:schemeClr val="tx1"/>
                </a:solidFill>
              </a:rPr>
              <a:t> at 7pm </a:t>
            </a:r>
            <a:r>
              <a:rPr lang="en-US" sz="2800" b="1" dirty="0" smtClean="0">
                <a:solidFill>
                  <a:schemeClr val="tx1"/>
                </a:solidFill>
              </a:rPr>
              <a:t>(Tuesday)</a:t>
            </a:r>
          </a:p>
          <a:p>
            <a:pPr lvl="2"/>
            <a:r>
              <a:rPr lang="en-US" sz="3000" b="1" dirty="0" smtClean="0">
                <a:solidFill>
                  <a:schemeClr val="tx1"/>
                </a:solidFill>
              </a:rPr>
              <a:t>Civic Center</a:t>
            </a:r>
          </a:p>
          <a:p>
            <a:pPr marL="914400" lvl="2" indent="0">
              <a:buNone/>
            </a:pPr>
            <a:endParaRPr lang="en-US" sz="3000" b="1" dirty="0" smtClean="0">
              <a:solidFill>
                <a:schemeClr val="tx1"/>
              </a:solidFill>
            </a:endParaRPr>
          </a:p>
          <a:p>
            <a:pPr marL="0" indent="0">
              <a:buNone/>
            </a:pPr>
            <a:r>
              <a:rPr lang="en-US" sz="4800" b="1" dirty="0" smtClean="0">
                <a:solidFill>
                  <a:srgbClr val="00B050"/>
                </a:solidFill>
              </a:rPr>
              <a:t>Project Graduation</a:t>
            </a:r>
          </a:p>
          <a:p>
            <a:pPr lvl="2"/>
            <a:r>
              <a:rPr lang="en-US" sz="4000" b="1" dirty="0" smtClean="0">
                <a:solidFill>
                  <a:srgbClr val="00B050"/>
                </a:solidFill>
              </a:rPr>
              <a:t>May 22</a:t>
            </a:r>
            <a:r>
              <a:rPr lang="en-US" sz="4000" b="1" baseline="30000" dirty="0" smtClean="0">
                <a:solidFill>
                  <a:srgbClr val="00B050"/>
                </a:solidFill>
              </a:rPr>
              <a:t>nd</a:t>
            </a:r>
            <a:r>
              <a:rPr lang="en-US" sz="4000" b="1" dirty="0" smtClean="0">
                <a:solidFill>
                  <a:srgbClr val="00B050"/>
                </a:solidFill>
              </a:rPr>
              <a:t>  after graduation</a:t>
            </a:r>
          </a:p>
          <a:p>
            <a:pPr lvl="2"/>
            <a:r>
              <a:rPr lang="en-US" sz="3000" b="1" dirty="0" smtClean="0">
                <a:solidFill>
                  <a:srgbClr val="00B050"/>
                </a:solidFill>
              </a:rPr>
              <a:t>FSU Leach Center </a:t>
            </a:r>
          </a:p>
          <a:p>
            <a:pPr lvl="3"/>
            <a:r>
              <a:rPr lang="en-US" sz="2600" b="1" dirty="0" smtClean="0">
                <a:solidFill>
                  <a:srgbClr val="00B050"/>
                </a:solidFill>
              </a:rPr>
              <a:t>More info to follow</a:t>
            </a:r>
            <a:endParaRPr lang="en-US" sz="2600" b="1"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646" y="2514600"/>
            <a:ext cx="2883477" cy="2286000"/>
          </a:xfrm>
          <a:prstGeom prst="rect">
            <a:avLst/>
          </a:prstGeom>
        </p:spPr>
      </p:pic>
    </p:spTree>
    <p:extLst>
      <p:ext uri="{BB962C8B-B14F-4D97-AF65-F5344CB8AC3E}">
        <p14:creationId xmlns:p14="http://schemas.microsoft.com/office/powerpoint/2010/main" val="2425603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47800" y="298156"/>
            <a:ext cx="6096000" cy="616244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83151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rgbClr val="C00000"/>
            </a:solidFill>
          </a:ln>
        </p:spPr>
        <p:txBody>
          <a:bodyPr>
            <a:noAutofit/>
          </a:bodyPr>
          <a:lstStyle/>
          <a:p>
            <a:r>
              <a:rPr lang="en-US" sz="6600" dirty="0" smtClean="0">
                <a:solidFill>
                  <a:srgbClr val="C00000"/>
                </a:solidFill>
              </a:rPr>
              <a:t>SENIOR OFFICERS 2018</a:t>
            </a:r>
            <a:endParaRPr lang="en-US" sz="6600" dirty="0">
              <a:solidFill>
                <a:srgbClr val="C00000"/>
              </a:solidFill>
            </a:endParaRPr>
          </a:p>
        </p:txBody>
      </p:sp>
      <p:sp>
        <p:nvSpPr>
          <p:cNvPr id="3" name="Content Placeholder 2"/>
          <p:cNvSpPr>
            <a:spLocks noGrp="1"/>
          </p:cNvSpPr>
          <p:nvPr>
            <p:ph sz="half" idx="1"/>
          </p:nvPr>
        </p:nvSpPr>
        <p:spPr>
          <a:xfrm>
            <a:off x="304800" y="1600200"/>
            <a:ext cx="5257800" cy="4525963"/>
          </a:xfrm>
        </p:spPr>
        <p:txBody>
          <a:bodyPr>
            <a:normAutofit/>
          </a:bodyPr>
          <a:lstStyle/>
          <a:p>
            <a:pPr>
              <a:lnSpc>
                <a:spcPct val="200000"/>
              </a:lnSpc>
            </a:pPr>
            <a:r>
              <a:rPr lang="en-US" sz="3300" dirty="0" smtClean="0"/>
              <a:t>Christie Salters- </a:t>
            </a:r>
            <a:r>
              <a:rPr lang="en-US" sz="3300" b="1" dirty="0" smtClean="0"/>
              <a:t>President</a:t>
            </a:r>
            <a:endParaRPr lang="en-US" sz="3300" b="1" dirty="0"/>
          </a:p>
          <a:p>
            <a:pPr>
              <a:lnSpc>
                <a:spcPct val="200000"/>
              </a:lnSpc>
            </a:pPr>
            <a:r>
              <a:rPr lang="en-US" sz="3300" dirty="0" smtClean="0"/>
              <a:t>Kayla Harris- </a:t>
            </a:r>
            <a:r>
              <a:rPr lang="en-US" sz="3300" b="1" dirty="0" smtClean="0"/>
              <a:t>Vice President</a:t>
            </a:r>
          </a:p>
          <a:p>
            <a:pPr marL="0" indent="0">
              <a:buNone/>
            </a:pPr>
            <a:endParaRPr lang="en-US" dirty="0"/>
          </a:p>
        </p:txBody>
      </p:sp>
      <p:pic>
        <p:nvPicPr>
          <p:cNvPr id="5" name="Content Placeholder 4" descr="Lion Graphic.TIF"/>
          <p:cNvPicPr>
            <a:picLocks noGrp="1" noChangeAspect="1"/>
          </p:cNvPicPr>
          <p:nvPr>
            <p:ph sz="half" idx="2"/>
          </p:nvPr>
        </p:nvPicPr>
        <p:blipFill>
          <a:blip r:embed="rId2" cstate="print"/>
          <a:stretch>
            <a:fillRect/>
          </a:stretch>
        </p:blipFill>
        <p:spPr>
          <a:xfrm>
            <a:off x="5727542" y="1676400"/>
            <a:ext cx="3009428" cy="3200400"/>
          </a:xfrm>
        </p:spPr>
        <p:style>
          <a:lnRef idx="2">
            <a:schemeClr val="accent2"/>
          </a:lnRef>
          <a:fillRef idx="1">
            <a:schemeClr val="lt1"/>
          </a:fillRef>
          <a:effectRef idx="0">
            <a:schemeClr val="accent2"/>
          </a:effectRef>
          <a:fontRef idx="minor">
            <a:schemeClr val="dk1"/>
          </a:fontRef>
        </p:style>
      </p:pic>
    </p:spTree>
  </p:cSld>
  <p:clrMapOvr>
    <a:masterClrMapping/>
  </p:clrMapOvr>
  <p:transition spd="slow" advClick="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rgbClr val="C00000"/>
            </a:solidFill>
          </a:ln>
        </p:spPr>
        <p:txBody>
          <a:bodyPr>
            <a:noAutofit/>
          </a:bodyPr>
          <a:lstStyle/>
          <a:p>
            <a:r>
              <a:rPr lang="en-US" sz="6600" dirty="0" smtClean="0">
                <a:solidFill>
                  <a:srgbClr val="C00000"/>
                </a:solidFill>
              </a:rPr>
              <a:t>REMIND</a:t>
            </a:r>
            <a:endParaRPr lang="en-US" sz="6600" dirty="0">
              <a:solidFill>
                <a:srgbClr val="C00000"/>
              </a:solidFill>
            </a:endParaRPr>
          </a:p>
        </p:txBody>
      </p:sp>
      <p:sp>
        <p:nvSpPr>
          <p:cNvPr id="3" name="Content Placeholder 2"/>
          <p:cNvSpPr>
            <a:spLocks noGrp="1"/>
          </p:cNvSpPr>
          <p:nvPr>
            <p:ph sz="half" idx="1"/>
          </p:nvPr>
        </p:nvSpPr>
        <p:spPr>
          <a:xfrm>
            <a:off x="457200" y="1600200"/>
            <a:ext cx="8686800" cy="4525963"/>
          </a:xfrm>
        </p:spPr>
        <p:txBody>
          <a:bodyPr>
            <a:normAutofit/>
          </a:bodyPr>
          <a:lstStyle/>
          <a:p>
            <a:r>
              <a:rPr lang="en-US" sz="4400" dirty="0" smtClean="0"/>
              <a:t>To enroll in the Class of 2018 group, text:</a:t>
            </a:r>
          </a:p>
          <a:p>
            <a:pPr>
              <a:buNone/>
            </a:pPr>
            <a:endParaRPr lang="en-US" sz="4400" dirty="0" smtClean="0"/>
          </a:p>
          <a:p>
            <a:pPr marL="0" indent="0">
              <a:buNone/>
            </a:pPr>
            <a:r>
              <a:rPr lang="en-US" sz="6600" dirty="0"/>
              <a:t>Text </a:t>
            </a:r>
            <a:r>
              <a:rPr lang="en-US" sz="6600" dirty="0" smtClean="0"/>
              <a:t>@9364b </a:t>
            </a:r>
            <a:r>
              <a:rPr lang="en-US" sz="6600" dirty="0"/>
              <a:t>to 81010</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726141"/>
          </a:xfrm>
          <a:solidFill>
            <a:schemeClr val="accent2">
              <a:lumMod val="20000"/>
              <a:lumOff val="80000"/>
            </a:schemeClr>
          </a:solidFill>
          <a:ln>
            <a:solidFill>
              <a:srgbClr val="C00000"/>
            </a:solidFill>
          </a:ln>
        </p:spPr>
        <p:txBody>
          <a:bodyPr>
            <a:noAutofit/>
          </a:bodyPr>
          <a:lstStyle/>
          <a:p>
            <a:r>
              <a:rPr lang="en-US" sz="6600" dirty="0" smtClean="0">
                <a:solidFill>
                  <a:srgbClr val="C00000"/>
                </a:solidFill>
              </a:rPr>
              <a:t>JOIN LISTSERV</a:t>
            </a:r>
            <a:endParaRPr lang="en-US" sz="6600" dirty="0">
              <a:solidFill>
                <a:srgbClr val="C00000"/>
              </a:solidFill>
            </a:endParaRPr>
          </a:p>
        </p:txBody>
      </p:sp>
      <p:sp>
        <p:nvSpPr>
          <p:cNvPr id="5" name="Right Arrow 4"/>
          <p:cNvSpPr/>
          <p:nvPr/>
        </p:nvSpPr>
        <p:spPr>
          <a:xfrm rot="1372386">
            <a:off x="223187" y="4817247"/>
            <a:ext cx="1295400" cy="1219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1495425" y="802341"/>
            <a:ext cx="5972175" cy="5417484"/>
          </a:xfrm>
          <a:prstGeom prst="rect">
            <a:avLst/>
          </a:prstGeom>
        </p:spPr>
      </p:pic>
    </p:spTree>
    <p:extLst>
      <p:ext uri="{BB962C8B-B14F-4D97-AF65-F5344CB8AC3E}">
        <p14:creationId xmlns:p14="http://schemas.microsoft.com/office/powerpoint/2010/main" val="35068929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1">
            <a:schemeClr val="accent2"/>
          </a:lnRef>
          <a:fillRef idx="2">
            <a:schemeClr val="accent2"/>
          </a:fillRef>
          <a:effectRef idx="1">
            <a:schemeClr val="accent2"/>
          </a:effectRef>
          <a:fontRef idx="minor">
            <a:schemeClr val="dk1"/>
          </a:fontRef>
        </p:style>
        <p:txBody>
          <a:bodyPr>
            <a:noAutofit/>
          </a:bodyPr>
          <a:lstStyle/>
          <a:p>
            <a:r>
              <a:rPr lang="en-US" sz="7200" dirty="0" smtClean="0"/>
              <a:t>SENIOR WEBPAGE </a:t>
            </a:r>
            <a:endParaRPr lang="en-US" sz="7200" dirty="0"/>
          </a:p>
        </p:txBody>
      </p:sp>
      <p:sp>
        <p:nvSpPr>
          <p:cNvPr id="8" name="TextBox 7"/>
          <p:cNvSpPr txBox="1"/>
          <p:nvPr/>
        </p:nvSpPr>
        <p:spPr>
          <a:xfrm>
            <a:off x="914400" y="6324600"/>
            <a:ext cx="4304063" cy="369332"/>
          </a:xfrm>
          <a:prstGeom prst="rect">
            <a:avLst/>
          </a:prstGeom>
          <a:noFill/>
        </p:spPr>
        <p:txBody>
          <a:bodyPr wrap="none" rtlCol="0">
            <a:spAutoFit/>
          </a:bodyPr>
          <a:lstStyle/>
          <a:p>
            <a:r>
              <a:rPr lang="en-US" dirty="0">
                <a:hlinkClick r:id="rId2"/>
              </a:rPr>
              <a:t>http://</a:t>
            </a:r>
            <a:r>
              <a:rPr lang="en-US" dirty="0" smtClean="0">
                <a:hlinkClick r:id="rId2"/>
              </a:rPr>
              <a:t>www.leonschools.net/domain/4962</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23746" y="1096537"/>
            <a:ext cx="8296275" cy="5277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64901"/>
            <a:ext cx="6240837" cy="3287899"/>
          </a:xfrm>
          <a:prstGeom prst="rect">
            <a:avLst/>
          </a:prstGeom>
        </p:spPr>
      </p:pic>
      <p:sp>
        <p:nvSpPr>
          <p:cNvPr id="2" name="Title 1"/>
          <p:cNvSpPr>
            <a:spLocks noGrp="1"/>
          </p:cNvSpPr>
          <p:nvPr>
            <p:ph type="title"/>
          </p:nvPr>
        </p:nvSpPr>
        <p:spPr>
          <a:xfrm rot="991174">
            <a:off x="6574640" y="498390"/>
            <a:ext cx="2159355" cy="1802884"/>
          </a:xfrm>
          <a:ln w="28575">
            <a:solidFill>
              <a:schemeClr val="tx1"/>
            </a:solidFill>
          </a:ln>
          <a:effectLst>
            <a:glow rad="228600">
              <a:schemeClr val="accent2">
                <a:satMod val="175000"/>
                <a:alpha val="40000"/>
              </a:schemeClr>
            </a:glow>
          </a:effectLst>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Class of 2018 Calendar</a:t>
            </a:r>
            <a:endParaRPr lang="en-US" b="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2438400" y="3352800"/>
            <a:ext cx="6324600" cy="3327795"/>
          </a:xfrm>
          <a:prstGeom prst="rect">
            <a:avLst/>
          </a:prstGeom>
        </p:spPr>
      </p:pic>
    </p:spTree>
    <p:extLst>
      <p:ext uri="{BB962C8B-B14F-4D97-AF65-F5344CB8AC3E}">
        <p14:creationId xmlns:p14="http://schemas.microsoft.com/office/powerpoint/2010/main" val="170250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1">
            <a:schemeClr val="accent2"/>
          </a:lnRef>
          <a:fillRef idx="2">
            <a:schemeClr val="accent2"/>
          </a:fillRef>
          <a:effectRef idx="1">
            <a:schemeClr val="accent2"/>
          </a:effectRef>
          <a:fontRef idx="minor">
            <a:schemeClr val="dk1"/>
          </a:fontRef>
        </p:style>
        <p:txBody>
          <a:bodyPr>
            <a:noAutofit/>
          </a:bodyPr>
          <a:lstStyle/>
          <a:p>
            <a:r>
              <a:rPr lang="en-US" sz="8000" dirty="0" smtClean="0"/>
              <a:t>SENIOR FEES</a:t>
            </a:r>
            <a:endParaRPr lang="en-US" sz="8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390965"/>
            <a:ext cx="1949228" cy="23622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2248214" cy="2724530"/>
          </a:xfrm>
          <a:prstGeom prst="rect">
            <a:avLst/>
          </a:prstGeom>
        </p:spPr>
      </p:pic>
      <p:sp>
        <p:nvSpPr>
          <p:cNvPr id="3" name="Content Placeholder 2"/>
          <p:cNvSpPr>
            <a:spLocks noGrp="1"/>
          </p:cNvSpPr>
          <p:nvPr>
            <p:ph idx="1"/>
          </p:nvPr>
        </p:nvSpPr>
        <p:spPr>
          <a:xfrm>
            <a:off x="1752601" y="1676400"/>
            <a:ext cx="5791200" cy="5029200"/>
          </a:xfrm>
        </p:spPr>
        <p:txBody>
          <a:bodyPr>
            <a:normAutofit lnSpcReduction="10000"/>
          </a:bodyPr>
          <a:lstStyle/>
          <a:p>
            <a:pPr marL="0" indent="0" algn="ctr">
              <a:buNone/>
            </a:pPr>
            <a:r>
              <a:rPr lang="en-US" sz="4400" b="1" dirty="0" smtClean="0"/>
              <a:t>$50 Due by October 31</a:t>
            </a:r>
            <a:r>
              <a:rPr lang="en-US" sz="4400" b="1" baseline="30000" dirty="0" smtClean="0"/>
              <a:t>st</a:t>
            </a:r>
            <a:r>
              <a:rPr lang="en-US" sz="4400" b="1" dirty="0" smtClean="0"/>
              <a:t>   </a:t>
            </a:r>
          </a:p>
          <a:p>
            <a:r>
              <a:rPr lang="en-US" sz="2800" dirty="0" smtClean="0"/>
              <a:t>Fees may increase on November 1</a:t>
            </a:r>
            <a:r>
              <a:rPr lang="en-US" sz="2800" baseline="30000" dirty="0" smtClean="0"/>
              <a:t>st</a:t>
            </a:r>
            <a:endParaRPr lang="en-US" sz="2800" dirty="0" smtClean="0"/>
          </a:p>
          <a:p>
            <a:pPr lvl="1"/>
            <a:r>
              <a:rPr lang="en-US" sz="2400" dirty="0" smtClean="0"/>
              <a:t>Subject to increase again on January 1</a:t>
            </a:r>
            <a:r>
              <a:rPr lang="en-US" sz="2400" baseline="30000" dirty="0" smtClean="0"/>
              <a:t>st</a:t>
            </a:r>
            <a:endParaRPr lang="en-US" sz="2400" dirty="0" smtClean="0"/>
          </a:p>
          <a:p>
            <a:pPr marL="457200" lvl="1" indent="0">
              <a:buNone/>
            </a:pPr>
            <a:endParaRPr lang="en-US" sz="2400" dirty="0" smtClean="0"/>
          </a:p>
          <a:p>
            <a:pPr algn="ctr"/>
            <a:r>
              <a:rPr lang="en-US" sz="2800" dirty="0" smtClean="0"/>
              <a:t>NEED TO MAKE PAYMENT ARRANGEMENTS??????</a:t>
            </a:r>
          </a:p>
          <a:p>
            <a:pPr algn="ctr">
              <a:buNone/>
            </a:pPr>
            <a:r>
              <a:rPr lang="en-US" sz="2800" dirty="0" smtClean="0"/>
              <a:t>     SEE US BEFORE October 31</a:t>
            </a:r>
            <a:r>
              <a:rPr lang="en-US" sz="2800" baseline="30000" dirty="0" smtClean="0"/>
              <a:t>st</a:t>
            </a:r>
            <a:r>
              <a:rPr lang="en-US" sz="2800" dirty="0" smtClean="0"/>
              <a:t> </a:t>
            </a:r>
          </a:p>
          <a:p>
            <a:pPr>
              <a:buNone/>
            </a:pPr>
            <a:endParaRPr lang="en-US" sz="2800" dirty="0" smtClean="0"/>
          </a:p>
          <a:p>
            <a:pPr algn="ctr">
              <a:buNone/>
            </a:pPr>
            <a:r>
              <a:rPr lang="en-US" sz="2800" dirty="0" smtClean="0"/>
              <a:t>SENIOR FEE MUST BE PAID PRIOR TO PURCHASING A GRAD BASH TICKET</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00400" y="274638"/>
            <a:ext cx="5200585" cy="6304383"/>
          </a:xfrm>
          <a:prstGeom prst="rect">
            <a:avLst/>
          </a:prstGeom>
          <a:ln w="28575">
            <a:solidFill>
              <a:schemeClr val="tx1"/>
            </a:solidFill>
          </a:ln>
          <a:effectLst>
            <a:glow rad="228600">
              <a:schemeClr val="bg1">
                <a:alpha val="40000"/>
              </a:schemeClr>
            </a:glow>
          </a:effectLst>
        </p:spPr>
      </p:pic>
      <p:sp>
        <p:nvSpPr>
          <p:cNvPr id="2" name="Title 1"/>
          <p:cNvSpPr>
            <a:spLocks noGrp="1"/>
          </p:cNvSpPr>
          <p:nvPr>
            <p:ph type="title"/>
          </p:nvPr>
        </p:nvSpPr>
        <p:spPr>
          <a:xfrm rot="21014013">
            <a:off x="381000" y="1676400"/>
            <a:ext cx="2743200" cy="2620962"/>
          </a:xfrm>
          <a:ln w="28575">
            <a:solidFill>
              <a:schemeClr val="tx1"/>
            </a:solidFill>
          </a:ln>
          <a:effectLst>
            <a:glow rad="228600">
              <a:schemeClr val="accent2">
                <a:satMod val="175000"/>
                <a:alpha val="40000"/>
              </a:schemeClr>
            </a:glow>
          </a:effectLst>
        </p:spPr>
        <p:txBody>
          <a:bodyPr>
            <a:noAutofit/>
          </a:bodyPr>
          <a:lstStyle/>
          <a:p>
            <a:r>
              <a:rPr lang="en-US" b="1" dirty="0" smtClean="0">
                <a:solidFill>
                  <a:srgbClr val="FF0000"/>
                </a:solidFill>
                <a:effectLst>
                  <a:outerShdw blurRad="38100" dist="38100" dir="2700000" algn="tl">
                    <a:srgbClr val="000000">
                      <a:alpha val="43137"/>
                    </a:srgbClr>
                  </a:outerShdw>
                </a:effectLst>
              </a:rPr>
              <a:t>Directions to Pay Senior</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Fee:</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8878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TotalTime>
  <Words>573</Words>
  <Application>Microsoft Office PowerPoint</Application>
  <PresentationFormat>On-screen Show (4:3)</PresentationFormat>
  <Paragraphs>142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SENIOR CLASS MOTTO</vt:lpstr>
      <vt:lpstr>SENIOR CLASS SPONSORS</vt:lpstr>
      <vt:lpstr>SENIOR OFFICERS 2018</vt:lpstr>
      <vt:lpstr>REMIND</vt:lpstr>
      <vt:lpstr>JOIN LISTSERV</vt:lpstr>
      <vt:lpstr>SENIOR WEBPAGE </vt:lpstr>
      <vt:lpstr>Class of 2018 Calendar</vt:lpstr>
      <vt:lpstr>SENIOR FEES</vt:lpstr>
      <vt:lpstr>Directions to Pay Senior Fee:</vt:lpstr>
      <vt:lpstr>GRAD BASH 2018</vt:lpstr>
      <vt:lpstr>GRADIMAGES</vt:lpstr>
      <vt:lpstr>BEFRIEND YOUR COUNSELOR</vt:lpstr>
      <vt:lpstr>LETTERS OF RECOMMENDATION</vt:lpstr>
      <vt:lpstr>TRANSCRIPT DEADLINE </vt:lpstr>
      <vt:lpstr>HONOR CORD CATEGORIES (unweighted)</vt:lpstr>
      <vt:lpstr>HONOR CORD CATEGORIES (weighted)</vt:lpstr>
      <vt:lpstr>ACADEMIC HONOR SOCIETY CORDS </vt:lpstr>
      <vt:lpstr>SENIORS LAST DAY May 11th </vt:lpstr>
      <vt:lpstr>SENIOR AWARDS PROGRAM</vt:lpstr>
      <vt:lpstr>DRESS CODE FOR GRADUATION</vt:lpstr>
      <vt:lpstr>GRADUATION ACTIVITIES</vt:lpstr>
      <vt:lpstr>PowerPoint Presentation</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 BASH 2011</dc:title>
  <dc:creator>crewss</dc:creator>
  <cp:lastModifiedBy>Garcia, Kim</cp:lastModifiedBy>
  <cp:revision>154</cp:revision>
  <cp:lastPrinted>2017-10-09T18:03:18Z</cp:lastPrinted>
  <dcterms:created xsi:type="dcterms:W3CDTF">2010-10-11T19:44:30Z</dcterms:created>
  <dcterms:modified xsi:type="dcterms:W3CDTF">2017-10-11T18:17:40Z</dcterms:modified>
</cp:coreProperties>
</file>