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3"/>
  </p:sldMasterIdLst>
  <p:sldIdLst>
    <p:sldId id="256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68" r:id="rId17"/>
    <p:sldId id="303" r:id="rId18"/>
    <p:sldId id="273" r:id="rId19"/>
    <p:sldId id="274" r:id="rId20"/>
    <p:sldId id="275" r:id="rId21"/>
    <p:sldId id="276" r:id="rId22"/>
    <p:sldId id="302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2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C2A50-630A-4600-B1B5-EAF1715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6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7F555-DAD8-4EA5-8101-41B5211BC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4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70C23-8ED1-4EB1-B1A0-015C80452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04FE9-C4C0-4FD4-A8F7-041D6693C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0B9BF-3FA8-40DE-ACE3-5874F7591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7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8E112-B8A7-49F1-81E8-DD3D58DE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7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CA8F3-5179-4020-A270-CFBE7F6F4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1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248E0-03C1-4FA3-A769-E40D3EA4C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9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25DAA-DA98-4CD4-8E91-B0A31A990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0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651F-39AF-46F6-9C0F-98269BE7B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76DEB-D4E9-4F10-9A07-69008A58A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6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5B5FD77-5217-4D77-A584-591AF6B23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hyperlink" Target="http://upload.wikimedia.org/wikipedia/commons/c/c2/Clarence_Thomas_official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f/ff/Ruth_Bader_Ginsburg,_SCOTUS_photo_portrait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hyperlink" Target="http://upload.wikimedia.org/wikipedia/commons/9/9c/Stephen_Breyer,_SCOTUS_photo_portrait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commons/a/a0/010_alito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hyperlink" Target="http://en.wikipedia.org/wiki/File:Sonia_Sotomayor_in_SCOTUS_robe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archives.gov/education/lessons/amistad/images/supreme-court-opinion.gif" TargetMode="Externa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n.com/plessy_v_ferguso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4/43/Official_roberts_CJ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hyperlink" Target="http://upload.wikimedia.org/wikipedia/commons/d/dc/Anthony_Kennedy_Officia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  <a:ea typeface="+mj-ea"/>
              </a:rPr>
              <a:t>Chapter </a:t>
            </a:r>
            <a:r>
              <a:rPr lang="en-US" b="1" i="1" dirty="0" smtClean="0">
                <a:latin typeface="Times New Roman" pitchFamily="18" charset="0"/>
                <a:ea typeface="+mj-ea"/>
              </a:rPr>
              <a:t>9: </a:t>
            </a:r>
            <a:r>
              <a:rPr lang="en-US" b="1" i="1" dirty="0" smtClean="0">
                <a:latin typeface="Times New Roman" pitchFamily="18" charset="0"/>
                <a:ea typeface="+mj-ea"/>
              </a:rPr>
              <a:t>The Judicial Branch </a:t>
            </a:r>
          </a:p>
        </p:txBody>
      </p:sp>
      <p:pic>
        <p:nvPicPr>
          <p:cNvPr id="2051" name="Picture 3" descr="http://www.cpdulles.com/img/h_govern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828800"/>
            <a:ext cx="67818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Clarence Thomas</a:t>
            </a:r>
          </a:p>
        </p:txBody>
      </p:sp>
      <p:pic>
        <p:nvPicPr>
          <p:cNvPr id="12291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File:Clarence Thomas officia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Ruth Bader Ginsburg</a:t>
            </a:r>
          </a:p>
        </p:txBody>
      </p:sp>
      <p:pic>
        <p:nvPicPr>
          <p:cNvPr id="13315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File:Ruth Bader Ginsburg, SCOTUS photo portrai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Stephen Breyer</a:t>
            </a:r>
          </a:p>
        </p:txBody>
      </p:sp>
      <p:pic>
        <p:nvPicPr>
          <p:cNvPr id="14339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File:Stephen Breyer, SCOTUS photo portrai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Samuel Alito</a:t>
            </a:r>
          </a:p>
        </p:txBody>
      </p:sp>
      <p:pic>
        <p:nvPicPr>
          <p:cNvPr id="15363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File:010 alit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0574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Sonia Sotomayer</a:t>
            </a:r>
          </a:p>
        </p:txBody>
      </p:sp>
      <p:pic>
        <p:nvPicPr>
          <p:cNvPr id="16387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A formal pose from waist up of a smiling, light-medium-skinned woman with somewhat curly black hair of almost shoulder length, dressed in a black judicial robe and standing behind a chair with hands folded on the chair, in formal-looking room with medium brown wood paneling and a bit of painting on a wall.">
            <a:hlinkClick r:id="rId4" tooltip="Sonia Sotomayor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4686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Elena Kagan</a:t>
            </a:r>
          </a:p>
        </p:txBody>
      </p:sp>
      <p:pic>
        <p:nvPicPr>
          <p:cNvPr id="17411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133600"/>
            <a:ext cx="279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Selection of the Justices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As a part of checks and balances, the</a:t>
            </a:r>
            <a:r>
              <a:rPr lang="en-US" altLang="en-US" sz="2800" i="1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President</a:t>
            </a:r>
            <a:r>
              <a:rPr lang="en-US" altLang="en-US" sz="2800" i="1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has the task of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appointing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Supreme Court justices.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Once appointed, all justices must be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confirmed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by the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Senate.</a:t>
            </a:r>
          </a:p>
        </p:txBody>
      </p:sp>
      <p:pic>
        <p:nvPicPr>
          <p:cNvPr id="18436" name="Picture 7" descr="IH03893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76400"/>
            <a:ext cx="3810000" cy="2560638"/>
          </a:xfrm>
        </p:spPr>
      </p:pic>
      <p:pic>
        <p:nvPicPr>
          <p:cNvPr id="18437" name="Picture 9" descr="robert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4348163"/>
            <a:ext cx="37560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Background of the Justices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343400" cy="4724400"/>
          </a:xfrm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All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justices have been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lawyers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(practicing or teaching law) or 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judges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in lower courts.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There are NO actual Constitutional Qualifications to become a Supreme Court Justice though. </a:t>
            </a:r>
          </a:p>
        </p:txBody>
      </p:sp>
      <p:pic>
        <p:nvPicPr>
          <p:cNvPr id="19460" name="Picture 7" descr="chief-justices-supreme-cour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981200"/>
            <a:ext cx="352901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“Firsts”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first African American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justice of the Supreme Court was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Thurgood Marshall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He was appointed in 1967 by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President Johnson.</a:t>
            </a:r>
          </a:p>
        </p:txBody>
      </p:sp>
      <p:pic>
        <p:nvPicPr>
          <p:cNvPr id="20484" name="Picture 7" descr="thurgood-marshall-2-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6025" y="1981200"/>
            <a:ext cx="305276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“Firsts”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first woman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justice of the Supreme Court was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Sandra Day O’Connor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She was appointed in 1981 by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President Reagan.</a:t>
            </a:r>
          </a:p>
        </p:txBody>
      </p:sp>
      <p:pic>
        <p:nvPicPr>
          <p:cNvPr id="21508" name="Picture 8" descr="sandra_day_oconnor_photo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752600"/>
            <a:ext cx="2555875" cy="3932238"/>
          </a:xfrm>
        </p:spPr>
      </p:pic>
      <p:pic>
        <p:nvPicPr>
          <p:cNvPr id="215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41863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37" y="4100524"/>
            <a:ext cx="3064856" cy="23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609600"/>
            <a:ext cx="7772400" cy="187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U.S. Supreme Court</a:t>
            </a:r>
          </a:p>
        </p:txBody>
      </p:sp>
      <p:pic>
        <p:nvPicPr>
          <p:cNvPr id="3075" name="Picture 6" descr="T62908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5699"/>
            <a:ext cx="3570504" cy="265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43200"/>
            <a:ext cx="6019800" cy="3386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“Firsts”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first Hispanic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justice of the Supreme Court was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Sonia Sotomayer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She was appointed in 2009 by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President Obama.</a:t>
            </a:r>
          </a:p>
        </p:txBody>
      </p:sp>
      <p:pic>
        <p:nvPicPr>
          <p:cNvPr id="22532" name="Picture 2" descr="http://www.jackandjillpolitics.com/blog/wp-content/uploads/2009/08/sotomayor2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981200"/>
            <a:ext cx="2674938" cy="4011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Powers of the Supreme Court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has the power of “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judicial review”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(the power to decide if any local, state, or federal law goes </a:t>
            </a:r>
            <a:r>
              <a:rPr lang="en-US" altLang="en-US" sz="2800" u="sng" dirty="0" smtClean="0">
                <a:ea typeface="ＭＳ Ｐゴシック" panose="020B0600070205080204" pitchFamily="34" charset="-128"/>
              </a:rPr>
              <a:t>against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the Constitution)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This allows them the power to “nullify” (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or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cancel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) that law…</a:t>
            </a:r>
          </a:p>
        </p:txBody>
      </p:sp>
      <p:pic>
        <p:nvPicPr>
          <p:cNvPr id="23556" name="Picture 7" descr="j_check_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51063"/>
            <a:ext cx="3810000" cy="3773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“Marbury vs. Madison” 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20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(1803)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191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In 1803, the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claimed this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power of “judicial review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with the case of “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Marbury vs. Madison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Prior to this case, this power was </a:t>
            </a:r>
            <a:r>
              <a:rPr lang="en-US" altLang="en-US" sz="2800" u="sng" dirty="0" smtClean="0">
                <a:ea typeface="ＭＳ Ｐゴシック" panose="020B0600070205080204" pitchFamily="34" charset="-128"/>
              </a:rPr>
              <a:t>NOT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granted to the Supreme Court and judicial review is not mentioned in the Constitution.</a:t>
            </a:r>
          </a:p>
        </p:txBody>
      </p:sp>
      <p:pic>
        <p:nvPicPr>
          <p:cNvPr id="24580" name="Picture 7" descr="a223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52600"/>
            <a:ext cx="3810000" cy="2857500"/>
          </a:xfrm>
        </p:spPr>
      </p:pic>
      <p:pic>
        <p:nvPicPr>
          <p:cNvPr id="24581" name="Picture 9" descr="a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19843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“Checks &amp; Balances”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mtClean="0">
                <a:ea typeface="ＭＳ Ｐゴシック" panose="020B0600070205080204" pitchFamily="34" charset="-128"/>
              </a:rPr>
              <a:t> can “check” the power of 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President</a:t>
            </a:r>
            <a:r>
              <a:rPr lang="en-US" altLang="en-US" smtClean="0">
                <a:ea typeface="ＭＳ Ｐゴシック" panose="020B0600070205080204" pitchFamily="34" charset="-128"/>
              </a:rPr>
              <a:t> by declaring executive orders or actions </a:t>
            </a:r>
            <a:r>
              <a:rPr lang="en-US" altLang="en-US" i="1" smtClean="0">
                <a:ea typeface="ＭＳ Ｐゴシック" panose="020B0600070205080204" pitchFamily="34" charset="-128"/>
              </a:rPr>
              <a:t>“</a:t>
            </a:r>
            <a:r>
              <a:rPr lang="en-US" altLang="en-US" b="1" i="1" smtClean="0">
                <a:ea typeface="ＭＳ Ｐゴシック" panose="020B0600070205080204" pitchFamily="34" charset="-128"/>
              </a:rPr>
              <a:t>unconstitutional</a:t>
            </a:r>
            <a:r>
              <a:rPr lang="en-US" altLang="en-US" i="1" smtClean="0">
                <a:ea typeface="ＭＳ Ｐゴシック" panose="020B0600070205080204" pitchFamily="34" charset="-128"/>
              </a:rPr>
              <a:t>” </a:t>
            </a:r>
            <a:r>
              <a:rPr lang="en-US" altLang="en-US" smtClean="0">
                <a:ea typeface="ＭＳ Ｐゴシック" panose="020B0600070205080204" pitchFamily="34" charset="-128"/>
              </a:rPr>
              <a:t>(going against the Constitution)</a:t>
            </a:r>
          </a:p>
        </p:txBody>
      </p:sp>
      <p:pic>
        <p:nvPicPr>
          <p:cNvPr id="25604" name="Picture 5" descr="j_check_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28194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T62908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22098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white-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“Checks &amp; Balances”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mtClean="0">
                <a:ea typeface="ＭＳ Ｐゴシック" panose="020B0600070205080204" pitchFamily="34" charset="-128"/>
              </a:rPr>
              <a:t> can “check” the power of 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Congress</a:t>
            </a:r>
            <a:r>
              <a:rPr lang="en-US" altLang="en-US" smtClean="0">
                <a:ea typeface="ＭＳ Ｐゴシック" panose="020B0600070205080204" pitchFamily="34" charset="-128"/>
              </a:rPr>
              <a:t> by declaring laws or legislative actions </a:t>
            </a:r>
            <a:r>
              <a:rPr lang="en-US" altLang="en-US" u="sng" smtClean="0">
                <a:ea typeface="ＭＳ Ｐゴシック" panose="020B0600070205080204" pitchFamily="34" charset="-128"/>
              </a:rPr>
              <a:t>“</a:t>
            </a:r>
            <a:r>
              <a:rPr lang="en-US" altLang="en-US" b="1" i="1" u="sng" smtClean="0">
                <a:ea typeface="ＭＳ Ｐゴシック" panose="020B0600070205080204" pitchFamily="34" charset="-128"/>
              </a:rPr>
              <a:t>unconstitutional</a:t>
            </a:r>
            <a:r>
              <a:rPr lang="en-US" altLang="en-US" u="sng" smtClean="0">
                <a:ea typeface="ＭＳ Ｐゴシック" panose="020B0600070205080204" pitchFamily="34" charset="-128"/>
              </a:rPr>
              <a:t>” </a:t>
            </a:r>
            <a:r>
              <a:rPr lang="en-US" altLang="en-US" smtClean="0">
                <a:ea typeface="ＭＳ Ｐゴシック" panose="020B0600070205080204" pitchFamily="34" charset="-128"/>
              </a:rPr>
              <a:t>(going against the Constitution)</a:t>
            </a:r>
          </a:p>
        </p:txBody>
      </p:sp>
      <p:pic>
        <p:nvPicPr>
          <p:cNvPr id="26628" name="Picture 6" descr="j_check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25527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T62908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22098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 descr="US-Cap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1905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Judicial Interpretation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has 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final interpretation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of 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Constitution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(what THEY say goes…)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They also interpret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laws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created by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Congress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(who often write very “vague” laws…)</a:t>
            </a:r>
          </a:p>
        </p:txBody>
      </p:sp>
      <p:pic>
        <p:nvPicPr>
          <p:cNvPr id="27652" name="Picture 7" descr="constitution_quill_p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743200"/>
            <a:ext cx="3810000" cy="2522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533400"/>
            <a:ext cx="6324600" cy="6324600"/>
          </a:xfrm>
        </p:spPr>
        <p:txBody>
          <a:bodyPr/>
          <a:lstStyle/>
          <a:p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must rely on the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President</a:t>
            </a:r>
            <a:r>
              <a:rPr lang="en-US" altLang="en-US" sz="2800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and to enforce their rulings… or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Congress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to make laws that abide by their rulings</a:t>
            </a:r>
          </a:p>
          <a:p>
            <a:pPr marL="0" indent="0">
              <a:buNone/>
            </a:pPr>
            <a:endParaRPr lang="en-US" altLang="en-US" sz="18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The court has no power to force the other branches to obey their ruling…</a:t>
            </a:r>
          </a:p>
          <a:p>
            <a:pPr marL="0" indent="0"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As a part of our system of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limited government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, no one branch can force the other into doing one thing or another. 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(because no branch is more powerful than another and no one is above the law…)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8676" name="Picture 7" descr="obama_supreme_court_081105_m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066800"/>
            <a:ext cx="2733675" cy="2049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26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5486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b="1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In 1832, President Andrew Jackson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refused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 to enforce the ruling in the case of “Worcester vs. Georgia”.   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The Supreme Court ruled that Georgia could not regulate the Cherokee Nation as a result of laws and treaties – but Jackson refused to acknowledge their ruling.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The Supreme Court was powerless to do anything more…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9700" name="Picture 8" descr="andrewJackson_main_ima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524000"/>
            <a:ext cx="2595563" cy="2057400"/>
          </a:xfrm>
        </p:spPr>
      </p:pic>
      <p:pic>
        <p:nvPicPr>
          <p:cNvPr id="29701" name="Picture 10" descr="trailoft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25850"/>
            <a:ext cx="31543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86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Congress can also 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create new laws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 to “get around” court decisions.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b="1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As well, Congress and state legislatures can also try to add </a:t>
            </a:r>
            <a:r>
              <a:rPr lang="en-US" altLang="en-US" sz="2800" b="1" i="1" u="sng" dirty="0" smtClean="0">
                <a:ea typeface="ＭＳ Ｐゴシック" panose="020B0600070205080204" pitchFamily="34" charset="-128"/>
              </a:rPr>
              <a:t>amendments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 to alter the Constitution and their ruling…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0724" name="Picture 7" descr="constitution_quill_p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4038600"/>
            <a:ext cx="3810000" cy="2522538"/>
          </a:xfrm>
          <a:noFill/>
        </p:spPr>
      </p:pic>
      <p:pic>
        <p:nvPicPr>
          <p:cNvPr id="30725" name="Picture 8" descr="US-Cap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8956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endParaRPr lang="en-US" altLang="en-US" sz="2800" b="1" dirty="0" smtClean="0">
              <a:ea typeface="ＭＳ Ｐゴシック" panose="020B0600070205080204" pitchFamily="34" charset="-128"/>
            </a:endParaRPr>
          </a:p>
          <a:p>
            <a:r>
              <a:rPr lang="en-US" altLang="en-US" sz="2800" b="1" dirty="0" smtClean="0">
                <a:ea typeface="ＭＳ Ｐゴシック" panose="020B0600070205080204" pitchFamily="34" charset="-128"/>
              </a:rPr>
              <a:t>Congress also has the power to “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impeach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” and remove justices from the Supreme Court (if warranted)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1748" name="Picture 4" descr="constitution_quill_p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4038600"/>
            <a:ext cx="3810000" cy="2522538"/>
          </a:xfrm>
          <a:noFill/>
        </p:spPr>
      </p:pic>
      <p:pic>
        <p:nvPicPr>
          <p:cNvPr id="31749" name="Picture 5" descr="US-Cap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8956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724400" cy="4114800"/>
          </a:xfrm>
        </p:spPr>
        <p:txBody>
          <a:bodyPr/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The main job of the United States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is to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decide  the “constitutionality of laws”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The Supreme Court stands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above all other courts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in the United States – it is the highest court in the land!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Judges who serve on the Supreme Court are called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justices</a:t>
            </a:r>
            <a:endParaRPr lang="en-US" altLang="en-US" sz="2800" dirty="0" smtClean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124" name="Picture 8" descr="600px-Seal_of_the_United_States_Supreme_Cour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981200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34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b="1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Another major limitation of the Supreme Court is that they can only hear and make rulings on cases that come to it via the appeals process.</a:t>
            </a:r>
          </a:p>
          <a:p>
            <a:pPr>
              <a:lnSpc>
                <a:spcPct val="90000"/>
              </a:lnSpc>
            </a:pPr>
            <a:endParaRPr lang="en-US" altLang="en-US" sz="2800" b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2772" name="Online Image Placeholder 2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417763"/>
            <a:ext cx="3810000" cy="286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5257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b="1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b="1" dirty="0" smtClean="0">
                <a:ea typeface="ＭＳ Ｐゴシック" panose="020B0600070205080204" pitchFamily="34" charset="-128"/>
              </a:rPr>
              <a:t>Traditionally, the Supreme Court has stayed out of </a:t>
            </a:r>
            <a:r>
              <a:rPr lang="en-US" altLang="en-US" sz="2400" b="1" i="1" dirty="0" smtClean="0">
                <a:ea typeface="ＭＳ Ｐゴシック" panose="020B0600070205080204" pitchFamily="34" charset="-128"/>
              </a:rPr>
              <a:t>political issues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 (believes they are executive and legislative issues)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 smtClean="0">
                <a:ea typeface="ＭＳ Ｐゴシック" panose="020B0600070205080204" pitchFamily="34" charset="-128"/>
              </a:rPr>
              <a:t>One exception was the </a:t>
            </a:r>
            <a:r>
              <a:rPr lang="en-US" altLang="en-US" sz="2400" b="1" i="1" dirty="0" smtClean="0">
                <a:ea typeface="ＭＳ Ｐゴシック" panose="020B0600070205080204" pitchFamily="34" charset="-128"/>
              </a:rPr>
              <a:t>2000 presidential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b="1" i="1" dirty="0" smtClean="0">
                <a:ea typeface="ＭＳ Ｐゴシック" panose="020B0600070205080204" pitchFamily="34" charset="-128"/>
              </a:rPr>
              <a:t>election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b="1" i="1" u="sng" dirty="0" smtClean="0">
                <a:ea typeface="ＭＳ Ｐゴシック" panose="020B0600070205080204" pitchFamily="34" charset="-128"/>
              </a:rPr>
              <a:t>Bush v. Gore (2000)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 was sent to the Supreme Court after the recount of presidential election votes during the 2000 Election……….the recount was eventually stopped and Bush became the President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b="1" i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3796" name="Picture 8" descr="3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676400"/>
            <a:ext cx="319405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600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“Deciding Cases at the Supreme Court”</a:t>
            </a:r>
          </a:p>
        </p:txBody>
      </p:sp>
      <p:pic>
        <p:nvPicPr>
          <p:cNvPr id="34819" name="Picture 3" descr="T62908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8580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in Action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886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is in session from 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October to June or July.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During this time, they listen to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oral arguments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on cases.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Every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two weeks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, they take “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recess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”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(to write opinions and study new cases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35844" name="Picture 7" descr="Employment%20Book%20-%20op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743200"/>
            <a:ext cx="4267200" cy="2682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in Action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is both a </a:t>
            </a:r>
            <a:r>
              <a:rPr lang="en-US" altLang="en-US" sz="2800" b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trial court</a:t>
            </a:r>
            <a:r>
              <a:rPr lang="en-US" altLang="en-US" sz="280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and an </a:t>
            </a:r>
            <a:r>
              <a:rPr lang="en-US" altLang="en-US" sz="2800" b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appellate court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The disputes that have their original trials heard here are: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Where </a:t>
            </a:r>
            <a:r>
              <a:rPr lang="en-US" altLang="en-US" sz="24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foreign diplomats are involved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Cases involving states</a:t>
            </a:r>
          </a:p>
        </p:txBody>
      </p:sp>
      <p:pic>
        <p:nvPicPr>
          <p:cNvPr id="36868" name="Picture 8" descr="supreme_court_argumen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09800"/>
            <a:ext cx="3810000" cy="307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Accepting a Case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800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To accept a case,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four (4)</a:t>
            </a:r>
            <a:r>
              <a:rPr lang="en-US" altLang="en-US" sz="2800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of the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nine (9)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justices must agree to hear the case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(less than 200 out of over 7,000 are accepted each year)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An attorney will file a “Cert Petition” to request that their case be heard. 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If the Supreme Court agrees to hear the case, a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writ of certiorari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is issued.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Once the writ the issued, the case goes on the </a:t>
            </a:r>
            <a:r>
              <a:rPr lang="en-US" altLang="en-US" sz="2800" i="1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docket</a:t>
            </a:r>
            <a:r>
              <a:rPr lang="en-US" altLang="en-US" sz="2800" i="1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”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or court calendar.</a:t>
            </a:r>
          </a:p>
        </p:txBody>
      </p:sp>
      <p:pic>
        <p:nvPicPr>
          <p:cNvPr id="37892" name="Picture 16" descr="US-Supreme-C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09800"/>
            <a:ext cx="3810000" cy="3011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Accepting a Case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Most cases that are accepted involve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important constitutional issues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(freedom of speech, equal protection, etc)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Most also deal with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legal issues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</a:t>
            </a:r>
            <a:r>
              <a:rPr lang="en-US" altLang="en-US" sz="2800" u="sng" smtClean="0">
                <a:ea typeface="ＭＳ Ｐゴシック" panose="020B0600070205080204" pitchFamily="34" charset="-128"/>
              </a:rPr>
              <a:t>not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political issues…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1670050" y="1771650"/>
            <a:ext cx="5803900" cy="3216275"/>
            <a:chOff x="0" y="0"/>
            <a:chExt cx="3656" cy="2026"/>
          </a:xfrm>
        </p:grpSpPr>
        <p:sp>
          <p:nvSpPr>
            <p:cNvPr id="3891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656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8919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56" cy="2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en-US" sz="20500">
                  <a:solidFill>
                    <a:srgbClr val="000000"/>
                  </a:solidFill>
                  <a:cs typeface="Arial" panose="020B0604020202020204" pitchFamily="34" charset="0"/>
                </a:rPr>
                <a:t> </a:t>
              </a:r>
              <a:r>
                <a:rPr lang="en-US" altLang="en-US" sz="2400">
                  <a:solidFill>
                    <a:srgbClr val="000000"/>
                  </a:solidFill>
                  <a:cs typeface="Arial" panose="020B0604020202020204" pitchFamily="34" charset="0"/>
                </a:rPr>
                <a:t>                                                            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8917" name="Picture 11" descr="190407secon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81288"/>
            <a:ext cx="3810000" cy="2714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Steps in Decision Making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86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Once a case is accepted, each side prepares a “</a:t>
            </a:r>
            <a:r>
              <a:rPr lang="en-US" altLang="en-US" sz="2800" b="1" u="sng" dirty="0" smtClean="0">
                <a:ea typeface="ＭＳ Ｐゴシック" panose="020B0600070205080204" pitchFamily="34" charset="-128"/>
              </a:rPr>
              <a:t>brief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-a written document explaining their position.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Next, lawyers from each side present “oral arguments” that are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30 minutes 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long to summarize their case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9940" name="Picture 7" descr="drawi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590800"/>
            <a:ext cx="4191000" cy="2663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Steps in Decision Making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724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On Fridays, the justices get together to make their first decisions about the case (must have a “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quorum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– 6 out of 9 are required to hear a case.)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They meet </a:t>
            </a:r>
            <a:r>
              <a:rPr lang="en-US" altLang="en-US" sz="2800" u="sng" dirty="0" smtClean="0">
                <a:ea typeface="ＭＳ Ｐゴシック" panose="020B0600070205080204" pitchFamily="34" charset="-128"/>
              </a:rPr>
              <a:t>in secret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(with no audience or records kept)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All cases are decided by a majority vote.</a:t>
            </a:r>
          </a:p>
        </p:txBody>
      </p:sp>
      <p:pic>
        <p:nvPicPr>
          <p:cNvPr id="40964" name="Picture 8" descr="US_Reports_cropped(500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514600"/>
            <a:ext cx="3810000" cy="2843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Steps in Decision Making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en-US" sz="2800" b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Opinions</a:t>
            </a:r>
            <a:r>
              <a:rPr lang="en-US" altLang="en-US" sz="2800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”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state the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facts of the case, announces the ruling, and explains the reasoning:</a:t>
            </a:r>
          </a:p>
          <a:p>
            <a:pPr lvl="1"/>
            <a:r>
              <a:rPr lang="en-US" altLang="en-US" i="1" dirty="0" smtClean="0">
                <a:ea typeface="ＭＳ Ｐゴシック" panose="020B0600070205080204" pitchFamily="34" charset="-128"/>
              </a:rPr>
              <a:t>Majority Opinion</a:t>
            </a:r>
          </a:p>
          <a:p>
            <a:pPr lvl="1"/>
            <a:r>
              <a:rPr lang="en-US" altLang="en-US" i="1" dirty="0" smtClean="0">
                <a:ea typeface="ＭＳ Ｐゴシック" panose="020B0600070205080204" pitchFamily="34" charset="-128"/>
              </a:rPr>
              <a:t>Dissenting Opinion</a:t>
            </a:r>
          </a:p>
          <a:p>
            <a:pPr lvl="1"/>
            <a:r>
              <a:rPr lang="en-US" altLang="en-US" i="1" dirty="0" smtClean="0">
                <a:ea typeface="ＭＳ Ｐゴシック" panose="020B0600070205080204" pitchFamily="34" charset="-128"/>
              </a:rPr>
              <a:t>Concurring Opinion</a:t>
            </a:r>
          </a:p>
        </p:txBody>
      </p:sp>
      <p:pic>
        <p:nvPicPr>
          <p:cNvPr id="41988" name="Picture 8" descr="51FOLJyxd9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133600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343400" cy="4114800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only has “</a:t>
            </a:r>
            <a:r>
              <a:rPr lang="en-US" altLang="en-US" sz="2800" b="1" i="1" u="sng" dirty="0" smtClean="0">
                <a:ea typeface="ＭＳ Ｐゴシック" panose="020B0600070205080204" pitchFamily="34" charset="-128"/>
              </a:rPr>
              <a:t>original jurisdiction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in two (2) instances: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Cases involving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diplomats</a:t>
            </a:r>
            <a:r>
              <a:rPr lang="en-US" altLang="en-US" sz="2400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from foreign nations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Cases in which a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state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is involved.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*** The Supreme Court is an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appellate court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in all other cases.</a:t>
            </a:r>
          </a:p>
          <a:p>
            <a:pPr marL="914400" lvl="1" indent="-457200">
              <a:buFontTx/>
              <a:buNone/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148" name="Picture 8" descr="9677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38400"/>
            <a:ext cx="4267200" cy="2887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Steps in Decision Making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20502"/>
            <a:ext cx="5419724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800" b="1" i="1" u="sng" dirty="0" smtClean="0">
                <a:ea typeface="ＭＳ Ｐゴシック" panose="020B0600070205080204" pitchFamily="34" charset="-128"/>
              </a:rPr>
              <a:t>Majority Opinion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presents the views of the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majority,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states the facts of the case, announces the ruling, and explains the Court’s reasoning in reaching the decision.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800" b="1" i="1" u="sng" dirty="0" smtClean="0">
                <a:ea typeface="ＭＳ Ｐゴシック" panose="020B0600070205080204" pitchFamily="34" charset="-128"/>
              </a:rPr>
              <a:t>Dissenting Opinions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disagree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with the majority.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800" b="1" i="1" u="sng" dirty="0" smtClean="0">
                <a:ea typeface="ＭＳ Ｐゴシック" panose="020B0600070205080204" pitchFamily="34" charset="-128"/>
              </a:rPr>
              <a:t>Concurring Opinions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vote with the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majority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, but for a different reason.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After the opinions are written, the court announces its decision. </a:t>
            </a:r>
          </a:p>
          <a:p>
            <a:pPr>
              <a:lnSpc>
                <a:spcPct val="90000"/>
              </a:lnSpc>
            </a:pPr>
            <a:endParaRPr lang="en-US" altLang="en-US" i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3012" name="Picture 8" descr="Supreme Court Opinion, US v. The Amistad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1662" y="1981200"/>
            <a:ext cx="3081338" cy="4114800"/>
          </a:xfrm>
        </p:spPr>
      </p:pic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5105400" y="5603875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5410200" y="6111117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U.S. vs. the Amistad (1841)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343400" cy="4114800"/>
          </a:xfrm>
        </p:spPr>
        <p:txBody>
          <a:bodyPr/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law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is supposed to be the 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most important influence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on a justice’s decision. </a:t>
            </a:r>
            <a:endParaRPr lang="en-US" altLang="en-US" sz="2800" i="1" dirty="0">
              <a:ea typeface="ＭＳ Ｐゴシック" panose="020B0600070205080204" pitchFamily="34" charset="-128"/>
            </a:endParaRPr>
          </a:p>
          <a:p>
            <a:r>
              <a:rPr lang="en-US" altLang="en-US" sz="2800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800" b="1" u="sng" dirty="0" smtClean="0">
                <a:ea typeface="ＭＳ Ｐゴシック" panose="020B0600070205080204" pitchFamily="34" charset="-128"/>
              </a:rPr>
              <a:t>Stare decisis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which means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let the decision </a:t>
            </a:r>
            <a:r>
              <a:rPr lang="en-US" altLang="en-US" sz="2800" b="1" i="1" u="sng" dirty="0" err="1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stand,</a:t>
            </a:r>
            <a:r>
              <a:rPr lang="en-US" altLang="en-US" sz="2800" dirty="0" err="1" smtClean="0">
                <a:ea typeface="ＭＳ Ｐゴシック" panose="020B0600070205080204" pitchFamily="34" charset="-128"/>
              </a:rPr>
              <a:t>is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the 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guiding principle for all judges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…</a:t>
            </a:r>
          </a:p>
        </p:txBody>
      </p:sp>
      <p:pic>
        <p:nvPicPr>
          <p:cNvPr id="44036" name="Picture 7" descr="judges-gave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20963"/>
            <a:ext cx="3810000" cy="283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93800"/>
            <a:ext cx="80010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sz="2600" b="1" dirty="0" smtClean="0"/>
              <a:t>Justices</a:t>
            </a:r>
            <a:r>
              <a:rPr lang="en-US" sz="2600" dirty="0" smtClean="0"/>
              <a:t> must understand that they: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1" i="1" dirty="0" smtClean="0"/>
              <a:t>The law must adapt to fit the times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 smtClean="0"/>
              <a:t>Consider precedent when making a decision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1" i="1" dirty="0"/>
              <a:t>S</a:t>
            </a:r>
            <a:r>
              <a:rPr lang="en-US" sz="2600" b="1" i="1" dirty="0" smtClean="0"/>
              <a:t>ometimes need to clarify the “meaning” of the Constitution</a:t>
            </a:r>
          </a:p>
          <a:p>
            <a:pPr lvl="1">
              <a:lnSpc>
                <a:spcPct val="90000"/>
              </a:lnSpc>
              <a:defRPr/>
            </a:pPr>
            <a:endParaRPr lang="en-US" sz="2600" b="1" i="1" dirty="0"/>
          </a:p>
          <a:p>
            <a:pPr lvl="1">
              <a:lnSpc>
                <a:spcPct val="90000"/>
              </a:lnSpc>
              <a:defRPr/>
            </a:pPr>
            <a:r>
              <a:rPr lang="en-US" sz="2600" dirty="0" smtClean="0"/>
              <a:t>In </a:t>
            </a:r>
            <a:r>
              <a:rPr lang="en-US" sz="2600" b="1" i="1" dirty="0"/>
              <a:t>Bush v Gore</a:t>
            </a:r>
            <a:r>
              <a:rPr lang="en-US" sz="2600" dirty="0"/>
              <a:t>, </a:t>
            </a:r>
            <a:r>
              <a:rPr lang="en-US" sz="2600" dirty="0" smtClean="0"/>
              <a:t>some of the justices argued that it did </a:t>
            </a:r>
            <a:r>
              <a:rPr lang="en-US" sz="2600" dirty="0"/>
              <a:t>not have the </a:t>
            </a:r>
            <a:r>
              <a:rPr lang="en-US" sz="2600" b="1" i="1" u="sng" dirty="0" smtClean="0">
                <a:solidFill>
                  <a:srgbClr val="FFFF00"/>
                </a:solidFill>
              </a:rPr>
              <a:t>jurisdiction</a:t>
            </a:r>
            <a:r>
              <a:rPr lang="en-US" sz="2600" dirty="0" smtClean="0"/>
              <a:t>(power</a:t>
            </a:r>
            <a:r>
              <a:rPr lang="en-US" sz="2600" dirty="0"/>
              <a:t>) to hear cases based on state elections </a:t>
            </a:r>
            <a:r>
              <a:rPr lang="en-US" sz="2600" dirty="0" smtClean="0"/>
              <a:t>since the states have power over their own state’s elections (reserved powers/federalism)</a:t>
            </a:r>
            <a:endParaRPr lang="en-US" sz="2600" dirty="0"/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en-US" sz="2400" b="1" i="1" dirty="0" smtClean="0"/>
          </a:p>
        </p:txBody>
      </p:sp>
      <p:pic>
        <p:nvPicPr>
          <p:cNvPr id="45060" name="Picture 8" descr="U137071ACM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4953000"/>
            <a:ext cx="2286000" cy="162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4572000"/>
          </a:xfrm>
        </p:spPr>
        <p:txBody>
          <a:bodyPr/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Decisions often deal with 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social conditions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and how laws are interpreted: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400" b="1" u="sng" dirty="0" smtClean="0">
                <a:ea typeface="ＭＳ Ｐゴシック" panose="020B0600070205080204" pitchFamily="34" charset="-128"/>
              </a:rPr>
              <a:t>Plessy v. Ferguson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” (1896)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permitted “separate but equal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” facilities for whites and African Americans</a:t>
            </a:r>
          </a:p>
          <a:p>
            <a:pPr lvl="1"/>
            <a:r>
              <a:rPr lang="en-US" altLang="en-US" sz="2400" dirty="0">
                <a:solidFill>
                  <a:schemeClr val="bg2"/>
                </a:solidFill>
                <a:ea typeface="ＭＳ Ｐゴシック" panose="020B0600070205080204" pitchFamily="34" charset="-128"/>
                <a:hlinkClick r:id="rId2"/>
              </a:rPr>
              <a:t>http://</a:t>
            </a:r>
            <a:r>
              <a:rPr lang="en-US" altLang="en-US" sz="2400" dirty="0" smtClean="0">
                <a:solidFill>
                  <a:schemeClr val="bg2"/>
                </a:solidFill>
                <a:ea typeface="ＭＳ Ｐゴシック" panose="020B0600070205080204" pitchFamily="34" charset="-128"/>
                <a:hlinkClick r:id="rId2"/>
              </a:rPr>
              <a:t>wn.com/plessy_v_ferguson</a:t>
            </a:r>
            <a:endParaRPr lang="en-US" altLang="en-US" sz="2400" dirty="0" smtClean="0">
              <a:solidFill>
                <a:schemeClr val="bg2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400" b="1" u="sng" dirty="0" smtClean="0">
                <a:ea typeface="ＭＳ Ｐゴシック" panose="020B0600070205080204" pitchFamily="34" charset="-128"/>
              </a:rPr>
              <a:t>Brown v. Board of Education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” (1954)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overturned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the “</a:t>
            </a:r>
            <a:r>
              <a:rPr lang="en-US" altLang="en-US" sz="2400" b="1" i="1" dirty="0" smtClean="0">
                <a:ea typeface="ＭＳ Ｐゴシック" panose="020B0600070205080204" pitchFamily="34" charset="-128"/>
              </a:rPr>
              <a:t>separate but equal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” precedent as violating equal protection under the 14</a:t>
            </a:r>
            <a:r>
              <a:rPr lang="en-US" altLang="en-US" sz="2400" baseline="30000" dirty="0" smtClean="0">
                <a:ea typeface="ＭＳ Ｐゴシック" panose="020B0600070205080204" pitchFamily="34" charset="-128"/>
              </a:rPr>
              <a:t>th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Amendment.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i="1" dirty="0" smtClean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46084" name="Picture 7" descr="mom%20and%20child%20on%20sc%20st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32766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9" descr="jb_progress_plessy_1_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2971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648200" cy="4114800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Justices differ on the role of the Supreme Court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Some believe in an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active role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reviewing many cases, others believe they should be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hesitant in their reviews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The Supreme Courts acts an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independent judiciary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which means that their decisions are not influenced by the other two branches of government.</a:t>
            </a:r>
          </a:p>
        </p:txBody>
      </p:sp>
      <p:pic>
        <p:nvPicPr>
          <p:cNvPr id="47108" name="Picture 9" descr="us-supreme-cour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752600"/>
            <a:ext cx="3087688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16833"/>
            <a:ext cx="3162386" cy="4114800"/>
          </a:xfrm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Despite their best efforts, justices are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human beings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and make decisions based on their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own experiences.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86" y="2590799"/>
            <a:ext cx="5761481" cy="3240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4724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decisions of the Supreme Court are binding in all cases and is the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final authority in every case.</a:t>
            </a:r>
          </a:p>
          <a:p>
            <a:pPr marL="533400" indent="-533400">
              <a:lnSpc>
                <a:spcPct val="90000"/>
              </a:lnSpc>
            </a:pPr>
            <a:endParaRPr lang="en-US" altLang="en-US" sz="2800" b="1" i="1" u="sng" dirty="0" smtClean="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marL="533400" indent="-533400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Once a decision is made the justices write “opinion” detailing what their ruling was and why. </a:t>
            </a:r>
          </a:p>
        </p:txBody>
      </p:sp>
      <p:pic>
        <p:nvPicPr>
          <p:cNvPr id="7172" name="Picture 8" descr="PCU206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2150" y="2161464"/>
            <a:ext cx="268605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5100" y="990600"/>
            <a:ext cx="4343400" cy="54864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marL="533400" indent="-533400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is made up of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nine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justices (</a:t>
            </a:r>
            <a:r>
              <a:rPr lang="en-US" altLang="en-US" sz="2800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1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Chief Justice and </a:t>
            </a:r>
            <a:r>
              <a:rPr lang="en-US" altLang="en-US" sz="2800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8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Associate Justices)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Our current Chief Justice is </a:t>
            </a:r>
            <a:r>
              <a:rPr lang="en-US" altLang="en-US" sz="2800" b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John Roberts</a:t>
            </a:r>
            <a:endParaRPr lang="en-US" altLang="en-US" sz="2800" b="1" dirty="0" smtClean="0">
              <a:ea typeface="ＭＳ Ｐゴシック" panose="020B0600070205080204" pitchFamily="34" charset="-128"/>
            </a:endParaRPr>
          </a:p>
          <a:p>
            <a:pPr marL="533400" indent="-533400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main duty of The Court is to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hear and rule on cases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(thousands are appealed to them each year, but </a:t>
            </a:r>
            <a:r>
              <a:rPr lang="en-US" altLang="en-US" sz="2400" i="1" u="sng" dirty="0" smtClean="0">
                <a:ea typeface="ＭＳ Ｐゴシック" panose="020B0600070205080204" pitchFamily="34" charset="-128"/>
              </a:rPr>
              <a:t>they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decide which few ones to hear)</a:t>
            </a:r>
            <a:endParaRPr lang="en-US" altLang="en-US" sz="2400" b="1" i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438400"/>
            <a:ext cx="35179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Chief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John Roberts</a:t>
            </a:r>
          </a:p>
        </p:txBody>
      </p:sp>
      <p:pic>
        <p:nvPicPr>
          <p:cNvPr id="9219" name="Picture 4" descr="File:Official roberts CJ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981200"/>
            <a:ext cx="348615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600px-Seal_of_the_United_States_Supreme_Cou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gav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</a:t>
            </a:r>
            <a: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Justice</a:t>
            </a:r>
            <a:b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Neil Gorsuch</a:t>
            </a:r>
            <a: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/>
            </a:r>
            <a:b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endParaRPr lang="en-US" altLang="en-US" sz="5400" b="1" i="1" dirty="0" smtClean="0"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10243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4" y="43434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666334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1562" y="1407600"/>
            <a:ext cx="2057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/>
              <a:t>?</a:t>
            </a:r>
            <a:endParaRPr lang="en-US" sz="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62" y="1662870"/>
            <a:ext cx="51435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Anthony Kennedy</a:t>
            </a:r>
          </a:p>
        </p:txBody>
      </p:sp>
      <p:pic>
        <p:nvPicPr>
          <p:cNvPr id="11267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File:Anthony Kennedy Officia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BFA6E5057164790D53ACFB566C6A5" ma:contentTypeVersion="0" ma:contentTypeDescription="Create a new document." ma:contentTypeScope="" ma:versionID="3c4df6c01268a8cf59ee3657c0fabe2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7091A3-9573-4B24-9C51-5597D4824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9133030-2C42-4526-9424-201015609CE7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2936</TotalTime>
  <Words>1583</Words>
  <Application>Microsoft Office PowerPoint</Application>
  <PresentationFormat>On-screen Show (4:3)</PresentationFormat>
  <Paragraphs>151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ＭＳ Ｐゴシック</vt:lpstr>
      <vt:lpstr>Arial</vt:lpstr>
      <vt:lpstr>Times New Roman</vt:lpstr>
      <vt:lpstr>Wingdings</vt:lpstr>
      <vt:lpstr>Soaring</vt:lpstr>
      <vt:lpstr>Chapter 9: The Judicial Branch </vt:lpstr>
      <vt:lpstr>The U.S. Supreme Court</vt:lpstr>
      <vt:lpstr>The Supreme Court Justices</vt:lpstr>
      <vt:lpstr>The Supreme Court Justices</vt:lpstr>
      <vt:lpstr>The Supreme Court Justices</vt:lpstr>
      <vt:lpstr>The Supreme Court Justices</vt:lpstr>
      <vt:lpstr>Chief Justice John Roberts</vt:lpstr>
      <vt:lpstr>Associate Justice Neil Gorsuch </vt:lpstr>
      <vt:lpstr>Associate Justice Anthony Kennedy</vt:lpstr>
      <vt:lpstr>Associate Justice Clarence Thomas</vt:lpstr>
      <vt:lpstr>Associate Justice Ruth Bader Ginsburg</vt:lpstr>
      <vt:lpstr>Associate Justice Stephen Breyer</vt:lpstr>
      <vt:lpstr>Associate Justice Samuel Alito</vt:lpstr>
      <vt:lpstr>Associate Justice Sonia Sotomayer</vt:lpstr>
      <vt:lpstr>Associate Justice Elena Kagan</vt:lpstr>
      <vt:lpstr>Selection of the Justices</vt:lpstr>
      <vt:lpstr>Background of the Justices</vt:lpstr>
      <vt:lpstr>Supreme Court “Firsts”</vt:lpstr>
      <vt:lpstr>Supreme Court “Firsts”</vt:lpstr>
      <vt:lpstr>Supreme Court “Firsts”</vt:lpstr>
      <vt:lpstr>Powers of the Supreme Court</vt:lpstr>
      <vt:lpstr>“Marbury vs. Madison”  (1803)</vt:lpstr>
      <vt:lpstr>“Checks &amp; Balances”</vt:lpstr>
      <vt:lpstr>“Checks &amp; Balances”</vt:lpstr>
      <vt:lpstr>Judicial Interpretation</vt:lpstr>
      <vt:lpstr>Limits to the Supreme Court</vt:lpstr>
      <vt:lpstr>Limits to the Supreme Court</vt:lpstr>
      <vt:lpstr>Limits to the Supreme Court</vt:lpstr>
      <vt:lpstr>Limits to the Supreme Court</vt:lpstr>
      <vt:lpstr>Limits to the Supreme Court</vt:lpstr>
      <vt:lpstr>Limits to the Supreme Court</vt:lpstr>
      <vt:lpstr>“Deciding Cases at the Supreme Court”</vt:lpstr>
      <vt:lpstr>Supreme Court in Action</vt:lpstr>
      <vt:lpstr>Supreme Court in Action</vt:lpstr>
      <vt:lpstr>Accepting a Case</vt:lpstr>
      <vt:lpstr>Accepting a Case</vt:lpstr>
      <vt:lpstr>Steps in Decision Making</vt:lpstr>
      <vt:lpstr>Steps in Decision Making</vt:lpstr>
      <vt:lpstr>Steps in Decision Making</vt:lpstr>
      <vt:lpstr>Steps in Decision Making</vt:lpstr>
      <vt:lpstr>Supreme Court Reasoning</vt:lpstr>
      <vt:lpstr>Supreme Court Reasoning</vt:lpstr>
      <vt:lpstr>Supreme Court Reasoning</vt:lpstr>
      <vt:lpstr>Supreme Court Reasoning</vt:lpstr>
      <vt:lpstr>Supreme Court Reasoning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Six, Section Two</dc:title>
  <dc:creator>Vince</dc:creator>
  <cp:lastModifiedBy>Schroepfer, Cathy</cp:lastModifiedBy>
  <cp:revision>118</cp:revision>
  <dcterms:created xsi:type="dcterms:W3CDTF">2009-01-06T02:16:17Z</dcterms:created>
  <dcterms:modified xsi:type="dcterms:W3CDTF">2017-12-14T18:03:29Z</dcterms:modified>
</cp:coreProperties>
</file>