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54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Shape 1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1160" algn="l" rtl="0"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2560"/>
              <a:buFont typeface="Noto Sans Symbols"/>
              <a:buChar char="●"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8619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520"/>
              <a:buFont typeface="Times New Roman"/>
              <a:buChar char="–"/>
              <a:defRPr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20039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●"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7084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240"/>
              <a:buFont typeface="Noto Sans Symbols"/>
              <a:buChar char="●"/>
              <a:defRPr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6576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160"/>
              <a:buFont typeface="Times New Roman"/>
              <a:buChar char="–"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048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–"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Times New Roman"/>
              <a:buChar char="•"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Times New Roman"/>
              <a:buChar char="•"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Times New Roman"/>
              <a:buChar char="•"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Times New Roman"/>
              <a:buChar char="•"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Times New Roman"/>
              <a:buChar char="•"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7084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240"/>
              <a:buFont typeface="Noto Sans Symbols"/>
              <a:buChar char="●"/>
              <a:defRPr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6576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160"/>
              <a:buFont typeface="Times New Roman"/>
              <a:buChar char="–"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048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–"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Times New Roman"/>
              <a:buChar char="•"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Times New Roman"/>
              <a:buChar char="•"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Times New Roman"/>
              <a:buChar char="•"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Times New Roman"/>
              <a:buChar char="•"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Times New Roman"/>
              <a:buChar char="•"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1160" algn="l" rtl="0"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2560"/>
              <a:buFont typeface="Noto Sans Symbols"/>
              <a:buChar char="●"/>
              <a:defRPr sz="3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8619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520"/>
              <a:buFont typeface="Times New Roman"/>
              <a:buChar char="–"/>
              <a:defRPr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20039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●"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1" name="Shape 31"/>
          <p:cNvSpPr>
            <a:spLocks noGrp="1"/>
          </p:cNvSpPr>
          <p:nvPr>
            <p:ph type="clipArt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2560"/>
              <a:buFont typeface="Noto Sans Symbols"/>
              <a:buChar char="●"/>
              <a:defRPr sz="3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520"/>
              <a:buFont typeface="Times New Roman"/>
              <a:buChar char="–"/>
              <a:defRPr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●"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 rot="5400000">
            <a:off x="4743450" y="2381250"/>
            <a:ext cx="5486400" cy="19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 rot="5400000">
            <a:off x="781050" y="514350"/>
            <a:ext cx="5486400" cy="56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1160" algn="l" rtl="0"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2560"/>
              <a:buFont typeface="Noto Sans Symbols"/>
              <a:buChar char="●"/>
              <a:defRPr sz="3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8619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520"/>
              <a:buFont typeface="Times New Roman"/>
              <a:buChar char="–"/>
              <a:defRPr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20039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●"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 rot="5400000">
            <a:off x="2514600" y="152400"/>
            <a:ext cx="41148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1160" algn="l" rtl="0"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2560"/>
              <a:buFont typeface="Noto Sans Symbols"/>
              <a:buChar char="●"/>
              <a:defRPr sz="3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8619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520"/>
              <a:buFont typeface="Times New Roman"/>
              <a:buChar char="–"/>
              <a:defRPr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20039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●"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Shape 49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2560"/>
              <a:buFont typeface="Noto Sans Symbols"/>
              <a:buNone/>
              <a:defRPr sz="3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520"/>
              <a:buFont typeface="Times New Roman"/>
              <a:buNone/>
              <a:defRPr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120"/>
              <a:buFont typeface="Noto Sans Symbols"/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080"/>
              <a:buFont typeface="Times New Roman"/>
              <a:buNone/>
              <a:defRPr sz="1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1160" algn="l" rtl="0"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2560"/>
              <a:buFont typeface="Noto Sans Symbols"/>
              <a:buChar char="●"/>
              <a:defRPr sz="3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8619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520"/>
              <a:buFont typeface="Times New Roman"/>
              <a:buChar char="–"/>
              <a:defRPr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20039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●"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120"/>
              <a:buFont typeface="Noto Sans Symbols"/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080"/>
              <a:buFont typeface="Times New Roman"/>
              <a:buNone/>
              <a:defRPr sz="1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920"/>
              <a:buFont typeface="Noto Sans Symbols"/>
              <a:buNone/>
              <a:defRPr sz="2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None/>
              <a:defRPr sz="20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052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920"/>
              <a:buFont typeface="Noto Sans Symbols"/>
              <a:buChar char="●"/>
              <a:defRPr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429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–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9718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–"/>
              <a:defRPr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Times New Roman"/>
              <a:buChar char="•"/>
              <a:defRPr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Times New Roman"/>
              <a:buChar char="•"/>
              <a:defRPr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Times New Roman"/>
              <a:buChar char="•"/>
              <a:defRPr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Times New Roman"/>
              <a:buChar char="•"/>
              <a:defRPr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Times New Roman"/>
              <a:buChar char="•"/>
              <a:defRPr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920"/>
              <a:buFont typeface="Noto Sans Symbols"/>
              <a:buNone/>
              <a:defRPr sz="2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None/>
              <a:defRPr sz="20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052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920"/>
              <a:buFont typeface="Noto Sans Symbols"/>
              <a:buChar char="●"/>
              <a:defRPr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429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–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9718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–"/>
              <a:defRPr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Times New Roman"/>
              <a:buChar char="•"/>
              <a:defRPr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Times New Roman"/>
              <a:buChar char="•"/>
              <a:defRPr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Times New Roman"/>
              <a:buChar char="•"/>
              <a:defRPr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Times New Roman"/>
              <a:buChar char="•"/>
              <a:defRPr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Times New Roman"/>
              <a:buChar char="•"/>
              <a:defRPr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dk2"/>
            </a:gs>
            <a:gs pos="100000">
              <a:schemeClr val="dk1"/>
            </a:gs>
          </a:gsLst>
          <a:lin ang="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0" y="1587"/>
            <a:ext cx="9132887" cy="6845300"/>
            <a:chOff x="0" y="1587"/>
            <a:chExt cx="9132887" cy="6845300"/>
          </a:xfrm>
        </p:grpSpPr>
        <p:sp>
          <p:nvSpPr>
            <p:cNvPr id="11" name="Shape 11"/>
            <p:cNvSpPr/>
            <p:nvPr/>
          </p:nvSpPr>
          <p:spPr>
            <a:xfrm>
              <a:off x="5387975" y="1585912"/>
              <a:ext cx="3744912" cy="52609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6905" y="119927"/>
                  </a:moveTo>
                  <a:lnTo>
                    <a:pt x="119949" y="119963"/>
                  </a:lnTo>
                  <a:lnTo>
                    <a:pt x="119949" y="52033"/>
                  </a:lnTo>
                  <a:lnTo>
                    <a:pt x="0" y="0"/>
                  </a:lnTo>
                  <a:lnTo>
                    <a:pt x="10224" y="5431"/>
                  </a:lnTo>
                  <a:lnTo>
                    <a:pt x="18618" y="10102"/>
                  </a:lnTo>
                  <a:lnTo>
                    <a:pt x="28079" y="15968"/>
                  </a:lnTo>
                  <a:lnTo>
                    <a:pt x="37236" y="22160"/>
                  </a:lnTo>
                  <a:lnTo>
                    <a:pt x="50665" y="32697"/>
                  </a:lnTo>
                  <a:lnTo>
                    <a:pt x="62568" y="43886"/>
                  </a:lnTo>
                  <a:lnTo>
                    <a:pt x="71216" y="53663"/>
                  </a:lnTo>
                  <a:lnTo>
                    <a:pt x="78745" y="63765"/>
                  </a:lnTo>
                  <a:lnTo>
                    <a:pt x="84696" y="73868"/>
                  </a:lnTo>
                  <a:lnTo>
                    <a:pt x="89071" y="83101"/>
                  </a:lnTo>
                  <a:lnTo>
                    <a:pt x="92022" y="90923"/>
                  </a:lnTo>
                  <a:lnTo>
                    <a:pt x="94768" y="100591"/>
                  </a:lnTo>
                  <a:lnTo>
                    <a:pt x="96142" y="109064"/>
                  </a:lnTo>
                  <a:lnTo>
                    <a:pt x="96905" y="119927"/>
                  </a:lnTo>
                </a:path>
              </a:pathLst>
            </a:custGeom>
            <a:gradFill>
              <a:gsLst>
                <a:gs pos="0">
                  <a:srgbClr val="182F76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" name="Shape 12"/>
            <p:cNvSpPr/>
            <p:nvPr/>
          </p:nvSpPr>
          <p:spPr>
            <a:xfrm>
              <a:off x="0" y="1587"/>
              <a:ext cx="8410575" cy="6845300"/>
            </a:xfrm>
            <a:custGeom>
              <a:avLst/>
              <a:gdLst/>
              <a:ahLst/>
              <a:cxnLst/>
              <a:rect l="0" t="0" r="0" b="0"/>
              <a:pathLst>
                <a:path w="120000" h="120000" fill="none" extrusionOk="0">
                  <a:moveTo>
                    <a:pt x="-5" y="0"/>
                  </a:moveTo>
                  <a:cubicBezTo>
                    <a:pt x="66272" y="0"/>
                    <a:pt x="120000" y="53722"/>
                    <a:pt x="120000" y="120000"/>
                  </a:cubicBezTo>
                </a:path>
                <a:path w="120000" h="120000" extrusionOk="0">
                  <a:moveTo>
                    <a:pt x="-5" y="0"/>
                  </a:moveTo>
                  <a:cubicBezTo>
                    <a:pt x="66272" y="0"/>
                    <a:pt x="120000" y="53722"/>
                    <a:pt x="120000" y="120000"/>
                  </a:cubicBezTo>
                  <a:lnTo>
                    <a:pt x="0" y="120000"/>
                  </a:lnTo>
                  <a:lnTo>
                    <a:pt x="-5" y="0"/>
                  </a:lnTo>
                  <a:close/>
                </a:path>
              </a:pathLst>
            </a:custGeom>
            <a:noFill/>
            <a:ln w="12700" cap="rnd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1160" algn="l" rtl="0"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2560"/>
              <a:buFont typeface="Noto Sans Symbols"/>
              <a:buChar char="●"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8619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520"/>
              <a:buFont typeface="Times New Roman"/>
              <a:buChar char="–"/>
              <a:defRPr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20039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●"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Review </a:t>
            </a:r>
            <a:r>
              <a:rPr lang="en-US"/>
              <a:t>13</a:t>
            </a:r>
            <a:r>
              <a:rPr lang="en-US"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.1</a:t>
            </a:r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09600" y="1752600"/>
            <a:ext cx="78486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20"/>
              <a:buFont typeface="Noto Sans Symbols"/>
              <a:buChar char="●"/>
            </a:pPr>
            <a:r>
              <a:rPr lang="en-US"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is a federal system?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920"/>
              <a:buFont typeface="Noto Sans Symbols"/>
              <a:buChar char="●"/>
            </a:pPr>
            <a:r>
              <a:rPr lang="en-US"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This clause states that the laws Congress makes outweigh state laws. What is the clause?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920"/>
              <a:buFont typeface="Noto Sans Symbols"/>
              <a:buChar char="●"/>
            </a:pPr>
            <a:r>
              <a:rPr lang="en-US"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is the state military force called?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920"/>
              <a:buFont typeface="Noto Sans Symbols"/>
              <a:buChar char="●"/>
            </a:pPr>
            <a:r>
              <a:rPr lang="en-US"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are the states forbidden to do?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920"/>
              <a:buFont typeface="Noto Sans Symbols"/>
              <a:buChar char="●"/>
            </a:pPr>
            <a:r>
              <a:rPr lang="en-US"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Powers set aside for the states are called what? And in which amendment are these discussed?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920"/>
              <a:buFont typeface="Noto Sans Symbols"/>
              <a:buChar char="●"/>
            </a:pPr>
            <a:r>
              <a:rPr lang="en-US"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Powers shared by the state and federal government are called what? What is an example?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920"/>
              <a:buFont typeface="Noto Sans Symbols"/>
              <a:buChar char="●"/>
            </a:pPr>
            <a:r>
              <a:rPr lang="en-US"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are the three branches of the state government?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920"/>
              <a:buFont typeface="Noto Sans Symbols"/>
              <a:buChar char="●"/>
            </a:pPr>
            <a:r>
              <a:rPr lang="en-US"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is Florida’s Bill of Rights called?</a:t>
            </a:r>
            <a:endParaRPr/>
          </a:p>
          <a:p>
            <a:pPr marL="342900" marR="0" lvl="0" indent="-22098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920"/>
              <a:buFont typeface="Noto Sans Symbols"/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/>
        </p:nvSpPr>
        <p:spPr>
          <a:xfrm>
            <a:off x="231775" y="139700"/>
            <a:ext cx="9144000" cy="18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None/>
            </a:pPr>
            <a:r>
              <a:rPr lang="en-US" sz="4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Florida’s Legislatures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Times New Roman"/>
              <a:buNone/>
            </a:pPr>
            <a:endParaRPr sz="5400" b="1" i="0" u="none" strike="noStrike" cap="none">
              <a:solidFill>
                <a:srgbClr val="07143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1" name="Shape 161"/>
          <p:cNvSpPr txBox="1"/>
          <p:nvPr/>
        </p:nvSpPr>
        <p:spPr>
          <a:xfrm>
            <a:off x="1425575" y="1676400"/>
            <a:ext cx="6513512" cy="1138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Speaker of the Florida House of Representatives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400"/>
              <a:buFont typeface="Times New Roman"/>
              <a:buNone/>
            </a:pPr>
            <a:r>
              <a:rPr lang="en-US" sz="4400" b="1" i="1" u="sng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Richard Corcoran</a:t>
            </a:r>
            <a:endParaRPr/>
          </a:p>
        </p:txBody>
      </p:sp>
      <p:pic>
        <p:nvPicPr>
          <p:cNvPr id="162" name="Shape 1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0400" y="3505200"/>
            <a:ext cx="3127375" cy="243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/>
        </p:nvSpPr>
        <p:spPr>
          <a:xfrm>
            <a:off x="231775" y="139700"/>
            <a:ext cx="9144000" cy="18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None/>
            </a:pPr>
            <a:r>
              <a:rPr lang="en-US" sz="4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Florida’s Legislatures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Times New Roman"/>
              <a:buNone/>
            </a:pPr>
            <a:endParaRPr sz="5400" b="1" i="0" u="none" strike="noStrike" cap="none">
              <a:solidFill>
                <a:srgbClr val="07143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8" name="Shape 168"/>
          <p:cNvSpPr txBox="1"/>
          <p:nvPr/>
        </p:nvSpPr>
        <p:spPr>
          <a:xfrm>
            <a:off x="914400" y="1371600"/>
            <a:ext cx="7315200" cy="1754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None/>
            </a:pPr>
            <a:r>
              <a:rPr lang="en-US" sz="32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Senate President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400"/>
              <a:buFont typeface="Times New Roman"/>
              <a:buNone/>
            </a:pPr>
            <a:r>
              <a:rPr lang="en-US" sz="4400" b="1" i="1" u="sng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Joe Negron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 b="1" i="1" u="sng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9" name="Shape 1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52800" y="3025775"/>
            <a:ext cx="2419350" cy="319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/>
        </p:nvSpPr>
        <p:spPr>
          <a:xfrm>
            <a:off x="231775" y="139700"/>
            <a:ext cx="9144000" cy="2085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None/>
            </a:pPr>
            <a:r>
              <a:rPr lang="en-US" sz="4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How State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None/>
            </a:pPr>
            <a:r>
              <a:rPr lang="en-US" sz="4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Legislatures Function</a:t>
            </a:r>
            <a:endParaRPr/>
          </a:p>
        </p:txBody>
      </p:sp>
      <p:sp>
        <p:nvSpPr>
          <p:cNvPr id="175" name="Shape 175"/>
          <p:cNvSpPr txBox="1"/>
          <p:nvPr/>
        </p:nvSpPr>
        <p:spPr>
          <a:xfrm>
            <a:off x="533400" y="2209800"/>
            <a:ext cx="48768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921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⦿"/>
            </a:pPr>
            <a:r>
              <a:rPr lang="en-US" sz="3200" b="0" i="0" u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Ideas for </a:t>
            </a:r>
            <a:r>
              <a:rPr lang="en-US" sz="3200" b="1" i="1" u="sng">
                <a:solidFill>
                  <a:srgbClr val="FFFF00"/>
                </a:solidFill>
                <a:latin typeface="Georgia"/>
                <a:ea typeface="Georgia"/>
                <a:cs typeface="Georgia"/>
                <a:sym typeface="Georgia"/>
              </a:rPr>
              <a:t>bills</a:t>
            </a:r>
            <a:r>
              <a:rPr lang="en-US" sz="3200" b="0" i="0" u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 come from the governor, the executive branch, interest groups, individuals, and the legislatures themselves. </a:t>
            </a:r>
            <a:endParaRPr/>
          </a:p>
          <a:p>
            <a:pPr marL="2921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⦿"/>
            </a:pPr>
            <a:r>
              <a:rPr lang="en-US" sz="3200" b="0" i="0" u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Those ideas have to be introduced by a member of the Legislature.</a:t>
            </a:r>
            <a:endParaRPr/>
          </a:p>
        </p:txBody>
      </p:sp>
      <p:pic>
        <p:nvPicPr>
          <p:cNvPr id="176" name="Shape 1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43600" y="2133600"/>
            <a:ext cx="2724150" cy="272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/>
          <p:nvPr/>
        </p:nvSpPr>
        <p:spPr>
          <a:xfrm>
            <a:off x="231775" y="-182562"/>
            <a:ext cx="9144000" cy="258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None/>
            </a:pPr>
            <a:r>
              <a:rPr lang="en-US" sz="4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How State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None/>
            </a:pPr>
            <a:r>
              <a:rPr lang="en-US" sz="4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Legislatures Function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Times New Roman"/>
              <a:buNone/>
            </a:pPr>
            <a:endParaRPr sz="5400" b="1" i="0" u="none" strike="noStrike" cap="none">
              <a:solidFill>
                <a:srgbClr val="07143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2" name="Shape 182"/>
          <p:cNvSpPr txBox="1"/>
          <p:nvPr/>
        </p:nvSpPr>
        <p:spPr>
          <a:xfrm>
            <a:off x="0" y="1676400"/>
            <a:ext cx="54102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921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⦿"/>
            </a:pPr>
            <a:r>
              <a:rPr lang="en-US" sz="2800" b="0" i="0" u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Once they are Introduced, State legislatures have various </a:t>
            </a:r>
            <a:r>
              <a:rPr lang="en-US" sz="2800" b="1" i="1" u="sng">
                <a:solidFill>
                  <a:srgbClr val="FFFF00"/>
                </a:solidFill>
                <a:latin typeface="Georgia"/>
                <a:ea typeface="Georgia"/>
                <a:cs typeface="Georgia"/>
                <a:sym typeface="Georgia"/>
              </a:rPr>
              <a:t>committees</a:t>
            </a:r>
            <a:r>
              <a:rPr lang="en-US" sz="2800" b="0" i="0" u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 similar to Congress to  </a:t>
            </a:r>
            <a:r>
              <a:rPr lang="en-US" sz="2800" b="1" i="1" u="sng">
                <a:solidFill>
                  <a:srgbClr val="FFFF00"/>
                </a:solidFill>
                <a:latin typeface="Georgia"/>
                <a:ea typeface="Georgia"/>
                <a:cs typeface="Georgia"/>
                <a:sym typeface="Georgia"/>
              </a:rPr>
              <a:t>study bills, hold hearings,</a:t>
            </a:r>
            <a:r>
              <a:rPr lang="en-US" sz="2800" b="0" i="0" u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 and </a:t>
            </a:r>
            <a:r>
              <a:rPr lang="en-US" sz="2800" b="1" i="1" u="sng">
                <a:solidFill>
                  <a:srgbClr val="FFFF00"/>
                </a:solidFill>
                <a:latin typeface="Georgia"/>
                <a:ea typeface="Georgia"/>
                <a:cs typeface="Georgia"/>
                <a:sym typeface="Georgia"/>
              </a:rPr>
              <a:t>change bills if necessary</a:t>
            </a:r>
            <a:r>
              <a:rPr lang="en-US" sz="2800" b="0" i="0" u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. </a:t>
            </a:r>
            <a:endParaRPr/>
          </a:p>
          <a:p>
            <a:pPr marL="2921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⦿"/>
            </a:pPr>
            <a:r>
              <a:rPr lang="en-US" sz="2800" b="0" i="0" u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 Both </a:t>
            </a:r>
            <a:r>
              <a:rPr lang="en-US" sz="2800" b="1" i="1" u="sng">
                <a:solidFill>
                  <a:srgbClr val="FFFF00"/>
                </a:solidFill>
                <a:latin typeface="Georgia"/>
                <a:ea typeface="Georgia"/>
                <a:cs typeface="Georgia"/>
                <a:sym typeface="Georgia"/>
              </a:rPr>
              <a:t>houses</a:t>
            </a:r>
            <a:r>
              <a:rPr lang="en-US" sz="2800" b="0" i="1" u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 of the state legislature </a:t>
            </a:r>
            <a:r>
              <a:rPr lang="en-US" sz="2800" b="0" i="0" u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must vote to approve a bill </a:t>
            </a:r>
            <a:endParaRPr/>
          </a:p>
          <a:p>
            <a:pPr marL="2921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⦿"/>
            </a:pPr>
            <a:r>
              <a:rPr lang="en-US" sz="2800" b="0" i="0" u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Once approved, the </a:t>
            </a:r>
            <a:r>
              <a:rPr lang="en-US" sz="2800" b="1" i="1" u="sng">
                <a:solidFill>
                  <a:srgbClr val="FFFF00"/>
                </a:solidFill>
                <a:latin typeface="Georgia"/>
                <a:ea typeface="Georgia"/>
                <a:cs typeface="Georgia"/>
                <a:sym typeface="Georgia"/>
              </a:rPr>
              <a:t>Governor</a:t>
            </a:r>
            <a:r>
              <a:rPr lang="en-US" sz="2800" b="0" i="0" u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 must sign it before it becomes a law. </a:t>
            </a:r>
            <a:endParaRPr/>
          </a:p>
        </p:txBody>
      </p:sp>
      <p:pic>
        <p:nvPicPr>
          <p:cNvPr id="183" name="Shape 1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10200" y="2571750"/>
            <a:ext cx="3505200" cy="262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/>
          <p:nvPr/>
        </p:nvSpPr>
        <p:spPr>
          <a:xfrm>
            <a:off x="231775" y="-182562"/>
            <a:ext cx="9144000" cy="258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None/>
            </a:pPr>
            <a:r>
              <a:rPr lang="en-US" sz="4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Amending the Florida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None/>
            </a:pPr>
            <a:r>
              <a:rPr lang="en-US" sz="4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Constitution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Times New Roman"/>
              <a:buNone/>
            </a:pPr>
            <a:endParaRPr sz="5400" b="1" i="0" u="none" strike="noStrike" cap="none">
              <a:solidFill>
                <a:srgbClr val="07143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9" name="Shape 189"/>
          <p:cNvSpPr txBox="1"/>
          <p:nvPr/>
        </p:nvSpPr>
        <p:spPr>
          <a:xfrm>
            <a:off x="257175" y="2057400"/>
            <a:ext cx="48768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921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⦿"/>
            </a:pPr>
            <a:r>
              <a:rPr lang="en-US" sz="2800" b="0" i="0" u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In addition to creating bills and passing statutes, our legislature also has the power to </a:t>
            </a:r>
            <a:r>
              <a:rPr lang="en-US" sz="2800" b="1" i="1" u="sng">
                <a:solidFill>
                  <a:srgbClr val="FFFF00"/>
                </a:solidFill>
                <a:latin typeface="Georgia"/>
                <a:ea typeface="Georgia"/>
                <a:cs typeface="Georgia"/>
                <a:sym typeface="Georgia"/>
              </a:rPr>
              <a:t>amend</a:t>
            </a:r>
            <a:r>
              <a:rPr lang="en-US" sz="2800" b="0" i="0" u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 our Constitution.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90" name="Shape 1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05400" y="2286000"/>
            <a:ext cx="381000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/>
          <p:nvPr/>
        </p:nvSpPr>
        <p:spPr>
          <a:xfrm>
            <a:off x="231775" y="-171450"/>
            <a:ext cx="9144000" cy="2055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700"/>
              <a:buFont typeface="Arial"/>
              <a:buNone/>
            </a:pPr>
            <a:r>
              <a:rPr lang="en-US" sz="47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Amending the Florida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700"/>
              <a:buFont typeface="Arial"/>
              <a:buNone/>
            </a:pPr>
            <a:r>
              <a:rPr lang="en-US" sz="47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Constitution</a:t>
            </a:r>
            <a:endParaRPr/>
          </a:p>
        </p:txBody>
      </p:sp>
      <p:sp>
        <p:nvSpPr>
          <p:cNvPr id="196" name="Shape 196"/>
          <p:cNvSpPr txBox="1"/>
          <p:nvPr/>
        </p:nvSpPr>
        <p:spPr>
          <a:xfrm>
            <a:off x="304800" y="1447800"/>
            <a:ext cx="84582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en-US" sz="2800" b="0" i="0" u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There are </a:t>
            </a:r>
            <a:r>
              <a:rPr lang="en-US" sz="2800" b="1" i="1" u="sng">
                <a:solidFill>
                  <a:srgbClr val="FFFF00"/>
                </a:solidFill>
                <a:latin typeface="Georgia"/>
                <a:ea typeface="Georgia"/>
                <a:cs typeface="Georgia"/>
                <a:sym typeface="Georgia"/>
              </a:rPr>
              <a:t>five</a:t>
            </a:r>
            <a:r>
              <a:rPr lang="en-US" sz="2800" b="0" i="0" u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 ways that the Florida Constitution can be amended.</a:t>
            </a:r>
            <a:endParaRPr/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	1. </a:t>
            </a:r>
            <a:r>
              <a:rPr lang="en-US" sz="28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Ballot Initiative Process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en-US" sz="2800" b="0" i="0" u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 	2. </a:t>
            </a:r>
            <a:r>
              <a:rPr lang="en-US" sz="28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Constitutional Convention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en-US" sz="2800" b="0" i="0" u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	3. </a:t>
            </a:r>
            <a:r>
              <a:rPr lang="en-US" sz="28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Constitutional Revision Commission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en-US" sz="2800" b="0" i="0" u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	4. </a:t>
            </a:r>
            <a:r>
              <a:rPr lang="en-US" sz="28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Legislative Joint</a:t>
            </a:r>
            <a:r>
              <a:rPr lang="en-US" sz="28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Resolution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en-US" sz="2800" b="0" i="0" u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	5. </a:t>
            </a:r>
            <a:r>
              <a:rPr lang="en-US" sz="28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Taxation and Budget Reform Commission</a:t>
            </a:r>
            <a:endParaRPr/>
          </a:p>
          <a:p>
            <a:pPr marL="0" marR="0" lvl="0" indent="1244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None/>
            </a:pPr>
            <a:endParaRPr sz="2800" b="1" i="0" u="sng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⦿"/>
            </a:pPr>
            <a:r>
              <a:rPr lang="en-US" sz="28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 is much </a:t>
            </a:r>
            <a:r>
              <a:rPr lang="en-US" sz="2800" b="1" i="0" u="sng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easier</a:t>
            </a:r>
            <a:r>
              <a:rPr lang="en-US" sz="28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to amend the Florida Constitution that the U.S. Constitution.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/>
          <p:nvPr/>
        </p:nvSpPr>
        <p:spPr>
          <a:xfrm>
            <a:off x="841375" y="139700"/>
            <a:ext cx="7620000" cy="2579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None/>
            </a:pPr>
            <a:r>
              <a:rPr lang="en-US" sz="4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Legislative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None/>
            </a:pPr>
            <a:r>
              <a:rPr lang="en-US" sz="4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Apportionment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Times New Roman"/>
              <a:buNone/>
            </a:pPr>
            <a:endParaRPr sz="5400" b="1" i="0" u="none" strike="noStrike" cap="none">
              <a:solidFill>
                <a:srgbClr val="07143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2" name="Shape 202"/>
          <p:cNvSpPr txBox="1"/>
          <p:nvPr/>
        </p:nvSpPr>
        <p:spPr>
          <a:xfrm>
            <a:off x="1600200" y="2209800"/>
            <a:ext cx="48768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3" name="Shape 203"/>
          <p:cNvSpPr txBox="1"/>
          <p:nvPr/>
        </p:nvSpPr>
        <p:spPr>
          <a:xfrm>
            <a:off x="152400" y="1828800"/>
            <a:ext cx="55626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921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⦿"/>
            </a:pPr>
            <a:r>
              <a:rPr lang="en-US" sz="2800" b="0" i="0" u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In most states, legislatures draw boundary lines for each election district. </a:t>
            </a:r>
            <a:endParaRPr/>
          </a:p>
          <a:p>
            <a:pPr marL="2921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⦿"/>
            </a:pPr>
            <a:r>
              <a:rPr lang="en-US" sz="2800" b="0" i="0" u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Both houses of state legislatures must be </a:t>
            </a:r>
            <a:r>
              <a:rPr lang="en-US" sz="2800" b="1" i="1" u="sng">
                <a:solidFill>
                  <a:srgbClr val="FFFF00"/>
                </a:solidFill>
                <a:latin typeface="Georgia"/>
                <a:ea typeface="Georgia"/>
                <a:cs typeface="Georgia"/>
                <a:sym typeface="Georgia"/>
              </a:rPr>
              <a:t>apportioned</a:t>
            </a:r>
            <a:r>
              <a:rPr lang="en-US" sz="2800" b="0" i="0" u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  (divided) into districts based on equal population.</a:t>
            </a:r>
            <a:endParaRPr/>
          </a:p>
          <a:p>
            <a:pPr marL="749300" marR="0" lvl="1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⦿"/>
            </a:pPr>
            <a:r>
              <a:rPr lang="en-US" sz="2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Senate – represents approximately 470,000 people each</a:t>
            </a:r>
            <a:endParaRPr/>
          </a:p>
          <a:p>
            <a:pPr marL="749300" marR="0" lvl="1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⦿"/>
            </a:pPr>
            <a:r>
              <a:rPr lang="en-US" sz="2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House of Rep – represents about 120,000 people each</a:t>
            </a:r>
            <a:endParaRPr/>
          </a:p>
        </p:txBody>
      </p:sp>
      <p:pic>
        <p:nvPicPr>
          <p:cNvPr id="204" name="Shape 2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43575" y="2297112"/>
            <a:ext cx="3403600" cy="29352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/>
        </p:nvSpPr>
        <p:spPr>
          <a:xfrm>
            <a:off x="-384175" y="30162"/>
            <a:ext cx="10217150" cy="445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</a:pPr>
            <a:r>
              <a:rPr lang="en-US" sz="5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Section </a:t>
            </a:r>
            <a:r>
              <a:rPr lang="en-US" sz="5400" b="1">
                <a:solidFill>
                  <a:schemeClr val="lt2"/>
                </a:solidFill>
              </a:rPr>
              <a:t>13</a:t>
            </a:r>
            <a:r>
              <a:rPr lang="en-US" sz="5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.2: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</a:pPr>
            <a:r>
              <a:rPr lang="en-US" sz="5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The State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</a:pPr>
            <a:r>
              <a:rPr lang="en-US" sz="5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Legislative Branch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</a:pPr>
            <a:r>
              <a:rPr lang="en-US" sz="5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Section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Times New Roman"/>
              <a:buNone/>
            </a:pPr>
            <a:endParaRPr sz="5400" b="1" i="0" u="none" strike="noStrike" cap="none">
              <a:solidFill>
                <a:srgbClr val="07143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9" name="Shape 9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67000" y="2895600"/>
            <a:ext cx="3657600" cy="365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/>
        </p:nvSpPr>
        <p:spPr>
          <a:xfrm>
            <a:off x="-384175" y="49212"/>
            <a:ext cx="8845550" cy="25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None/>
            </a:pPr>
            <a:r>
              <a:rPr lang="en-US" sz="4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Makeup of State Legislatures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Times New Roman"/>
              <a:buNone/>
            </a:pPr>
            <a:endParaRPr sz="5400" b="1" i="0" u="none" strike="noStrike" cap="none">
              <a:solidFill>
                <a:srgbClr val="07143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5" name="Shape 105"/>
          <p:cNvSpPr txBox="1"/>
          <p:nvPr/>
        </p:nvSpPr>
        <p:spPr>
          <a:xfrm>
            <a:off x="228600" y="1166025"/>
            <a:ext cx="5257800" cy="531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92100" marR="0" lvl="0" indent="-3403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oto Sans Symbols"/>
              <a:buChar char="⦿"/>
            </a:pPr>
            <a:r>
              <a:rPr lang="en-US" sz="3000" b="1" i="0" u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Most every state has a </a:t>
            </a:r>
            <a:r>
              <a:rPr lang="en-US" sz="3000" b="1" i="1" u="sng">
                <a:solidFill>
                  <a:srgbClr val="FFFF00"/>
                </a:solidFill>
                <a:latin typeface="Georgia"/>
                <a:ea typeface="Georgia"/>
                <a:cs typeface="Georgia"/>
                <a:sym typeface="Georgia"/>
              </a:rPr>
              <a:t>bicameral</a:t>
            </a:r>
            <a:r>
              <a:rPr lang="en-US" sz="3000" b="1" i="0" u="sng">
                <a:solidFill>
                  <a:srgbClr val="FFFF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3000" b="1" i="0" u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(two house) legislature which includes the </a:t>
            </a:r>
            <a:r>
              <a:rPr lang="en-US" sz="3000" b="1" i="1" u="sng">
                <a:solidFill>
                  <a:srgbClr val="FFFF00"/>
                </a:solidFill>
                <a:latin typeface="Georgia"/>
                <a:ea typeface="Georgia"/>
                <a:cs typeface="Georgia"/>
                <a:sym typeface="Georgia"/>
              </a:rPr>
              <a:t>Senate (40 in FL)</a:t>
            </a:r>
            <a:r>
              <a:rPr lang="en-US" sz="3000" b="1" i="0" u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, and the </a:t>
            </a:r>
            <a:r>
              <a:rPr lang="en-US" sz="3000" b="1" i="1" u="sng">
                <a:solidFill>
                  <a:srgbClr val="FFFF00"/>
                </a:solidFill>
                <a:latin typeface="Georgia"/>
                <a:ea typeface="Georgia"/>
                <a:cs typeface="Georgia"/>
                <a:sym typeface="Georgia"/>
              </a:rPr>
              <a:t>House of Representatives (120 in FL)</a:t>
            </a:r>
            <a:r>
              <a:rPr lang="en-US" sz="3000" b="1" i="0" u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.</a:t>
            </a:r>
            <a:endParaRPr sz="3000" b="1"/>
          </a:p>
          <a:p>
            <a:pPr marL="292100" marR="0" lvl="0" indent="-3403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oto Sans Symbols"/>
              <a:buChar char="⦿"/>
            </a:pPr>
            <a:r>
              <a:rPr lang="en-US" sz="3000" b="1" i="0" u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Nebraska is the only state with a </a:t>
            </a:r>
            <a:r>
              <a:rPr lang="en-US" sz="3000" b="1" i="1" u="sng">
                <a:solidFill>
                  <a:srgbClr val="FFFF00"/>
                </a:solidFill>
                <a:latin typeface="Georgia"/>
                <a:ea typeface="Georgia"/>
                <a:cs typeface="Georgia"/>
                <a:sym typeface="Georgia"/>
              </a:rPr>
              <a:t>unicameral</a:t>
            </a:r>
            <a:r>
              <a:rPr lang="en-US" sz="3000" b="1" i="0" u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 (one house) legislature.  </a:t>
            </a:r>
            <a:endParaRPr sz="3000"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06" name="Shape 10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24600" y="3962400"/>
            <a:ext cx="2514600" cy="251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Shape 10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24600" y="1349375"/>
            <a:ext cx="2514600" cy="251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/>
        </p:nvSpPr>
        <p:spPr>
          <a:xfrm>
            <a:off x="152400" y="2514600"/>
            <a:ext cx="48006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921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⦿"/>
            </a:pPr>
            <a:r>
              <a:rPr lang="en-US" sz="3200" b="0" i="0" u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Usually, like in Florida - state senators have </a:t>
            </a:r>
            <a:r>
              <a:rPr lang="en-US" sz="3200" b="1" i="1" u="sng">
                <a:solidFill>
                  <a:srgbClr val="FFFF00"/>
                </a:solidFill>
                <a:latin typeface="Georgia"/>
                <a:ea typeface="Georgia"/>
                <a:cs typeface="Georgia"/>
                <a:sym typeface="Georgia"/>
              </a:rPr>
              <a:t>four-year</a:t>
            </a:r>
            <a:r>
              <a:rPr lang="en-US" sz="3200" b="0" i="0" u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 terms and representatives have </a:t>
            </a:r>
            <a:r>
              <a:rPr lang="en-US" sz="3200" b="1" i="1" u="sng">
                <a:solidFill>
                  <a:srgbClr val="FFFF00"/>
                </a:solidFill>
                <a:latin typeface="Georgia"/>
                <a:ea typeface="Georgia"/>
                <a:cs typeface="Georgia"/>
                <a:sym typeface="Georgia"/>
              </a:rPr>
              <a:t>two-year</a:t>
            </a:r>
            <a:r>
              <a:rPr lang="en-US" sz="3200" b="0" i="0" u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 terms.</a:t>
            </a:r>
            <a:endParaRPr/>
          </a:p>
          <a:p>
            <a:pPr marL="292100" marR="0" lvl="0" indent="-1498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endParaRPr sz="3200" b="0" i="0" u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3" name="Shape 113"/>
          <p:cNvSpPr/>
          <p:nvPr/>
        </p:nvSpPr>
        <p:spPr>
          <a:xfrm>
            <a:off x="231775" y="292100"/>
            <a:ext cx="9144000" cy="2579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None/>
            </a:pPr>
            <a:r>
              <a:rPr lang="en-US" sz="4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Makeup of State Legislatures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Times New Roman"/>
              <a:buNone/>
            </a:pPr>
            <a:endParaRPr sz="5400" b="1" i="0" u="none" strike="noStrike" cap="none">
              <a:solidFill>
                <a:srgbClr val="07143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4" name="Shape 1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76800" y="2266950"/>
            <a:ext cx="4010025" cy="276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/>
        </p:nvSpPr>
        <p:spPr>
          <a:xfrm>
            <a:off x="79375" y="201612"/>
            <a:ext cx="9144000" cy="25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None/>
            </a:pPr>
            <a:r>
              <a:rPr lang="en-US" sz="4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Local Legislators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None/>
            </a:pPr>
            <a:r>
              <a:rPr lang="en-US" sz="4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Florida Senate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Times New Roman"/>
              <a:buNone/>
            </a:pPr>
            <a:endParaRPr sz="5400" b="1" i="0" u="none" strike="noStrike" cap="none">
              <a:solidFill>
                <a:srgbClr val="07143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0" name="Shape 1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71800" y="1981200"/>
            <a:ext cx="2667000" cy="35179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Shape 121"/>
          <p:cNvSpPr txBox="1"/>
          <p:nvPr/>
        </p:nvSpPr>
        <p:spPr>
          <a:xfrm>
            <a:off x="3657600" y="5638800"/>
            <a:ext cx="1460500" cy="73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eorgia"/>
              <a:buNone/>
            </a:pPr>
            <a:r>
              <a:rPr lang="en-US" sz="1400" b="1" i="0" u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Senator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eorgia"/>
              <a:buNone/>
            </a:pPr>
            <a:r>
              <a:rPr lang="en-US" sz="1400" b="1" i="0" u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Bill Montford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/>
        </p:nvSpPr>
        <p:spPr>
          <a:xfrm>
            <a:off x="6723062" y="4557712"/>
            <a:ext cx="1670050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eorgia"/>
              <a:buNone/>
            </a:pPr>
            <a:r>
              <a:rPr lang="en-US" sz="1400" b="1" i="0" u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Representative 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eorgia"/>
              <a:buNone/>
            </a:pPr>
            <a:r>
              <a:rPr lang="en-US" sz="1400" b="1" i="0" u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Loranne Ausley</a:t>
            </a:r>
            <a:endParaRPr/>
          </a:p>
        </p:txBody>
      </p:sp>
      <p:sp>
        <p:nvSpPr>
          <p:cNvPr id="127" name="Shape 127"/>
          <p:cNvSpPr txBox="1"/>
          <p:nvPr/>
        </p:nvSpPr>
        <p:spPr>
          <a:xfrm>
            <a:off x="339725" y="4606925"/>
            <a:ext cx="2146300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eorgia"/>
              <a:buNone/>
            </a:pPr>
            <a:r>
              <a:rPr lang="en-US" sz="1400" b="1" i="0" u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Representative 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eorgia"/>
              <a:buNone/>
            </a:pPr>
            <a:r>
              <a:rPr lang="en-US" sz="1400" b="1" i="0" u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Halsey Beshears</a:t>
            </a:r>
            <a:endParaRPr/>
          </a:p>
        </p:txBody>
      </p:sp>
      <p:sp>
        <p:nvSpPr>
          <p:cNvPr id="128" name="Shape 128"/>
          <p:cNvSpPr txBox="1"/>
          <p:nvPr/>
        </p:nvSpPr>
        <p:spPr>
          <a:xfrm>
            <a:off x="3149600" y="4619625"/>
            <a:ext cx="2743200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eorgia"/>
              <a:buNone/>
            </a:pPr>
            <a:r>
              <a:rPr lang="en-US" sz="1400" b="1" i="0" u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Representative Ramon Alexander </a:t>
            </a:r>
            <a:endParaRPr/>
          </a:p>
        </p:txBody>
      </p:sp>
      <p:sp>
        <p:nvSpPr>
          <p:cNvPr id="129" name="Shape 129"/>
          <p:cNvSpPr/>
          <p:nvPr/>
        </p:nvSpPr>
        <p:spPr>
          <a:xfrm>
            <a:off x="79375" y="201612"/>
            <a:ext cx="9144000" cy="25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None/>
            </a:pPr>
            <a:r>
              <a:rPr lang="en-US" sz="4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Local Legislators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None/>
            </a:pPr>
            <a:r>
              <a:rPr lang="en-US" sz="4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Florida House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Times New Roman"/>
              <a:buNone/>
            </a:pPr>
            <a:endParaRPr sz="5400" b="1" i="0" u="none" strike="noStrike" cap="none">
              <a:solidFill>
                <a:srgbClr val="07143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0" name="Shape 130" descr="http://www.myfloridahouse.gov/FileStores/Web/Imaging/Member/4539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3062" y="1866900"/>
            <a:ext cx="2000250" cy="266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Shape 1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94487" y="1878012"/>
            <a:ext cx="1752600" cy="2627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Shape 13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49600" y="1906587"/>
            <a:ext cx="2570162" cy="257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Shape 13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319337" y="5203825"/>
            <a:ext cx="4375150" cy="364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/>
        </p:nvSpPr>
        <p:spPr>
          <a:xfrm>
            <a:off x="457200" y="1219200"/>
            <a:ext cx="48768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921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⦿"/>
            </a:pPr>
            <a:r>
              <a:rPr lang="en-US" sz="3200" b="0" i="0" u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Qualifications for Florida legislators:</a:t>
            </a:r>
            <a:endParaRPr/>
          </a:p>
          <a:p>
            <a:pPr marL="2921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Georgia"/>
              <a:buAutoNum type="arabicPeriod"/>
            </a:pPr>
            <a:r>
              <a:rPr lang="en-US" sz="3200" b="1" i="1" u="sng">
                <a:solidFill>
                  <a:srgbClr val="FFFF00"/>
                </a:solidFill>
                <a:latin typeface="Georgia"/>
                <a:ea typeface="Georgia"/>
                <a:cs typeface="Georgia"/>
                <a:sym typeface="Georgia"/>
              </a:rPr>
              <a:t>American</a:t>
            </a:r>
            <a:r>
              <a:rPr lang="en-US" sz="3200" b="0" i="1" u="none">
                <a:solidFill>
                  <a:srgbClr val="FFFF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3200" b="0" i="1" u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Citizens</a:t>
            </a:r>
            <a:endParaRPr/>
          </a:p>
          <a:p>
            <a:pPr marL="2921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eorgia"/>
              <a:buNone/>
            </a:pPr>
            <a:r>
              <a:rPr lang="en-US" sz="3200" b="0" i="1" u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2. Live in the </a:t>
            </a:r>
            <a:r>
              <a:rPr lang="en-US" sz="3200" b="1" i="1" u="sng">
                <a:solidFill>
                  <a:srgbClr val="FFFF00"/>
                </a:solidFill>
                <a:latin typeface="Georgia"/>
                <a:ea typeface="Georgia"/>
                <a:cs typeface="Georgia"/>
                <a:sym typeface="Georgia"/>
              </a:rPr>
              <a:t>district</a:t>
            </a:r>
            <a:r>
              <a:rPr lang="en-US" sz="3200" b="0" i="1" u="none">
                <a:solidFill>
                  <a:srgbClr val="FFFF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3200" b="0" i="1" u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they plan to represent</a:t>
            </a:r>
            <a:endParaRPr/>
          </a:p>
          <a:p>
            <a:pPr marL="2921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eorgia"/>
              <a:buNone/>
            </a:pPr>
            <a:r>
              <a:rPr lang="en-US" sz="3200" b="0" i="1" u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3. Must be at least </a:t>
            </a:r>
            <a:r>
              <a:rPr lang="en-US" sz="3200" b="1" i="1" u="sng">
                <a:solidFill>
                  <a:srgbClr val="FFFF00"/>
                </a:solidFill>
                <a:latin typeface="Georgia"/>
                <a:ea typeface="Georgia"/>
                <a:cs typeface="Georgia"/>
                <a:sym typeface="Georgia"/>
              </a:rPr>
              <a:t>21 years old</a:t>
            </a:r>
            <a:endParaRPr/>
          </a:p>
          <a:p>
            <a:pPr marL="2921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eorgia"/>
              <a:buNone/>
            </a:pPr>
            <a:r>
              <a:rPr lang="en-US" sz="3200" b="0" i="1" u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4. Live in Florida for at least 2 years</a:t>
            </a:r>
            <a:endParaRPr/>
          </a:p>
        </p:txBody>
      </p:sp>
      <p:sp>
        <p:nvSpPr>
          <p:cNvPr id="139" name="Shape 139"/>
          <p:cNvSpPr/>
          <p:nvPr/>
        </p:nvSpPr>
        <p:spPr>
          <a:xfrm>
            <a:off x="212725" y="122237"/>
            <a:ext cx="9144000" cy="184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None/>
            </a:pPr>
            <a:r>
              <a:rPr lang="en-US" sz="4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Makeup of Legislatures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Times New Roman"/>
              <a:buNone/>
            </a:pPr>
            <a:endParaRPr sz="5400" b="1" i="0" u="none" strike="noStrike" cap="none">
              <a:solidFill>
                <a:srgbClr val="07143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0" name="Shape 1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86400" y="2093912"/>
            <a:ext cx="2428875" cy="36496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/>
        </p:nvSpPr>
        <p:spPr>
          <a:xfrm>
            <a:off x="304800" y="2103437"/>
            <a:ext cx="4800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6" name="Shape 146"/>
          <p:cNvSpPr txBox="1"/>
          <p:nvPr/>
        </p:nvSpPr>
        <p:spPr>
          <a:xfrm>
            <a:off x="304800" y="1295400"/>
            <a:ext cx="44958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92100" marR="0" lvl="0" indent="-1676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None/>
            </a:pPr>
            <a:endParaRPr sz="2800" b="0" i="0" u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2921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⦿"/>
            </a:pPr>
            <a:r>
              <a:rPr lang="en-US" sz="2800" b="0" i="0" u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In Florida, the State Legislature is in session for 60 consecutive days. They can extend this with a 3/5</a:t>
            </a:r>
            <a:r>
              <a:rPr lang="en-US" sz="2800" b="0" i="0" u="none" baseline="30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th</a:t>
            </a:r>
            <a:r>
              <a:rPr lang="en-US" sz="2800" b="0" i="0" u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 vote of both houses or can have a Special Session called by the Governor. </a:t>
            </a:r>
            <a:endParaRPr/>
          </a:p>
          <a:p>
            <a:pPr marL="2921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⦿"/>
            </a:pPr>
            <a:r>
              <a:rPr lang="en-US" sz="2800" b="0" i="0" u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They usually start in March.</a:t>
            </a:r>
            <a:endParaRPr/>
          </a:p>
        </p:txBody>
      </p:sp>
      <p:sp>
        <p:nvSpPr>
          <p:cNvPr id="147" name="Shape 147"/>
          <p:cNvSpPr/>
          <p:nvPr/>
        </p:nvSpPr>
        <p:spPr>
          <a:xfrm>
            <a:off x="152400" y="-158750"/>
            <a:ext cx="9144000" cy="258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None/>
            </a:pPr>
            <a:r>
              <a:rPr lang="en-US" sz="4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Makeup of State Legislatures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Times New Roman"/>
              <a:buNone/>
            </a:pPr>
            <a:endParaRPr sz="5400" b="1" i="0" u="none" strike="noStrike" cap="none">
              <a:solidFill>
                <a:srgbClr val="07143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8" name="Shape 1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45012" y="2286000"/>
            <a:ext cx="4408487" cy="297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/>
        </p:nvSpPr>
        <p:spPr>
          <a:xfrm>
            <a:off x="231775" y="-182562"/>
            <a:ext cx="9144000" cy="258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None/>
            </a:pPr>
            <a:r>
              <a:rPr lang="en-US" sz="4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How State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None/>
            </a:pPr>
            <a:r>
              <a:rPr lang="en-US" sz="4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Legislatures Function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Times New Roman"/>
              <a:buNone/>
            </a:pPr>
            <a:endParaRPr sz="5400" b="1" i="0" u="none" strike="noStrike" cap="none">
              <a:solidFill>
                <a:srgbClr val="07143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4" name="Shape 154"/>
          <p:cNvSpPr txBox="1"/>
          <p:nvPr/>
        </p:nvSpPr>
        <p:spPr>
          <a:xfrm>
            <a:off x="0" y="1828800"/>
            <a:ext cx="54102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921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⦿"/>
            </a:pPr>
            <a:r>
              <a:rPr lang="en-US" sz="2400" b="0" i="0" u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State legislatures main job is to make laws which are called </a:t>
            </a:r>
            <a:r>
              <a:rPr lang="en-US" sz="2400" b="1" i="1" u="sng">
                <a:solidFill>
                  <a:srgbClr val="FFFF00"/>
                </a:solidFill>
                <a:latin typeface="Georgia"/>
                <a:ea typeface="Georgia"/>
                <a:cs typeface="Georgia"/>
                <a:sym typeface="Georgia"/>
              </a:rPr>
              <a:t>statutes.</a:t>
            </a:r>
            <a:endParaRPr/>
          </a:p>
          <a:p>
            <a:pPr marL="2921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</a:pPr>
            <a:endParaRPr sz="2400" b="0" i="0" u="none">
              <a:solidFill>
                <a:srgbClr val="FFFF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2921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⦿"/>
            </a:pPr>
            <a:r>
              <a:rPr lang="en-US" sz="2400" b="0" i="0" u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The </a:t>
            </a:r>
            <a:r>
              <a:rPr lang="en-US" sz="2400" b="1" i="1" u="sng">
                <a:solidFill>
                  <a:srgbClr val="FFFF00"/>
                </a:solidFill>
                <a:latin typeface="Georgia"/>
                <a:ea typeface="Georgia"/>
                <a:cs typeface="Georgia"/>
                <a:sym typeface="Georgia"/>
              </a:rPr>
              <a:t>Speaker of the House </a:t>
            </a:r>
            <a:r>
              <a:rPr lang="en-US" sz="2400" b="0" i="0" u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directs business in the house of representatives</a:t>
            </a:r>
            <a:endParaRPr/>
          </a:p>
          <a:p>
            <a:pPr marL="292100" marR="0" lvl="0" indent="-1854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endParaRPr sz="2400" b="0" i="0" u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2921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⦿"/>
            </a:pPr>
            <a:r>
              <a:rPr lang="en-US" sz="2400" b="0" i="0" u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In some states, the </a:t>
            </a:r>
            <a:r>
              <a:rPr lang="en-US" sz="2400" b="1" i="1" u="sng">
                <a:solidFill>
                  <a:srgbClr val="FFFF00"/>
                </a:solidFill>
                <a:latin typeface="Georgia"/>
                <a:ea typeface="Georgia"/>
                <a:cs typeface="Georgia"/>
                <a:sym typeface="Georgia"/>
              </a:rPr>
              <a:t>Lieutenant Governor </a:t>
            </a:r>
            <a:r>
              <a:rPr lang="en-US" sz="2400" b="0" i="0" u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works with the senate.</a:t>
            </a:r>
            <a:endParaRPr/>
          </a:p>
          <a:p>
            <a:pPr marL="2921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⦿"/>
            </a:pPr>
            <a:r>
              <a:rPr lang="en-US" sz="2400" b="0" i="0" u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In Florida, our  </a:t>
            </a:r>
            <a:r>
              <a:rPr lang="en-US" sz="2400" b="1" i="1" u="sng">
                <a:solidFill>
                  <a:srgbClr val="FFFF00"/>
                </a:solidFill>
                <a:latin typeface="Georgia"/>
                <a:ea typeface="Georgia"/>
                <a:cs typeface="Georgia"/>
                <a:sym typeface="Georgia"/>
              </a:rPr>
              <a:t>Senate President</a:t>
            </a:r>
            <a:r>
              <a:rPr lang="en-US" sz="2400" b="1" i="0" u="none">
                <a:solidFill>
                  <a:srgbClr val="FFFF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2400" b="0" i="0" u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directs the state senate.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55" name="Shape 155" descr="http://www.trbimg.com/img-557b1063/turbine/sfp-back-to-school-sales-tax-holiday-may-be-lo-001/650/650x3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10200" y="3143250"/>
            <a:ext cx="3349625" cy="188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oaring">
  <a:themeElements>
    <a:clrScheme name="Soaring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518</Words>
  <Application>Microsoft Office PowerPoint</Application>
  <PresentationFormat>On-screen Show (4:3)</PresentationFormat>
  <Paragraphs>81</Paragraphs>
  <Slides>16</Slides>
  <Notes>16</Notes>
  <HiddenSlides>4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Georgia</vt:lpstr>
      <vt:lpstr>Noto Sans Symbols</vt:lpstr>
      <vt:lpstr>Times New Roman</vt:lpstr>
      <vt:lpstr>Soaring</vt:lpstr>
      <vt:lpstr>Review 13.1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Review 13.1</dc:title>
  <dc:creator>Schroepfer, Cathy</dc:creator>
  <cp:lastModifiedBy>Schroepfer, Cathy</cp:lastModifiedBy>
  <cp:revision>1</cp:revision>
  <dcterms:modified xsi:type="dcterms:W3CDTF">2018-01-23T17:38:21Z</dcterms:modified>
</cp:coreProperties>
</file>