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handoutMasterIdLst>
    <p:handoutMasterId r:id="rId16"/>
  </p:handoutMasterIdLst>
  <p:sldIdLst>
    <p:sldId id="292" r:id="rId2"/>
    <p:sldId id="293" r:id="rId3"/>
    <p:sldId id="256" r:id="rId4"/>
    <p:sldId id="257" r:id="rId5"/>
    <p:sldId id="258" r:id="rId6"/>
    <p:sldId id="260" r:id="rId7"/>
    <p:sldId id="262" r:id="rId8"/>
    <p:sldId id="263" r:id="rId9"/>
    <p:sldId id="290" r:id="rId10"/>
    <p:sldId id="291" r:id="rId11"/>
    <p:sldId id="268" r:id="rId12"/>
    <p:sldId id="269" r:id="rId13"/>
    <p:sldId id="294" r:id="rId1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1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87" tIns="46244" rIns="92487" bIns="46244" rtlCol="0"/>
          <a:lstStyle>
            <a:lvl1pPr algn="r">
              <a:defRPr sz="1200"/>
            </a:lvl1pPr>
          </a:lstStyle>
          <a:p>
            <a:fld id="{06694A09-6088-413E-AE31-B0D080D8B4DA}" type="datetimeFigureOut">
              <a:rPr lang="en-US" smtClean="0"/>
              <a:t>11/1/2016</a:t>
            </a:fld>
            <a:endParaRPr lang="en-US"/>
          </a:p>
        </p:txBody>
      </p:sp>
      <p:sp>
        <p:nvSpPr>
          <p:cNvPr id="4" name="Footer Placeholder 3"/>
          <p:cNvSpPr>
            <a:spLocks noGrp="1"/>
          </p:cNvSpPr>
          <p:nvPr>
            <p:ph type="ftr" sz="quarter" idx="2"/>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2487" tIns="46244" rIns="92487" bIns="46244" rtlCol="0" anchor="b"/>
          <a:lstStyle>
            <a:lvl1pPr algn="r">
              <a:defRPr sz="1200"/>
            </a:lvl1pPr>
          </a:lstStyle>
          <a:p>
            <a:fld id="{37383D87-663D-4508-8BBC-3063A003AFF1}" type="slidenum">
              <a:rPr lang="en-US" smtClean="0"/>
              <a:t>‹#›</a:t>
            </a:fld>
            <a:endParaRPr lang="en-US"/>
          </a:p>
        </p:txBody>
      </p:sp>
    </p:spTree>
    <p:extLst>
      <p:ext uri="{BB962C8B-B14F-4D97-AF65-F5344CB8AC3E}">
        <p14:creationId xmlns:p14="http://schemas.microsoft.com/office/powerpoint/2010/main" val="2349037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C0E6F195-9B9D-42E2-BAA2-57125CC1BDB7}" type="datetimeFigureOut">
              <a:rPr lang="en-US" smtClean="0"/>
              <a:t>11/1/2016</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7E6D3073-F381-4739-9409-056168F35AFE}" type="slidenum">
              <a:rPr lang="en-US" smtClean="0"/>
              <a:t>‹#›</a:t>
            </a:fld>
            <a:endParaRPr lang="en-US"/>
          </a:p>
        </p:txBody>
      </p:sp>
    </p:spTree>
    <p:extLst>
      <p:ext uri="{BB962C8B-B14F-4D97-AF65-F5344CB8AC3E}">
        <p14:creationId xmlns:p14="http://schemas.microsoft.com/office/powerpoint/2010/main" val="474824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eaLnBrk="0" hangingPunct="0">
              <a:spcBef>
                <a:spcPct val="30000"/>
              </a:spcBef>
              <a:defRPr>
                <a:solidFill>
                  <a:schemeClr val="tx1"/>
                </a:solidFill>
                <a:latin typeface="Times New Roman" pitchFamily="18" charset="0"/>
              </a:defRPr>
            </a:lvl1pPr>
            <a:lvl2pPr marL="751464" indent="-289024" eaLnBrk="0" hangingPunct="0">
              <a:spcBef>
                <a:spcPct val="30000"/>
              </a:spcBef>
              <a:defRPr sz="1600">
                <a:solidFill>
                  <a:schemeClr val="tx1"/>
                </a:solidFill>
                <a:latin typeface="Times New Roman" pitchFamily="18" charset="0"/>
              </a:defRPr>
            </a:lvl2pPr>
            <a:lvl3pPr marL="1156098" indent="-231219" eaLnBrk="0" hangingPunct="0">
              <a:spcBef>
                <a:spcPct val="30000"/>
              </a:spcBef>
              <a:defRPr sz="1200">
                <a:solidFill>
                  <a:schemeClr val="tx1"/>
                </a:solidFill>
                <a:latin typeface="Times New Roman" pitchFamily="18" charset="0"/>
              </a:defRPr>
            </a:lvl3pPr>
            <a:lvl4pPr marL="1618538" indent="-231219" eaLnBrk="0" hangingPunct="0">
              <a:spcBef>
                <a:spcPct val="30000"/>
              </a:spcBef>
              <a:defRPr sz="1200">
                <a:solidFill>
                  <a:schemeClr val="tx1"/>
                </a:solidFill>
                <a:latin typeface="Times New Roman" pitchFamily="18" charset="0"/>
              </a:defRPr>
            </a:lvl4pPr>
            <a:lvl5pPr marL="2080977" indent="-231219" eaLnBrk="0" hangingPunct="0">
              <a:spcBef>
                <a:spcPct val="30000"/>
              </a:spcBef>
              <a:defRPr sz="1200">
                <a:solidFill>
                  <a:schemeClr val="tx1"/>
                </a:solidFill>
                <a:latin typeface="Times New Roman" pitchFamily="18" charset="0"/>
              </a:defRPr>
            </a:lvl5pPr>
            <a:lvl6pPr marL="2543415" indent="-231219" eaLnBrk="0" fontAlgn="base" hangingPunct="0">
              <a:spcBef>
                <a:spcPct val="30000"/>
              </a:spcBef>
              <a:spcAft>
                <a:spcPct val="0"/>
              </a:spcAft>
              <a:defRPr sz="1200">
                <a:solidFill>
                  <a:schemeClr val="tx1"/>
                </a:solidFill>
                <a:latin typeface="Times New Roman" pitchFamily="18" charset="0"/>
              </a:defRPr>
            </a:lvl6pPr>
            <a:lvl7pPr marL="3005855" indent="-231219" eaLnBrk="0" fontAlgn="base" hangingPunct="0">
              <a:spcBef>
                <a:spcPct val="30000"/>
              </a:spcBef>
              <a:spcAft>
                <a:spcPct val="0"/>
              </a:spcAft>
              <a:defRPr sz="1200">
                <a:solidFill>
                  <a:schemeClr val="tx1"/>
                </a:solidFill>
                <a:latin typeface="Times New Roman" pitchFamily="18" charset="0"/>
              </a:defRPr>
            </a:lvl7pPr>
            <a:lvl8pPr marL="3468294" indent="-231219" eaLnBrk="0" fontAlgn="base" hangingPunct="0">
              <a:spcBef>
                <a:spcPct val="30000"/>
              </a:spcBef>
              <a:spcAft>
                <a:spcPct val="0"/>
              </a:spcAft>
              <a:defRPr sz="1200">
                <a:solidFill>
                  <a:schemeClr val="tx1"/>
                </a:solidFill>
                <a:latin typeface="Times New Roman" pitchFamily="18" charset="0"/>
              </a:defRPr>
            </a:lvl8pPr>
            <a:lvl9pPr marL="3930734" indent="-231219"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DA512BC-DE82-418D-B5CA-3F99B9841EF2}" type="slidenum">
              <a:rPr lang="en-CA" altLang="en-US" smtClean="0">
                <a:latin typeface="Tahoma" pitchFamily="34" charset="0"/>
              </a:rPr>
              <a:pPr eaLnBrk="1" hangingPunct="1">
                <a:spcBef>
                  <a:spcPct val="0"/>
                </a:spcBef>
              </a:pPr>
              <a:t>4</a:t>
            </a:fld>
            <a:endParaRPr lang="en-CA" altLang="en-US" smtClean="0">
              <a:latin typeface="Tahoma" pitchFamily="34"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44133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eaLnBrk="0" hangingPunct="0">
              <a:spcBef>
                <a:spcPct val="30000"/>
              </a:spcBef>
              <a:defRPr>
                <a:solidFill>
                  <a:schemeClr val="tx1"/>
                </a:solidFill>
                <a:latin typeface="Times New Roman" pitchFamily="18" charset="0"/>
              </a:defRPr>
            </a:lvl1pPr>
            <a:lvl2pPr marL="751464" indent="-289024" eaLnBrk="0" hangingPunct="0">
              <a:spcBef>
                <a:spcPct val="30000"/>
              </a:spcBef>
              <a:defRPr sz="1600">
                <a:solidFill>
                  <a:schemeClr val="tx1"/>
                </a:solidFill>
                <a:latin typeface="Times New Roman" pitchFamily="18" charset="0"/>
              </a:defRPr>
            </a:lvl2pPr>
            <a:lvl3pPr marL="1156098" indent="-231219" eaLnBrk="0" hangingPunct="0">
              <a:spcBef>
                <a:spcPct val="30000"/>
              </a:spcBef>
              <a:defRPr sz="1200">
                <a:solidFill>
                  <a:schemeClr val="tx1"/>
                </a:solidFill>
                <a:latin typeface="Times New Roman" pitchFamily="18" charset="0"/>
              </a:defRPr>
            </a:lvl3pPr>
            <a:lvl4pPr marL="1618538" indent="-231219" eaLnBrk="0" hangingPunct="0">
              <a:spcBef>
                <a:spcPct val="30000"/>
              </a:spcBef>
              <a:defRPr sz="1200">
                <a:solidFill>
                  <a:schemeClr val="tx1"/>
                </a:solidFill>
                <a:latin typeface="Times New Roman" pitchFamily="18" charset="0"/>
              </a:defRPr>
            </a:lvl4pPr>
            <a:lvl5pPr marL="2080977" indent="-231219" eaLnBrk="0" hangingPunct="0">
              <a:spcBef>
                <a:spcPct val="30000"/>
              </a:spcBef>
              <a:defRPr sz="1200">
                <a:solidFill>
                  <a:schemeClr val="tx1"/>
                </a:solidFill>
                <a:latin typeface="Times New Roman" pitchFamily="18" charset="0"/>
              </a:defRPr>
            </a:lvl5pPr>
            <a:lvl6pPr marL="2543415" indent="-231219" eaLnBrk="0" fontAlgn="base" hangingPunct="0">
              <a:spcBef>
                <a:spcPct val="30000"/>
              </a:spcBef>
              <a:spcAft>
                <a:spcPct val="0"/>
              </a:spcAft>
              <a:defRPr sz="1200">
                <a:solidFill>
                  <a:schemeClr val="tx1"/>
                </a:solidFill>
                <a:latin typeface="Times New Roman" pitchFamily="18" charset="0"/>
              </a:defRPr>
            </a:lvl6pPr>
            <a:lvl7pPr marL="3005855" indent="-231219" eaLnBrk="0" fontAlgn="base" hangingPunct="0">
              <a:spcBef>
                <a:spcPct val="30000"/>
              </a:spcBef>
              <a:spcAft>
                <a:spcPct val="0"/>
              </a:spcAft>
              <a:defRPr sz="1200">
                <a:solidFill>
                  <a:schemeClr val="tx1"/>
                </a:solidFill>
                <a:latin typeface="Times New Roman" pitchFamily="18" charset="0"/>
              </a:defRPr>
            </a:lvl7pPr>
            <a:lvl8pPr marL="3468294" indent="-231219" eaLnBrk="0" fontAlgn="base" hangingPunct="0">
              <a:spcBef>
                <a:spcPct val="30000"/>
              </a:spcBef>
              <a:spcAft>
                <a:spcPct val="0"/>
              </a:spcAft>
              <a:defRPr sz="1200">
                <a:solidFill>
                  <a:schemeClr val="tx1"/>
                </a:solidFill>
                <a:latin typeface="Times New Roman" pitchFamily="18" charset="0"/>
              </a:defRPr>
            </a:lvl8pPr>
            <a:lvl9pPr marL="3930734" indent="-231219"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60A34B9-DC65-466F-9FA1-235BCE942656}" type="slidenum">
              <a:rPr lang="en-CA" altLang="en-US" smtClean="0">
                <a:latin typeface="Tahoma" pitchFamily="34" charset="0"/>
              </a:rPr>
              <a:pPr eaLnBrk="1" hangingPunct="1">
                <a:spcBef>
                  <a:spcPct val="0"/>
                </a:spcBef>
              </a:pPr>
              <a:t>5</a:t>
            </a:fld>
            <a:endParaRPr lang="en-CA" altLang="en-US" smtClean="0">
              <a:latin typeface="Tahoma" pitchFamily="34"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26335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lvl1pPr eaLnBrk="0" hangingPunct="0">
              <a:spcBef>
                <a:spcPct val="30000"/>
              </a:spcBef>
              <a:defRPr>
                <a:solidFill>
                  <a:schemeClr val="tx1"/>
                </a:solidFill>
                <a:latin typeface="Times New Roman" pitchFamily="18" charset="0"/>
              </a:defRPr>
            </a:lvl1pPr>
            <a:lvl2pPr marL="751464" indent="-289024" eaLnBrk="0" hangingPunct="0">
              <a:spcBef>
                <a:spcPct val="30000"/>
              </a:spcBef>
              <a:defRPr sz="1600">
                <a:solidFill>
                  <a:schemeClr val="tx1"/>
                </a:solidFill>
                <a:latin typeface="Times New Roman" pitchFamily="18" charset="0"/>
              </a:defRPr>
            </a:lvl2pPr>
            <a:lvl3pPr marL="1156098" indent="-231219" eaLnBrk="0" hangingPunct="0">
              <a:spcBef>
                <a:spcPct val="30000"/>
              </a:spcBef>
              <a:defRPr sz="1200">
                <a:solidFill>
                  <a:schemeClr val="tx1"/>
                </a:solidFill>
                <a:latin typeface="Times New Roman" pitchFamily="18" charset="0"/>
              </a:defRPr>
            </a:lvl3pPr>
            <a:lvl4pPr marL="1618538" indent="-231219" eaLnBrk="0" hangingPunct="0">
              <a:spcBef>
                <a:spcPct val="30000"/>
              </a:spcBef>
              <a:defRPr sz="1200">
                <a:solidFill>
                  <a:schemeClr val="tx1"/>
                </a:solidFill>
                <a:latin typeface="Times New Roman" pitchFamily="18" charset="0"/>
              </a:defRPr>
            </a:lvl4pPr>
            <a:lvl5pPr marL="2080977" indent="-231219" eaLnBrk="0" hangingPunct="0">
              <a:spcBef>
                <a:spcPct val="30000"/>
              </a:spcBef>
              <a:defRPr sz="1200">
                <a:solidFill>
                  <a:schemeClr val="tx1"/>
                </a:solidFill>
                <a:latin typeface="Times New Roman" pitchFamily="18" charset="0"/>
              </a:defRPr>
            </a:lvl5pPr>
            <a:lvl6pPr marL="2543415" indent="-231219" eaLnBrk="0" fontAlgn="base" hangingPunct="0">
              <a:spcBef>
                <a:spcPct val="30000"/>
              </a:spcBef>
              <a:spcAft>
                <a:spcPct val="0"/>
              </a:spcAft>
              <a:defRPr sz="1200">
                <a:solidFill>
                  <a:schemeClr val="tx1"/>
                </a:solidFill>
                <a:latin typeface="Times New Roman" pitchFamily="18" charset="0"/>
              </a:defRPr>
            </a:lvl6pPr>
            <a:lvl7pPr marL="3005855" indent="-231219" eaLnBrk="0" fontAlgn="base" hangingPunct="0">
              <a:spcBef>
                <a:spcPct val="30000"/>
              </a:spcBef>
              <a:spcAft>
                <a:spcPct val="0"/>
              </a:spcAft>
              <a:defRPr sz="1200">
                <a:solidFill>
                  <a:schemeClr val="tx1"/>
                </a:solidFill>
                <a:latin typeface="Times New Roman" pitchFamily="18" charset="0"/>
              </a:defRPr>
            </a:lvl7pPr>
            <a:lvl8pPr marL="3468294" indent="-231219" eaLnBrk="0" fontAlgn="base" hangingPunct="0">
              <a:spcBef>
                <a:spcPct val="30000"/>
              </a:spcBef>
              <a:spcAft>
                <a:spcPct val="0"/>
              </a:spcAft>
              <a:defRPr sz="1200">
                <a:solidFill>
                  <a:schemeClr val="tx1"/>
                </a:solidFill>
                <a:latin typeface="Times New Roman" pitchFamily="18" charset="0"/>
              </a:defRPr>
            </a:lvl8pPr>
            <a:lvl9pPr marL="3930734" indent="-231219"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E66F4D1-FCCA-41B7-ABAA-95779C5B0B3B}" type="slidenum">
              <a:rPr lang="en-CA" altLang="en-US" smtClean="0">
                <a:latin typeface="Tahoma" pitchFamily="34" charset="0"/>
              </a:rPr>
              <a:pPr eaLnBrk="1" hangingPunct="1">
                <a:spcBef>
                  <a:spcPct val="0"/>
                </a:spcBef>
              </a:pPr>
              <a:t>6</a:t>
            </a:fld>
            <a:endParaRPr lang="en-CA" altLang="en-US" smtClean="0">
              <a:latin typeface="Tahoma" pitchFamily="34"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85868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lvl1pPr eaLnBrk="0" hangingPunct="0">
              <a:spcBef>
                <a:spcPct val="30000"/>
              </a:spcBef>
              <a:defRPr>
                <a:solidFill>
                  <a:schemeClr val="tx1"/>
                </a:solidFill>
                <a:latin typeface="Times New Roman" pitchFamily="18" charset="0"/>
              </a:defRPr>
            </a:lvl1pPr>
            <a:lvl2pPr marL="751464" indent="-289024" eaLnBrk="0" hangingPunct="0">
              <a:spcBef>
                <a:spcPct val="30000"/>
              </a:spcBef>
              <a:defRPr sz="1600">
                <a:solidFill>
                  <a:schemeClr val="tx1"/>
                </a:solidFill>
                <a:latin typeface="Times New Roman" pitchFamily="18" charset="0"/>
              </a:defRPr>
            </a:lvl2pPr>
            <a:lvl3pPr marL="1156098" indent="-231219" eaLnBrk="0" hangingPunct="0">
              <a:spcBef>
                <a:spcPct val="30000"/>
              </a:spcBef>
              <a:defRPr sz="1200">
                <a:solidFill>
                  <a:schemeClr val="tx1"/>
                </a:solidFill>
                <a:latin typeface="Times New Roman" pitchFamily="18" charset="0"/>
              </a:defRPr>
            </a:lvl3pPr>
            <a:lvl4pPr marL="1618538" indent="-231219" eaLnBrk="0" hangingPunct="0">
              <a:spcBef>
                <a:spcPct val="30000"/>
              </a:spcBef>
              <a:defRPr sz="1200">
                <a:solidFill>
                  <a:schemeClr val="tx1"/>
                </a:solidFill>
                <a:latin typeface="Times New Roman" pitchFamily="18" charset="0"/>
              </a:defRPr>
            </a:lvl4pPr>
            <a:lvl5pPr marL="2080977" indent="-231219" eaLnBrk="0" hangingPunct="0">
              <a:spcBef>
                <a:spcPct val="30000"/>
              </a:spcBef>
              <a:defRPr sz="1200">
                <a:solidFill>
                  <a:schemeClr val="tx1"/>
                </a:solidFill>
                <a:latin typeface="Times New Roman" pitchFamily="18" charset="0"/>
              </a:defRPr>
            </a:lvl5pPr>
            <a:lvl6pPr marL="2543415" indent="-231219" eaLnBrk="0" fontAlgn="base" hangingPunct="0">
              <a:spcBef>
                <a:spcPct val="30000"/>
              </a:spcBef>
              <a:spcAft>
                <a:spcPct val="0"/>
              </a:spcAft>
              <a:defRPr sz="1200">
                <a:solidFill>
                  <a:schemeClr val="tx1"/>
                </a:solidFill>
                <a:latin typeface="Times New Roman" pitchFamily="18" charset="0"/>
              </a:defRPr>
            </a:lvl6pPr>
            <a:lvl7pPr marL="3005855" indent="-231219" eaLnBrk="0" fontAlgn="base" hangingPunct="0">
              <a:spcBef>
                <a:spcPct val="30000"/>
              </a:spcBef>
              <a:spcAft>
                <a:spcPct val="0"/>
              </a:spcAft>
              <a:defRPr sz="1200">
                <a:solidFill>
                  <a:schemeClr val="tx1"/>
                </a:solidFill>
                <a:latin typeface="Times New Roman" pitchFamily="18" charset="0"/>
              </a:defRPr>
            </a:lvl7pPr>
            <a:lvl8pPr marL="3468294" indent="-231219" eaLnBrk="0" fontAlgn="base" hangingPunct="0">
              <a:spcBef>
                <a:spcPct val="30000"/>
              </a:spcBef>
              <a:spcAft>
                <a:spcPct val="0"/>
              </a:spcAft>
              <a:defRPr sz="1200">
                <a:solidFill>
                  <a:schemeClr val="tx1"/>
                </a:solidFill>
                <a:latin typeface="Times New Roman" pitchFamily="18" charset="0"/>
              </a:defRPr>
            </a:lvl8pPr>
            <a:lvl9pPr marL="3930734" indent="-231219"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9CB795E-F51A-49B9-B9AB-CF3D7833201E}" type="slidenum">
              <a:rPr lang="en-CA" altLang="en-US" smtClean="0">
                <a:latin typeface="Tahoma" pitchFamily="34" charset="0"/>
              </a:rPr>
              <a:pPr eaLnBrk="1" hangingPunct="1">
                <a:spcBef>
                  <a:spcPct val="0"/>
                </a:spcBef>
              </a:pPr>
              <a:t>7</a:t>
            </a:fld>
            <a:endParaRPr lang="en-CA" altLang="en-US" smtClean="0">
              <a:latin typeface="Tahoma" pitchFamily="34"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39994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eaLnBrk="0" hangingPunct="0">
              <a:spcBef>
                <a:spcPct val="30000"/>
              </a:spcBef>
              <a:defRPr>
                <a:solidFill>
                  <a:schemeClr val="tx1"/>
                </a:solidFill>
                <a:latin typeface="Times New Roman" pitchFamily="18" charset="0"/>
              </a:defRPr>
            </a:lvl1pPr>
            <a:lvl2pPr marL="751464" indent="-289024" eaLnBrk="0" hangingPunct="0">
              <a:spcBef>
                <a:spcPct val="30000"/>
              </a:spcBef>
              <a:defRPr sz="1600">
                <a:solidFill>
                  <a:schemeClr val="tx1"/>
                </a:solidFill>
                <a:latin typeface="Times New Roman" pitchFamily="18" charset="0"/>
              </a:defRPr>
            </a:lvl2pPr>
            <a:lvl3pPr marL="1156098" indent="-231219" eaLnBrk="0" hangingPunct="0">
              <a:spcBef>
                <a:spcPct val="30000"/>
              </a:spcBef>
              <a:defRPr sz="1200">
                <a:solidFill>
                  <a:schemeClr val="tx1"/>
                </a:solidFill>
                <a:latin typeface="Times New Roman" pitchFamily="18" charset="0"/>
              </a:defRPr>
            </a:lvl3pPr>
            <a:lvl4pPr marL="1618538" indent="-231219" eaLnBrk="0" hangingPunct="0">
              <a:spcBef>
                <a:spcPct val="30000"/>
              </a:spcBef>
              <a:defRPr sz="1200">
                <a:solidFill>
                  <a:schemeClr val="tx1"/>
                </a:solidFill>
                <a:latin typeface="Times New Roman" pitchFamily="18" charset="0"/>
              </a:defRPr>
            </a:lvl4pPr>
            <a:lvl5pPr marL="2080977" indent="-231219" eaLnBrk="0" hangingPunct="0">
              <a:spcBef>
                <a:spcPct val="30000"/>
              </a:spcBef>
              <a:defRPr sz="1200">
                <a:solidFill>
                  <a:schemeClr val="tx1"/>
                </a:solidFill>
                <a:latin typeface="Times New Roman" pitchFamily="18" charset="0"/>
              </a:defRPr>
            </a:lvl5pPr>
            <a:lvl6pPr marL="2543415" indent="-231219" eaLnBrk="0" fontAlgn="base" hangingPunct="0">
              <a:spcBef>
                <a:spcPct val="30000"/>
              </a:spcBef>
              <a:spcAft>
                <a:spcPct val="0"/>
              </a:spcAft>
              <a:defRPr sz="1200">
                <a:solidFill>
                  <a:schemeClr val="tx1"/>
                </a:solidFill>
                <a:latin typeface="Times New Roman" pitchFamily="18" charset="0"/>
              </a:defRPr>
            </a:lvl6pPr>
            <a:lvl7pPr marL="3005855" indent="-231219" eaLnBrk="0" fontAlgn="base" hangingPunct="0">
              <a:spcBef>
                <a:spcPct val="30000"/>
              </a:spcBef>
              <a:spcAft>
                <a:spcPct val="0"/>
              </a:spcAft>
              <a:defRPr sz="1200">
                <a:solidFill>
                  <a:schemeClr val="tx1"/>
                </a:solidFill>
                <a:latin typeface="Times New Roman" pitchFamily="18" charset="0"/>
              </a:defRPr>
            </a:lvl7pPr>
            <a:lvl8pPr marL="3468294" indent="-231219" eaLnBrk="0" fontAlgn="base" hangingPunct="0">
              <a:spcBef>
                <a:spcPct val="30000"/>
              </a:spcBef>
              <a:spcAft>
                <a:spcPct val="0"/>
              </a:spcAft>
              <a:defRPr sz="1200">
                <a:solidFill>
                  <a:schemeClr val="tx1"/>
                </a:solidFill>
                <a:latin typeface="Times New Roman" pitchFamily="18" charset="0"/>
              </a:defRPr>
            </a:lvl8pPr>
            <a:lvl9pPr marL="3930734" indent="-231219"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E73D5A3-2A70-4E8C-AE1F-567F8FB180B3}" type="slidenum">
              <a:rPr lang="en-CA" altLang="en-US" smtClean="0">
                <a:latin typeface="Tahoma" pitchFamily="34" charset="0"/>
              </a:rPr>
              <a:pPr eaLnBrk="1" hangingPunct="1">
                <a:spcBef>
                  <a:spcPct val="0"/>
                </a:spcBef>
              </a:pPr>
              <a:t>8</a:t>
            </a:fld>
            <a:endParaRPr lang="en-CA" altLang="en-US" smtClean="0">
              <a:latin typeface="Tahoma" pitchFamily="34"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8680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lvl1pPr eaLnBrk="0" hangingPunct="0">
              <a:spcBef>
                <a:spcPct val="30000"/>
              </a:spcBef>
              <a:defRPr>
                <a:solidFill>
                  <a:schemeClr val="tx1"/>
                </a:solidFill>
                <a:latin typeface="Times New Roman" pitchFamily="18" charset="0"/>
              </a:defRPr>
            </a:lvl1pPr>
            <a:lvl2pPr marL="751464" indent="-289024" eaLnBrk="0" hangingPunct="0">
              <a:spcBef>
                <a:spcPct val="30000"/>
              </a:spcBef>
              <a:defRPr sz="1600">
                <a:solidFill>
                  <a:schemeClr val="tx1"/>
                </a:solidFill>
                <a:latin typeface="Times New Roman" pitchFamily="18" charset="0"/>
              </a:defRPr>
            </a:lvl2pPr>
            <a:lvl3pPr marL="1156098" indent="-231219" eaLnBrk="0" hangingPunct="0">
              <a:spcBef>
                <a:spcPct val="30000"/>
              </a:spcBef>
              <a:defRPr sz="1200">
                <a:solidFill>
                  <a:schemeClr val="tx1"/>
                </a:solidFill>
                <a:latin typeface="Times New Roman" pitchFamily="18" charset="0"/>
              </a:defRPr>
            </a:lvl3pPr>
            <a:lvl4pPr marL="1618538" indent="-231219" eaLnBrk="0" hangingPunct="0">
              <a:spcBef>
                <a:spcPct val="30000"/>
              </a:spcBef>
              <a:defRPr sz="1200">
                <a:solidFill>
                  <a:schemeClr val="tx1"/>
                </a:solidFill>
                <a:latin typeface="Times New Roman" pitchFamily="18" charset="0"/>
              </a:defRPr>
            </a:lvl4pPr>
            <a:lvl5pPr marL="2080977" indent="-231219" eaLnBrk="0" hangingPunct="0">
              <a:spcBef>
                <a:spcPct val="30000"/>
              </a:spcBef>
              <a:defRPr sz="1200">
                <a:solidFill>
                  <a:schemeClr val="tx1"/>
                </a:solidFill>
                <a:latin typeface="Times New Roman" pitchFamily="18" charset="0"/>
              </a:defRPr>
            </a:lvl5pPr>
            <a:lvl6pPr marL="2543415" indent="-231219" eaLnBrk="0" fontAlgn="base" hangingPunct="0">
              <a:spcBef>
                <a:spcPct val="30000"/>
              </a:spcBef>
              <a:spcAft>
                <a:spcPct val="0"/>
              </a:spcAft>
              <a:defRPr sz="1200">
                <a:solidFill>
                  <a:schemeClr val="tx1"/>
                </a:solidFill>
                <a:latin typeface="Times New Roman" pitchFamily="18" charset="0"/>
              </a:defRPr>
            </a:lvl6pPr>
            <a:lvl7pPr marL="3005855" indent="-231219" eaLnBrk="0" fontAlgn="base" hangingPunct="0">
              <a:spcBef>
                <a:spcPct val="30000"/>
              </a:spcBef>
              <a:spcAft>
                <a:spcPct val="0"/>
              </a:spcAft>
              <a:defRPr sz="1200">
                <a:solidFill>
                  <a:schemeClr val="tx1"/>
                </a:solidFill>
                <a:latin typeface="Times New Roman" pitchFamily="18" charset="0"/>
              </a:defRPr>
            </a:lvl7pPr>
            <a:lvl8pPr marL="3468294" indent="-231219" eaLnBrk="0" fontAlgn="base" hangingPunct="0">
              <a:spcBef>
                <a:spcPct val="30000"/>
              </a:spcBef>
              <a:spcAft>
                <a:spcPct val="0"/>
              </a:spcAft>
              <a:defRPr sz="1200">
                <a:solidFill>
                  <a:schemeClr val="tx1"/>
                </a:solidFill>
                <a:latin typeface="Times New Roman" pitchFamily="18" charset="0"/>
              </a:defRPr>
            </a:lvl8pPr>
            <a:lvl9pPr marL="3930734" indent="-231219"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1FB386C-6ABA-492B-91B1-DC9C89B361EF}" type="slidenum">
              <a:rPr lang="en-CA" altLang="en-US" smtClean="0">
                <a:latin typeface="Tahoma" pitchFamily="34" charset="0"/>
              </a:rPr>
              <a:pPr eaLnBrk="1" hangingPunct="1">
                <a:spcBef>
                  <a:spcPct val="0"/>
                </a:spcBef>
              </a:pPr>
              <a:t>11</a:t>
            </a:fld>
            <a:endParaRPr lang="en-CA" altLang="en-US" smtClean="0">
              <a:latin typeface="Tahoma" pitchFamily="34"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31195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eaLnBrk="0" hangingPunct="0">
              <a:spcBef>
                <a:spcPct val="30000"/>
              </a:spcBef>
              <a:defRPr>
                <a:solidFill>
                  <a:schemeClr val="tx1"/>
                </a:solidFill>
                <a:latin typeface="Times New Roman" pitchFamily="18" charset="0"/>
              </a:defRPr>
            </a:lvl1pPr>
            <a:lvl2pPr marL="751464" indent="-289024" eaLnBrk="0" hangingPunct="0">
              <a:spcBef>
                <a:spcPct val="30000"/>
              </a:spcBef>
              <a:defRPr sz="1600">
                <a:solidFill>
                  <a:schemeClr val="tx1"/>
                </a:solidFill>
                <a:latin typeface="Times New Roman" pitchFamily="18" charset="0"/>
              </a:defRPr>
            </a:lvl2pPr>
            <a:lvl3pPr marL="1156098" indent="-231219" eaLnBrk="0" hangingPunct="0">
              <a:spcBef>
                <a:spcPct val="30000"/>
              </a:spcBef>
              <a:defRPr sz="1200">
                <a:solidFill>
                  <a:schemeClr val="tx1"/>
                </a:solidFill>
                <a:latin typeface="Times New Roman" pitchFamily="18" charset="0"/>
              </a:defRPr>
            </a:lvl3pPr>
            <a:lvl4pPr marL="1618538" indent="-231219" eaLnBrk="0" hangingPunct="0">
              <a:spcBef>
                <a:spcPct val="30000"/>
              </a:spcBef>
              <a:defRPr sz="1200">
                <a:solidFill>
                  <a:schemeClr val="tx1"/>
                </a:solidFill>
                <a:latin typeface="Times New Roman" pitchFamily="18" charset="0"/>
              </a:defRPr>
            </a:lvl4pPr>
            <a:lvl5pPr marL="2080977" indent="-231219" eaLnBrk="0" hangingPunct="0">
              <a:spcBef>
                <a:spcPct val="30000"/>
              </a:spcBef>
              <a:defRPr sz="1200">
                <a:solidFill>
                  <a:schemeClr val="tx1"/>
                </a:solidFill>
                <a:latin typeface="Times New Roman" pitchFamily="18" charset="0"/>
              </a:defRPr>
            </a:lvl5pPr>
            <a:lvl6pPr marL="2543415" indent="-231219" eaLnBrk="0" fontAlgn="base" hangingPunct="0">
              <a:spcBef>
                <a:spcPct val="30000"/>
              </a:spcBef>
              <a:spcAft>
                <a:spcPct val="0"/>
              </a:spcAft>
              <a:defRPr sz="1200">
                <a:solidFill>
                  <a:schemeClr val="tx1"/>
                </a:solidFill>
                <a:latin typeface="Times New Roman" pitchFamily="18" charset="0"/>
              </a:defRPr>
            </a:lvl6pPr>
            <a:lvl7pPr marL="3005855" indent="-231219" eaLnBrk="0" fontAlgn="base" hangingPunct="0">
              <a:spcBef>
                <a:spcPct val="30000"/>
              </a:spcBef>
              <a:spcAft>
                <a:spcPct val="0"/>
              </a:spcAft>
              <a:defRPr sz="1200">
                <a:solidFill>
                  <a:schemeClr val="tx1"/>
                </a:solidFill>
                <a:latin typeface="Times New Roman" pitchFamily="18" charset="0"/>
              </a:defRPr>
            </a:lvl7pPr>
            <a:lvl8pPr marL="3468294" indent="-231219" eaLnBrk="0" fontAlgn="base" hangingPunct="0">
              <a:spcBef>
                <a:spcPct val="30000"/>
              </a:spcBef>
              <a:spcAft>
                <a:spcPct val="0"/>
              </a:spcAft>
              <a:defRPr sz="1200">
                <a:solidFill>
                  <a:schemeClr val="tx1"/>
                </a:solidFill>
                <a:latin typeface="Times New Roman" pitchFamily="18" charset="0"/>
              </a:defRPr>
            </a:lvl8pPr>
            <a:lvl9pPr marL="3930734" indent="-231219"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B0635DC-FE22-4C4D-A277-BBF9235C2556}" type="slidenum">
              <a:rPr lang="en-CA" altLang="en-US" smtClean="0">
                <a:latin typeface="Tahoma" pitchFamily="34" charset="0"/>
              </a:rPr>
              <a:pPr eaLnBrk="1" hangingPunct="1">
                <a:spcBef>
                  <a:spcPct val="0"/>
                </a:spcBef>
              </a:pPr>
              <a:t>12</a:t>
            </a:fld>
            <a:endParaRPr lang="en-CA" altLang="en-US" smtClean="0">
              <a:latin typeface="Tahoma" pitchFamily="34"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13273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0D9023-5265-4C28-8EE5-785BF950EAF6}"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1794655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D9023-5265-4C28-8EE5-785BF950EAF6}"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388315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D9023-5265-4C28-8EE5-785BF950EAF6}"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339825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D9023-5265-4C28-8EE5-785BF950EAF6}"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145485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0D9023-5265-4C28-8EE5-785BF950EAF6}"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56334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0D9023-5265-4C28-8EE5-785BF950EAF6}"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87733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0D9023-5265-4C28-8EE5-785BF950EAF6}"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1471562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0D9023-5265-4C28-8EE5-785BF950EAF6}"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872306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D9023-5265-4C28-8EE5-785BF950EAF6}"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161373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D9023-5265-4C28-8EE5-785BF950EAF6}"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109274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D9023-5265-4C28-8EE5-785BF950EAF6}"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CCB00-A161-4C17-AA9F-8833F91D298F}" type="slidenum">
              <a:rPr lang="en-US" smtClean="0"/>
              <a:t>‹#›</a:t>
            </a:fld>
            <a:endParaRPr lang="en-US"/>
          </a:p>
        </p:txBody>
      </p:sp>
    </p:spTree>
    <p:extLst>
      <p:ext uri="{BB962C8B-B14F-4D97-AF65-F5344CB8AC3E}">
        <p14:creationId xmlns:p14="http://schemas.microsoft.com/office/powerpoint/2010/main" val="1717989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D9023-5265-4C28-8EE5-785BF950EAF6}" type="datetimeFigureOut">
              <a:rPr lang="en-US" smtClean="0"/>
              <a:t>11/1/2016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CCB00-A161-4C17-AA9F-8833F91D298F}" type="slidenum">
              <a:rPr lang="en-US" smtClean="0"/>
              <a:t>‹#›</a:t>
            </a:fld>
            <a:endParaRPr lang="en-US"/>
          </a:p>
        </p:txBody>
      </p:sp>
    </p:spTree>
    <p:extLst>
      <p:ext uri="{BB962C8B-B14F-4D97-AF65-F5344CB8AC3E}">
        <p14:creationId xmlns:p14="http://schemas.microsoft.com/office/powerpoint/2010/main" val="5875724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video" Target="https://www.youtube.com/embed/fsujeJUnlQU"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video" Target="https://www.youtube.com/embed/RaeIBeJT5h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2.xml"/><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0.png"/><Relationship Id="rId2" Type="http://schemas.openxmlformats.org/officeDocument/2006/relationships/image" Target="../media/image21.png"/><Relationship Id="rId1" Type="http://schemas.openxmlformats.org/officeDocument/2006/relationships/slideLayout" Target="../slideLayouts/slideLayout5.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latino Linotype" panose="02040502050505030304" pitchFamily="18" charset="0"/>
              </a:rPr>
              <a:t>Wednesday, Oct. 26</a:t>
            </a:r>
            <a:endParaRPr lang="en-US" dirty="0">
              <a:latin typeface="Palatino Linotype" panose="02040502050505030304" pitchFamily="18" charset="0"/>
            </a:endParaRPr>
          </a:p>
        </p:txBody>
      </p:sp>
      <p:sp>
        <p:nvSpPr>
          <p:cNvPr id="3" name="Content Placeholder 2"/>
          <p:cNvSpPr>
            <a:spLocks noGrp="1"/>
          </p:cNvSpPr>
          <p:nvPr>
            <p:ph idx="1"/>
          </p:nvPr>
        </p:nvSpPr>
        <p:spPr>
          <a:xfrm>
            <a:off x="228600" y="1219201"/>
            <a:ext cx="8915399" cy="2819400"/>
          </a:xfrm>
        </p:spPr>
        <p:txBody>
          <a:bodyPr/>
          <a:lstStyle/>
          <a:p>
            <a:r>
              <a:rPr lang="en-US" dirty="0" smtClean="0">
                <a:latin typeface="Palatino Linotype" panose="02040502050505030304" pitchFamily="18" charset="0"/>
              </a:rPr>
              <a:t>Please get out your notes and something to write with</a:t>
            </a:r>
            <a:endParaRPr lang="en-US" dirty="0">
              <a:latin typeface="Palatino Linotype" panose="02040502050505030304" pitchFamily="18" charset="0"/>
            </a:endParaRPr>
          </a:p>
          <a:p>
            <a:r>
              <a:rPr lang="en-US" dirty="0" smtClean="0">
                <a:latin typeface="Palatino Linotype" panose="02040502050505030304" pitchFamily="18" charset="0"/>
              </a:rPr>
              <a:t>Review Questions – answer these in your notes:</a:t>
            </a:r>
          </a:p>
          <a:p>
            <a:endParaRPr lang="en-US" dirty="0"/>
          </a:p>
        </p:txBody>
      </p:sp>
      <p:pic>
        <p:nvPicPr>
          <p:cNvPr id="4" name="Picture 3"/>
          <p:cNvPicPr>
            <a:picLocks noChangeAspect="1"/>
          </p:cNvPicPr>
          <p:nvPr/>
        </p:nvPicPr>
        <p:blipFill>
          <a:blip r:embed="rId2"/>
          <a:stretch>
            <a:fillRect/>
          </a:stretch>
        </p:blipFill>
        <p:spPr>
          <a:xfrm>
            <a:off x="114300" y="3276600"/>
            <a:ext cx="8915400" cy="2371725"/>
          </a:xfrm>
          <a:prstGeom prst="rect">
            <a:avLst/>
          </a:prstGeom>
        </p:spPr>
      </p:pic>
      <p:pic>
        <p:nvPicPr>
          <p:cNvPr id="5" name="Picture 4"/>
          <p:cNvPicPr>
            <a:picLocks noChangeAspect="1"/>
          </p:cNvPicPr>
          <p:nvPr/>
        </p:nvPicPr>
        <p:blipFill>
          <a:blip r:embed="rId3"/>
          <a:stretch>
            <a:fillRect/>
          </a:stretch>
        </p:blipFill>
        <p:spPr>
          <a:xfrm>
            <a:off x="1" y="5181601"/>
            <a:ext cx="9144000" cy="1673258"/>
          </a:xfrm>
          <a:prstGeom prst="rect">
            <a:avLst/>
          </a:prstGeom>
        </p:spPr>
      </p:pic>
    </p:spTree>
    <p:extLst>
      <p:ext uri="{BB962C8B-B14F-4D97-AF65-F5344CB8AC3E}">
        <p14:creationId xmlns:p14="http://schemas.microsoft.com/office/powerpoint/2010/main" val="1172915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Palatino Linotype" panose="02040502050505030304" pitchFamily="18" charset="0"/>
              </a:rPr>
              <a:t>How does Monetary Policy impact our economy?</a:t>
            </a:r>
            <a:endParaRPr lang="en-US" dirty="0">
              <a:latin typeface="Palatino Linotype" panose="02040502050505030304" pitchFamily="18" charset="0"/>
            </a:endParaRPr>
          </a:p>
        </p:txBody>
      </p:sp>
      <p:pic>
        <p:nvPicPr>
          <p:cNvPr id="4" name="fsujeJUnlQU"/>
          <p:cNvPicPr>
            <a:picLocks noGrp="1" noRot="1" noChangeAspect="1"/>
          </p:cNvPicPr>
          <p:nvPr>
            <p:ph idx="1"/>
            <a:videoFile r:link="rId1"/>
          </p:nvPr>
        </p:nvPicPr>
        <p:blipFill>
          <a:blip r:embed="rId3"/>
          <a:stretch>
            <a:fillRect/>
          </a:stretch>
        </p:blipFill>
        <p:spPr>
          <a:xfrm>
            <a:off x="838200" y="1762125"/>
            <a:ext cx="7704666" cy="4333875"/>
          </a:xfrm>
          <a:prstGeom prst="rect">
            <a:avLst/>
          </a:prstGeom>
        </p:spPr>
      </p:pic>
    </p:spTree>
    <p:extLst>
      <p:ext uri="{BB962C8B-B14F-4D97-AF65-F5344CB8AC3E}">
        <p14:creationId xmlns:p14="http://schemas.microsoft.com/office/powerpoint/2010/main" val="2899882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81000" y="152400"/>
            <a:ext cx="8229600" cy="762000"/>
          </a:xfrm>
        </p:spPr>
        <p:txBody>
          <a:bodyPr>
            <a:normAutofit/>
          </a:bodyPr>
          <a:lstStyle/>
          <a:p>
            <a:pPr eaLnBrk="1" hangingPunct="1"/>
            <a:r>
              <a:rPr lang="en-US" altLang="en-US" dirty="0" smtClean="0">
                <a:latin typeface="Palatino Linotype" panose="02040502050505030304" pitchFamily="18" charset="0"/>
              </a:rPr>
              <a:t>Extraordinary Crisis Measures</a:t>
            </a:r>
            <a:endParaRPr lang="en-CA" altLang="en-US" dirty="0" smtClean="0">
              <a:latin typeface="Palatino Linotype" panose="02040502050505030304" pitchFamily="18" charset="0"/>
            </a:endParaRPr>
          </a:p>
        </p:txBody>
      </p:sp>
      <p:sp>
        <p:nvSpPr>
          <p:cNvPr id="940035" name="Rectangle 3"/>
          <p:cNvSpPr>
            <a:spLocks noGrp="1" noChangeArrowheads="1"/>
          </p:cNvSpPr>
          <p:nvPr>
            <p:ph idx="1"/>
          </p:nvPr>
        </p:nvSpPr>
        <p:spPr>
          <a:xfrm>
            <a:off x="457200" y="914400"/>
            <a:ext cx="4648200" cy="5562599"/>
          </a:xfrm>
        </p:spPr>
        <p:txBody>
          <a:bodyPr>
            <a:normAutofit fontScale="85000" lnSpcReduction="10000"/>
          </a:bodyPr>
          <a:lstStyle/>
          <a:p>
            <a:pPr marL="455613" lvl="1" indent="-3175" eaLnBrk="1" hangingPunct="1"/>
            <a:r>
              <a:rPr lang="en-US" altLang="en-US" b="1" i="1" dirty="0" smtClean="0">
                <a:latin typeface="Palatino Linotype" panose="02040502050505030304" pitchFamily="18" charset="0"/>
              </a:rPr>
              <a:t>Quantitative Easing </a:t>
            </a:r>
          </a:p>
          <a:p>
            <a:pPr marL="455613" lvl="1" indent="-3175" eaLnBrk="1" hangingPunct="1"/>
            <a:r>
              <a:rPr lang="en-US" altLang="en-US" dirty="0" smtClean="0">
                <a:latin typeface="Palatino Linotype" panose="02040502050505030304" pitchFamily="18" charset="0"/>
              </a:rPr>
              <a:t>When the Fed creates bank reserves by conducting a large-scale open market purchase at a low or possibly zero federal funds rate, the action is called </a:t>
            </a:r>
            <a:r>
              <a:rPr lang="en-US" altLang="en-US" i="1" dirty="0" smtClean="0">
                <a:latin typeface="Palatino Linotype" panose="02040502050505030304" pitchFamily="18" charset="0"/>
              </a:rPr>
              <a:t>quantitative easing</a:t>
            </a:r>
            <a:r>
              <a:rPr lang="en-US" altLang="en-US" dirty="0" smtClean="0">
                <a:latin typeface="Palatino Linotype" panose="02040502050505030304" pitchFamily="18" charset="0"/>
              </a:rPr>
              <a:t>. </a:t>
            </a:r>
          </a:p>
          <a:p>
            <a:pPr marL="455613" lvl="1" indent="-3175" eaLnBrk="1" hangingPunct="1"/>
            <a:r>
              <a:rPr lang="en-US" altLang="en-US" dirty="0" smtClean="0">
                <a:latin typeface="Palatino Linotype" panose="02040502050505030304" pitchFamily="18" charset="0"/>
              </a:rPr>
              <a:t>This action differs from a normal open market purchase in its scale and purpose, and it might require the Fed to buy any of a number of private securities rather than government securities.</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371600"/>
            <a:ext cx="350520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3947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40035">
                                            <p:txEl>
                                              <p:pRg st="1" end="1"/>
                                            </p:txEl>
                                          </p:spTgt>
                                        </p:tgtEl>
                                        <p:attrNameLst>
                                          <p:attrName>style.visibility</p:attrName>
                                        </p:attrNameLst>
                                      </p:cBhvr>
                                      <p:to>
                                        <p:strVal val="visible"/>
                                      </p:to>
                                    </p:set>
                                    <p:animEffect transition="in" filter="wipe(left)">
                                      <p:cBhvr>
                                        <p:cTn id="7" dur="500"/>
                                        <p:tgtEl>
                                          <p:spTgt spid="94003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40035">
                                            <p:txEl>
                                              <p:pRg st="2" end="2"/>
                                            </p:txEl>
                                          </p:spTgt>
                                        </p:tgtEl>
                                        <p:attrNameLst>
                                          <p:attrName>style.visibility</p:attrName>
                                        </p:attrNameLst>
                                      </p:cBhvr>
                                      <p:to>
                                        <p:strVal val="visible"/>
                                      </p:to>
                                    </p:set>
                                    <p:animEffect transition="in" filter="wipe(left)">
                                      <p:cBhvr>
                                        <p:cTn id="12" dur="500"/>
                                        <p:tgtEl>
                                          <p:spTgt spid="940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76200"/>
            <a:ext cx="8229600" cy="838200"/>
          </a:xfrm>
        </p:spPr>
        <p:txBody>
          <a:bodyPr>
            <a:normAutofit/>
          </a:bodyPr>
          <a:lstStyle/>
          <a:p>
            <a:r>
              <a:rPr lang="en-US" altLang="en-US" dirty="0" smtClean="0">
                <a:latin typeface="Palatino Linotype" panose="02040502050505030304" pitchFamily="18" charset="0"/>
              </a:rPr>
              <a:t>Extraordinary Crisis Measures</a:t>
            </a:r>
            <a:endParaRPr lang="en-CA" altLang="en-US" dirty="0" smtClean="0">
              <a:latin typeface="Palatino Linotype" panose="02040502050505030304" pitchFamily="18" charset="0"/>
            </a:endParaRPr>
          </a:p>
        </p:txBody>
      </p:sp>
      <p:sp>
        <p:nvSpPr>
          <p:cNvPr id="942083" name="Rectangle 3"/>
          <p:cNvSpPr>
            <a:spLocks noGrp="1" noChangeArrowheads="1"/>
          </p:cNvSpPr>
          <p:nvPr>
            <p:ph idx="1"/>
          </p:nvPr>
        </p:nvSpPr>
        <p:spPr>
          <a:xfrm>
            <a:off x="457200" y="990601"/>
            <a:ext cx="8229600" cy="2133600"/>
          </a:xfrm>
        </p:spPr>
        <p:txBody>
          <a:bodyPr/>
          <a:lstStyle/>
          <a:p>
            <a:pPr marL="455613" lvl="1" indent="-3175" eaLnBrk="1" hangingPunct="1"/>
            <a:r>
              <a:rPr lang="en-US" altLang="en-US" b="1" i="1" dirty="0" smtClean="0">
                <a:latin typeface="Palatino Linotype" panose="02040502050505030304" pitchFamily="18" charset="0"/>
              </a:rPr>
              <a:t>Credit Easing </a:t>
            </a:r>
          </a:p>
          <a:p>
            <a:pPr marL="455613" lvl="1" indent="-3175" eaLnBrk="1" hangingPunct="1"/>
            <a:r>
              <a:rPr lang="en-US" altLang="en-US" dirty="0" smtClean="0">
                <a:latin typeface="Palatino Linotype" panose="02040502050505030304" pitchFamily="18" charset="0"/>
              </a:rPr>
              <a:t>When the Fed buys private securities or makes loans to financial institutions to stimulate their lending, the action is called </a:t>
            </a:r>
            <a:r>
              <a:rPr lang="en-US" altLang="en-US" i="1" dirty="0" smtClean="0">
                <a:latin typeface="Palatino Linotype" panose="02040502050505030304" pitchFamily="18" charset="0"/>
              </a:rPr>
              <a:t>credit easing</a:t>
            </a:r>
            <a:r>
              <a:rPr lang="en-US" altLang="en-US" dirty="0" smtClean="0">
                <a:latin typeface="Palatino Linotype" panose="02040502050505030304" pitchFamily="18" charset="0"/>
              </a:rPr>
              <a:t>.</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6911" y="3124200"/>
            <a:ext cx="4602490" cy="344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7384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42083">
                                            <p:txEl>
                                              <p:pRg st="1" end="1"/>
                                            </p:txEl>
                                          </p:spTgt>
                                        </p:tgtEl>
                                        <p:attrNameLst>
                                          <p:attrName>style.visibility</p:attrName>
                                        </p:attrNameLst>
                                      </p:cBhvr>
                                      <p:to>
                                        <p:strVal val="visible"/>
                                      </p:to>
                                    </p:set>
                                    <p:animEffect transition="in" filter="wipe(left)">
                                      <p:cBhvr>
                                        <p:cTn id="7" dur="500"/>
                                        <p:tgtEl>
                                          <p:spTgt spid="9420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Clifford - </a:t>
            </a:r>
            <a:r>
              <a:rPr lang="en-US" smtClean="0"/>
              <a:t>EconMovies</a:t>
            </a:r>
            <a:endParaRPr lang="en-US"/>
          </a:p>
        </p:txBody>
      </p:sp>
      <p:pic>
        <p:nvPicPr>
          <p:cNvPr id="4" name="RaeIBeJT5hY"/>
          <p:cNvPicPr>
            <a:picLocks noGrp="1" noRot="1" noChangeAspect="1"/>
          </p:cNvPicPr>
          <p:nvPr>
            <p:ph idx="1"/>
            <a:videoFile r:link="rId1"/>
          </p:nvPr>
        </p:nvPicPr>
        <p:blipFill>
          <a:blip r:embed="rId3"/>
          <a:stretch>
            <a:fillRect/>
          </a:stretch>
        </p:blipFill>
        <p:spPr>
          <a:xfrm>
            <a:off x="304800" y="1828800"/>
            <a:ext cx="8382000" cy="4714876"/>
          </a:xfrm>
          <a:prstGeom prst="rect">
            <a:avLst/>
          </a:prstGeom>
        </p:spPr>
      </p:pic>
    </p:spTree>
    <p:extLst>
      <p:ext uri="{BB962C8B-B14F-4D97-AF65-F5344CB8AC3E}">
        <p14:creationId xmlns:p14="http://schemas.microsoft.com/office/powerpoint/2010/main" val="152764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latino Linotype" panose="02040502050505030304" pitchFamily="18" charset="0"/>
              </a:rPr>
              <a:t>Wednesday, Oct. 26</a:t>
            </a:r>
            <a:endParaRPr lang="en-US" dirty="0">
              <a:latin typeface="Palatino Linotype" panose="02040502050505030304" pitchFamily="18" charset="0"/>
            </a:endParaRPr>
          </a:p>
        </p:txBody>
      </p:sp>
      <p:sp>
        <p:nvSpPr>
          <p:cNvPr id="3" name="Content Placeholder 2"/>
          <p:cNvSpPr>
            <a:spLocks noGrp="1"/>
          </p:cNvSpPr>
          <p:nvPr>
            <p:ph idx="1"/>
          </p:nvPr>
        </p:nvSpPr>
        <p:spPr>
          <a:xfrm>
            <a:off x="381000" y="1219200"/>
            <a:ext cx="8458200" cy="5334000"/>
          </a:xfrm>
        </p:spPr>
        <p:txBody>
          <a:bodyPr>
            <a:normAutofit fontScale="85000" lnSpcReduction="20000"/>
          </a:bodyPr>
          <a:lstStyle/>
          <a:p>
            <a:r>
              <a:rPr lang="en-US" dirty="0" smtClean="0">
                <a:latin typeface="Palatino Linotype" panose="02040502050505030304" pitchFamily="18" charset="0"/>
              </a:rPr>
              <a:t>Happy Wednesday </a:t>
            </a:r>
            <a:r>
              <a:rPr lang="en-US" dirty="0" smtClean="0">
                <a:latin typeface="Palatino Linotype" panose="02040502050505030304" pitchFamily="18" charset="0"/>
                <a:sym typeface="Wingdings" panose="05000000000000000000" pitchFamily="2" charset="2"/>
              </a:rPr>
              <a:t></a:t>
            </a:r>
          </a:p>
          <a:p>
            <a:endParaRPr lang="en-US" dirty="0">
              <a:latin typeface="Palatino Linotype" panose="02040502050505030304" pitchFamily="18" charset="0"/>
              <a:sym typeface="Wingdings" panose="05000000000000000000" pitchFamily="2" charset="2"/>
            </a:endParaRPr>
          </a:p>
          <a:p>
            <a:r>
              <a:rPr lang="en-US" dirty="0" smtClean="0">
                <a:latin typeface="Palatino Linotype" panose="02040502050505030304" pitchFamily="18" charset="0"/>
                <a:sym typeface="Wingdings" panose="05000000000000000000" pitchFamily="2" charset="2"/>
              </a:rPr>
              <a:t>Please get out crayons/colored pencils if you have them.</a:t>
            </a:r>
          </a:p>
          <a:p>
            <a:endParaRPr lang="en-US" dirty="0">
              <a:latin typeface="Palatino Linotype" panose="02040502050505030304" pitchFamily="18" charset="0"/>
              <a:sym typeface="Wingdings" panose="05000000000000000000" pitchFamily="2" charset="2"/>
            </a:endParaRPr>
          </a:p>
          <a:p>
            <a:r>
              <a:rPr lang="en-US" dirty="0" smtClean="0">
                <a:latin typeface="Palatino Linotype" panose="02040502050505030304" pitchFamily="18" charset="0"/>
                <a:sym typeface="Wingdings" panose="05000000000000000000" pitchFamily="2" charset="2"/>
              </a:rPr>
              <a:t>CW/HW:  Tonight’s HW is to read and complete the activity for 5.03.  Please see me once we start working if you are having trouble signing in. </a:t>
            </a:r>
          </a:p>
          <a:p>
            <a:pPr marL="0" indent="0">
              <a:buNone/>
            </a:pPr>
            <a:endParaRPr lang="en-US" dirty="0" smtClean="0">
              <a:latin typeface="Palatino Linotype" panose="02040502050505030304" pitchFamily="18" charset="0"/>
              <a:sym typeface="Wingdings" panose="05000000000000000000" pitchFamily="2" charset="2"/>
            </a:endParaRPr>
          </a:p>
          <a:p>
            <a:r>
              <a:rPr lang="en-US" dirty="0" smtClean="0">
                <a:latin typeface="Palatino Linotype" panose="02040502050505030304" pitchFamily="18" charset="0"/>
                <a:sym typeface="Wingdings" panose="05000000000000000000" pitchFamily="2" charset="2"/>
              </a:rPr>
              <a:t>Tomorrow – you will be in the lab with the sub to read and take notes on 5.02 and complete the 5.02 activity.  Your notes (one full page in length) will be due at the end of the class period.  IF you finish before class is over, move ahead to the next activity.</a:t>
            </a:r>
            <a:endParaRPr lang="en-US" dirty="0">
              <a:latin typeface="Palatino Linotype" panose="02040502050505030304" pitchFamily="18" charset="0"/>
            </a:endParaRPr>
          </a:p>
        </p:txBody>
      </p:sp>
    </p:spTree>
    <p:extLst>
      <p:ext uri="{BB962C8B-B14F-4D97-AF65-F5344CB8AC3E}">
        <p14:creationId xmlns:p14="http://schemas.microsoft.com/office/powerpoint/2010/main" val="3079964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ln>
            <a:solidFill>
              <a:schemeClr val="tx1"/>
            </a:solidFill>
          </a:ln>
        </p:spPr>
        <p:txBody>
          <a:bodyPr/>
          <a:lstStyle/>
          <a:p>
            <a:r>
              <a:rPr lang="en-US" dirty="0" smtClean="0">
                <a:latin typeface="Palatino Linotype" panose="02040502050505030304" pitchFamily="18" charset="0"/>
              </a:rPr>
              <a:t>Unit 4: The Federal Reserve System</a:t>
            </a:r>
            <a:endParaRPr lang="en-US" dirty="0">
              <a:latin typeface="Palatino Linotype" panose="02040502050505030304" pitchFamily="18" charset="0"/>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831026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a:xfrm>
            <a:off x="511631" y="1524000"/>
            <a:ext cx="7772400" cy="566738"/>
          </a:xfrm>
        </p:spPr>
        <p:txBody>
          <a:bodyPr>
            <a:noAutofit/>
          </a:bodyPr>
          <a:lstStyle/>
          <a:p>
            <a:pPr eaLnBrk="1" hangingPunct="1"/>
            <a:r>
              <a:rPr lang="en-US" altLang="en-US" sz="2800" dirty="0" smtClean="0">
                <a:latin typeface="Palatino Linotype" panose="02040502050505030304" pitchFamily="18" charset="0"/>
              </a:rPr>
              <a:t>THE FEDERAL RESERVE SYSTEM</a:t>
            </a:r>
            <a:endParaRPr lang="en-CA" altLang="en-US" sz="2800" dirty="0" smtClean="0">
              <a:latin typeface="Palatino Linotype" panose="02040502050505030304" pitchFamily="18" charset="0"/>
            </a:endParaRPr>
          </a:p>
        </p:txBody>
      </p:sp>
      <p:sp>
        <p:nvSpPr>
          <p:cNvPr id="592901" name="Rectangle 5"/>
          <p:cNvSpPr>
            <a:spLocks noGrp="1" noChangeArrowheads="1"/>
          </p:cNvSpPr>
          <p:nvPr>
            <p:ph type="body" sz="half" idx="2"/>
          </p:nvPr>
        </p:nvSpPr>
        <p:spPr>
          <a:xfrm>
            <a:off x="457200" y="2133600"/>
            <a:ext cx="8153400" cy="4038600"/>
          </a:xfrm>
        </p:spPr>
        <p:txBody>
          <a:bodyPr>
            <a:noAutofit/>
          </a:bodyPr>
          <a:lstStyle/>
          <a:p>
            <a:pPr marL="461963" lvl="1" indent="-4763" eaLnBrk="1" hangingPunct="1"/>
            <a:r>
              <a:rPr lang="en-US" altLang="en-US" sz="2800" dirty="0" smtClean="0">
                <a:latin typeface="Palatino Linotype" panose="02040502050505030304" pitchFamily="18" charset="0"/>
              </a:rPr>
              <a:t>The </a:t>
            </a:r>
            <a:r>
              <a:rPr lang="en-US" altLang="en-US" sz="2800" b="1" dirty="0" smtClean="0">
                <a:solidFill>
                  <a:srgbClr val="FF0000"/>
                </a:solidFill>
                <a:latin typeface="Palatino Linotype" panose="02040502050505030304" pitchFamily="18" charset="0"/>
              </a:rPr>
              <a:t>Federal Reserve System</a:t>
            </a:r>
            <a:r>
              <a:rPr lang="en-US" altLang="en-US" sz="2800" dirty="0" smtClean="0">
                <a:latin typeface="Palatino Linotype" panose="02040502050505030304" pitchFamily="18" charset="0"/>
              </a:rPr>
              <a:t> is the central bank of the United States. </a:t>
            </a:r>
          </a:p>
          <a:p>
            <a:pPr marL="461963" lvl="1" indent="-4763" eaLnBrk="1" hangingPunct="1"/>
            <a:r>
              <a:rPr lang="en-US" altLang="en-US" sz="2800" dirty="0" smtClean="0">
                <a:latin typeface="Palatino Linotype" panose="02040502050505030304" pitchFamily="18" charset="0"/>
              </a:rPr>
              <a:t>A </a:t>
            </a:r>
            <a:r>
              <a:rPr lang="en-US" altLang="en-US" sz="2800" b="1" dirty="0" smtClean="0">
                <a:solidFill>
                  <a:srgbClr val="FF0000"/>
                </a:solidFill>
                <a:latin typeface="Palatino Linotype" panose="02040502050505030304" pitchFamily="18" charset="0"/>
              </a:rPr>
              <a:t>central bank</a:t>
            </a:r>
            <a:r>
              <a:rPr lang="en-US" altLang="en-US" sz="2800" dirty="0" smtClean="0">
                <a:latin typeface="Palatino Linotype" panose="02040502050505030304" pitchFamily="18" charset="0"/>
              </a:rPr>
              <a:t> is a public authority that provides banking services to banks and regulates financial institutions and markets. </a:t>
            </a:r>
          </a:p>
          <a:p>
            <a:pPr marL="461963" lvl="1" indent="-4763" eaLnBrk="1" hangingPunct="1"/>
            <a:r>
              <a:rPr lang="en-US" altLang="en-US" sz="2800" dirty="0" smtClean="0">
                <a:latin typeface="Palatino Linotype" panose="02040502050505030304" pitchFamily="18" charset="0"/>
              </a:rPr>
              <a:t>The Fed’s main task is to </a:t>
            </a:r>
            <a:r>
              <a:rPr lang="en-US" altLang="en-US" sz="2800" dirty="0" smtClean="0">
                <a:solidFill>
                  <a:srgbClr val="FF0000"/>
                </a:solidFill>
                <a:latin typeface="Palatino Linotype" panose="02040502050505030304" pitchFamily="18" charset="0"/>
              </a:rPr>
              <a:t>regulate the interest rate </a:t>
            </a:r>
            <a:r>
              <a:rPr lang="en-US" altLang="en-US" sz="2800" dirty="0" smtClean="0">
                <a:latin typeface="Palatino Linotype" panose="02040502050505030304" pitchFamily="18" charset="0"/>
              </a:rPr>
              <a:t>and </a:t>
            </a:r>
            <a:r>
              <a:rPr lang="en-US" altLang="en-US" sz="2800" u="sng" dirty="0" smtClean="0">
                <a:solidFill>
                  <a:srgbClr val="FF0000"/>
                </a:solidFill>
                <a:latin typeface="Palatino Linotype" panose="02040502050505030304" pitchFamily="18" charset="0"/>
              </a:rPr>
              <a:t>quantity of money </a:t>
            </a:r>
            <a:r>
              <a:rPr lang="en-US" altLang="en-US" sz="2800" dirty="0" smtClean="0">
                <a:latin typeface="Palatino Linotype" panose="02040502050505030304" pitchFamily="18" charset="0"/>
              </a:rPr>
              <a:t>to achieve low and predictable inflation and sustained economic growth. </a:t>
            </a:r>
            <a:r>
              <a:rPr lang="en-US" altLang="en-US" sz="2800" b="1" i="1" u="sng" dirty="0" smtClean="0">
                <a:solidFill>
                  <a:srgbClr val="FF0000"/>
                </a:solidFill>
                <a:latin typeface="Palatino Linotype" panose="02040502050505030304" pitchFamily="18" charset="0"/>
              </a:rPr>
              <a:t>The FED controls the money supply.</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9031" y="0"/>
            <a:ext cx="36576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5939206"/>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2901">
                                            <p:txEl>
                                              <p:pRg st="0" end="0"/>
                                            </p:txEl>
                                          </p:spTgt>
                                        </p:tgtEl>
                                        <p:attrNameLst>
                                          <p:attrName>style.visibility</p:attrName>
                                        </p:attrNameLst>
                                      </p:cBhvr>
                                      <p:to>
                                        <p:strVal val="visible"/>
                                      </p:to>
                                    </p:set>
                                    <p:animEffect transition="in" filter="wipe(left)">
                                      <p:cBhvr>
                                        <p:cTn id="7" dur="500"/>
                                        <p:tgtEl>
                                          <p:spTgt spid="59290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2901">
                                            <p:txEl>
                                              <p:pRg st="1" end="1"/>
                                            </p:txEl>
                                          </p:spTgt>
                                        </p:tgtEl>
                                        <p:attrNameLst>
                                          <p:attrName>style.visibility</p:attrName>
                                        </p:attrNameLst>
                                      </p:cBhvr>
                                      <p:to>
                                        <p:strVal val="visible"/>
                                      </p:to>
                                    </p:set>
                                    <p:animEffect transition="in" filter="wipe(left)">
                                      <p:cBhvr>
                                        <p:cTn id="12" dur="500"/>
                                        <p:tgtEl>
                                          <p:spTgt spid="59290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2901">
                                            <p:txEl>
                                              <p:pRg st="2" end="2"/>
                                            </p:txEl>
                                          </p:spTgt>
                                        </p:tgtEl>
                                        <p:attrNameLst>
                                          <p:attrName>style.visibility</p:attrName>
                                        </p:attrNameLst>
                                      </p:cBhvr>
                                      <p:to>
                                        <p:strVal val="visible"/>
                                      </p:to>
                                    </p:set>
                                    <p:animEffect transition="in" filter="wipe(left)">
                                      <p:cBhvr>
                                        <p:cTn id="17" dur="500"/>
                                        <p:tgtEl>
                                          <p:spTgt spid="5929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901" grpId="0" build="p" bldLvl="3"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n-US" altLang="en-US" dirty="0" smtClean="0"/>
              <a:t>THE FEDERAL RESERVE SYSTEM</a:t>
            </a:r>
            <a:endParaRPr lang="en-CA" altLang="en-US" dirty="0" smtClean="0"/>
          </a:p>
        </p:txBody>
      </p:sp>
      <p:sp>
        <p:nvSpPr>
          <p:cNvPr id="35843" name="Rectangle 3"/>
          <p:cNvSpPr>
            <a:spLocks noChangeArrowheads="1"/>
          </p:cNvSpPr>
          <p:nvPr/>
        </p:nvSpPr>
        <p:spPr bwMode="auto">
          <a:xfrm>
            <a:off x="76200" y="1676401"/>
            <a:ext cx="2819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74625" eaLnBrk="0" hangingPunct="0">
              <a:spcBef>
                <a:spcPct val="20000"/>
              </a:spcBef>
              <a:buClr>
                <a:srgbClr val="00468F"/>
              </a:buClr>
              <a:buFont typeface="Webdings" pitchFamily="18" charset="2"/>
              <a:buChar char="&lt;"/>
              <a:defRPr sz="2800" b="1">
                <a:solidFill>
                  <a:srgbClr val="00468F"/>
                </a:solidFill>
                <a:latin typeface="Arial" charset="0"/>
              </a:defRPr>
            </a:lvl1pPr>
            <a:lvl2pPr marL="574675" indent="-117475" eaLnBrk="0" hangingPunct="0">
              <a:lnSpc>
                <a:spcPct val="105000"/>
              </a:lnSpc>
              <a:spcBef>
                <a:spcPct val="50000"/>
              </a:spcBef>
              <a:defRPr sz="2400">
                <a:solidFill>
                  <a:schemeClr val="tx1"/>
                </a:solidFill>
                <a:latin typeface="Arial" charset="0"/>
              </a:defRPr>
            </a:lvl2pPr>
            <a:lvl3pPr marL="1204913" indent="-290513" eaLnBrk="0" hangingPunct="0">
              <a:spcBef>
                <a:spcPct val="20000"/>
              </a:spcBef>
              <a:buClr>
                <a:srgbClr val="00468F"/>
              </a:buClr>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2400" b="0" dirty="0" smtClean="0">
                <a:solidFill>
                  <a:schemeClr val="tx1"/>
                </a:solidFill>
                <a:ea typeface="MS Mincho" pitchFamily="49" charset="-128"/>
              </a:rPr>
              <a:t>This figure </a:t>
            </a:r>
            <a:r>
              <a:rPr lang="en-US" altLang="en-US" sz="2400" b="0" dirty="0">
                <a:solidFill>
                  <a:schemeClr val="tx1"/>
                </a:solidFill>
                <a:ea typeface="MS Mincho" pitchFamily="49" charset="-128"/>
              </a:rPr>
              <a:t>shows the 12 Federal Reserve districts.</a:t>
            </a:r>
          </a:p>
        </p:txBody>
      </p:sp>
      <p:sp>
        <p:nvSpPr>
          <p:cNvPr id="593924" name="Rectangle 4"/>
          <p:cNvSpPr>
            <a:spLocks noChangeArrowheads="1"/>
          </p:cNvSpPr>
          <p:nvPr/>
        </p:nvSpPr>
        <p:spPr bwMode="auto">
          <a:xfrm>
            <a:off x="228600" y="3060066"/>
            <a:ext cx="2438400" cy="200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rgbClr val="00468F"/>
              </a:buClr>
              <a:buFont typeface="Webdings" pitchFamily="18" charset="2"/>
              <a:buChar char="&lt;"/>
              <a:defRPr sz="2800" b="1">
                <a:solidFill>
                  <a:srgbClr val="00468F"/>
                </a:solidFill>
                <a:latin typeface="Arial" charset="0"/>
              </a:defRPr>
            </a:lvl1pPr>
            <a:lvl2pPr marL="574675" indent="-117475" eaLnBrk="0" hangingPunct="0">
              <a:lnSpc>
                <a:spcPct val="105000"/>
              </a:lnSpc>
              <a:spcBef>
                <a:spcPct val="50000"/>
              </a:spcBef>
              <a:defRPr sz="2400">
                <a:solidFill>
                  <a:schemeClr val="tx1"/>
                </a:solidFill>
                <a:latin typeface="Arial" charset="0"/>
              </a:defRPr>
            </a:lvl2pPr>
            <a:lvl3pPr marL="1204913" indent="-290513" eaLnBrk="0" hangingPunct="0">
              <a:spcBef>
                <a:spcPct val="20000"/>
              </a:spcBef>
              <a:buClr>
                <a:srgbClr val="00468F"/>
              </a:buClr>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2400" b="0" dirty="0">
                <a:solidFill>
                  <a:schemeClr val="tx1"/>
                </a:solidFill>
              </a:rPr>
              <a:t>Each Federal</a:t>
            </a:r>
          </a:p>
          <a:p>
            <a:pPr eaLnBrk="1" hangingPunct="1">
              <a:spcBef>
                <a:spcPct val="0"/>
              </a:spcBef>
              <a:buClrTx/>
              <a:buFontTx/>
              <a:buNone/>
            </a:pPr>
            <a:r>
              <a:rPr lang="en-US" altLang="en-US" sz="2400" b="0" dirty="0">
                <a:solidFill>
                  <a:schemeClr val="tx1"/>
                </a:solidFill>
              </a:rPr>
              <a:t>Reserve district has its own</a:t>
            </a:r>
          </a:p>
          <a:p>
            <a:pPr eaLnBrk="1" hangingPunct="1">
              <a:spcBef>
                <a:spcPct val="0"/>
              </a:spcBef>
              <a:buClrTx/>
              <a:buFontTx/>
              <a:buNone/>
            </a:pPr>
            <a:r>
              <a:rPr lang="en-US" altLang="en-US" sz="2400" b="0" dirty="0">
                <a:solidFill>
                  <a:schemeClr val="tx1"/>
                </a:solidFill>
              </a:rPr>
              <a:t>Federal Reserve Bank.</a:t>
            </a:r>
          </a:p>
        </p:txBody>
      </p:sp>
      <p:sp>
        <p:nvSpPr>
          <p:cNvPr id="593933" name="Rectangle 13"/>
          <p:cNvSpPr>
            <a:spLocks noChangeArrowheads="1"/>
          </p:cNvSpPr>
          <p:nvPr/>
        </p:nvSpPr>
        <p:spPr bwMode="auto">
          <a:xfrm>
            <a:off x="228600" y="56388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rgbClr val="00468F"/>
              </a:buClr>
              <a:buFont typeface="Webdings" pitchFamily="18" charset="2"/>
              <a:buChar char="&lt;"/>
              <a:defRPr sz="2800" b="1">
                <a:solidFill>
                  <a:srgbClr val="00468F"/>
                </a:solidFill>
                <a:latin typeface="Arial" charset="0"/>
              </a:defRPr>
            </a:lvl1pPr>
            <a:lvl2pPr marL="574675" indent="-117475" eaLnBrk="0" hangingPunct="0">
              <a:lnSpc>
                <a:spcPct val="105000"/>
              </a:lnSpc>
              <a:spcBef>
                <a:spcPct val="50000"/>
              </a:spcBef>
              <a:defRPr sz="2400">
                <a:solidFill>
                  <a:schemeClr val="tx1"/>
                </a:solidFill>
                <a:latin typeface="Arial" charset="0"/>
              </a:defRPr>
            </a:lvl2pPr>
            <a:lvl3pPr marL="1204913" indent="-290513" eaLnBrk="0" hangingPunct="0">
              <a:spcBef>
                <a:spcPct val="20000"/>
              </a:spcBef>
              <a:buClr>
                <a:srgbClr val="00468F"/>
              </a:buClr>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2400" b="0">
                <a:solidFill>
                  <a:schemeClr val="tx1"/>
                </a:solidFill>
              </a:rPr>
              <a:t>The Board of Governors of the Federal Reserve System is</a:t>
            </a:r>
          </a:p>
          <a:p>
            <a:pPr eaLnBrk="1" hangingPunct="1">
              <a:spcBef>
                <a:spcPct val="0"/>
              </a:spcBef>
              <a:buClrTx/>
              <a:buFontTx/>
              <a:buNone/>
            </a:pPr>
            <a:r>
              <a:rPr lang="en-US" altLang="en-US" sz="2400" b="0">
                <a:solidFill>
                  <a:schemeClr val="tx1"/>
                </a:solidFill>
              </a:rPr>
              <a:t>located in Washington, D.C.</a:t>
            </a:r>
          </a:p>
        </p:txBody>
      </p:sp>
      <p:pic>
        <p:nvPicPr>
          <p:cNvPr id="35846" name="Picture 20" descr="fig2604a.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descr="fig2604b.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descr="fig2604c.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3" descr="fig2604d.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descr="fig2604e.gif"/>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descr="fig2604f.gif"/>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6" descr="fig2604g.gif"/>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descr="fig2604h.gif"/>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8" descr="fig2604i.gif"/>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9" descr="fig2604j.gif"/>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0" descr="fig2604k.gif"/>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1" descr="fig2604l.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2" descr="fig2604m.gif"/>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3" descr="fig2604n.gif"/>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819400" y="1752600"/>
            <a:ext cx="6248400"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8545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24"/>
                                        </p:tgtEl>
                                        <p:attrNameLst>
                                          <p:attrName>style.visibility</p:attrName>
                                        </p:attrNameLst>
                                      </p:cBhvr>
                                      <p:to>
                                        <p:strVal val="visible"/>
                                      </p:to>
                                    </p:set>
                                    <p:animEffect transition="in" filter="wipe(left)">
                                      <p:cBhvr>
                                        <p:cTn id="7" dur="500"/>
                                        <p:tgtEl>
                                          <p:spTgt spid="5939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500"/>
                                        <p:tgtEl>
                                          <p:spTgt spid="2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500"/>
                                        <p:tgtEl>
                                          <p:spTgt spid="3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500"/>
                                        <p:tgtEl>
                                          <p:spTgt spid="3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fade">
                                      <p:cBhvr>
                                        <p:cTn id="67" dur="500"/>
                                        <p:tgtEl>
                                          <p:spTgt spid="3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93933"/>
                                        </p:tgtEl>
                                        <p:attrNameLst>
                                          <p:attrName>style.visibility</p:attrName>
                                        </p:attrNameLst>
                                      </p:cBhvr>
                                      <p:to>
                                        <p:strVal val="visible"/>
                                      </p:to>
                                    </p:set>
                                    <p:animEffect transition="in" filter="wipe(left)">
                                      <p:cBhvr>
                                        <p:cTn id="72" dur="500"/>
                                        <p:tgtEl>
                                          <p:spTgt spid="593933"/>
                                        </p:tgtEl>
                                      </p:cBhvr>
                                    </p:animEffect>
                                  </p:childTnLst>
                                </p:cTn>
                              </p:par>
                            </p:childTnLst>
                          </p:cTn>
                        </p:par>
                        <p:par>
                          <p:cTn id="73" fill="hold" nodeType="afterGroup">
                            <p:stCondLst>
                              <p:cond delay="500"/>
                            </p:stCondLst>
                            <p:childTnLst>
                              <p:par>
                                <p:cTn id="74" presetID="10" presetClass="entr" presetSubtype="0" fill="hold"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fade">
                                      <p:cBhvr>
                                        <p:cTn id="7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4" grpId="0" autoUpdateAnimBg="0"/>
      <p:bldP spid="59393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9" name="Rectangle 1027"/>
          <p:cNvSpPr>
            <a:spLocks noGrp="1" noChangeArrowheads="1"/>
          </p:cNvSpPr>
          <p:nvPr>
            <p:ph idx="1"/>
          </p:nvPr>
        </p:nvSpPr>
        <p:spPr>
          <a:xfrm>
            <a:off x="152400" y="457200"/>
            <a:ext cx="5638800" cy="6096000"/>
          </a:xfrm>
        </p:spPr>
        <p:txBody>
          <a:bodyPr>
            <a:noAutofit/>
          </a:bodyPr>
          <a:lstStyle/>
          <a:p>
            <a:pPr lvl="1" eaLnBrk="1" hangingPunct="1"/>
            <a:r>
              <a:rPr lang="en-US" altLang="en-US" sz="2200" b="1" dirty="0" smtClean="0">
                <a:solidFill>
                  <a:srgbClr val="00468F"/>
                </a:solidFill>
                <a:latin typeface="Palatino Linotype" panose="02040502050505030304" pitchFamily="18" charset="0"/>
              </a:rPr>
              <a:t>The Chairman of the Board of Governors</a:t>
            </a:r>
            <a:r>
              <a:rPr lang="en-US" altLang="en-US" sz="2200" dirty="0" smtClean="0">
                <a:latin typeface="Palatino Linotype" panose="02040502050505030304" pitchFamily="18" charset="0"/>
              </a:rPr>
              <a:t> </a:t>
            </a:r>
          </a:p>
          <a:p>
            <a:pPr lvl="1">
              <a:buFont typeface="Arial" panose="020B0604020202020204" pitchFamily="34" charset="0"/>
              <a:buChar char="•"/>
            </a:pPr>
            <a:r>
              <a:rPr lang="en-US" altLang="en-US" sz="2200" dirty="0" smtClean="0">
                <a:latin typeface="Palatino Linotype" panose="02040502050505030304" pitchFamily="18" charset="0"/>
              </a:rPr>
              <a:t>The chairman is the Fed’s chief executive, public face, and center of power and responsibility. The current chairman is Janet </a:t>
            </a:r>
            <a:r>
              <a:rPr lang="en-US" altLang="en-US" sz="2200" dirty="0" err="1" smtClean="0">
                <a:latin typeface="Palatino Linotype" panose="02040502050505030304" pitchFamily="18" charset="0"/>
              </a:rPr>
              <a:t>Yellen</a:t>
            </a:r>
            <a:r>
              <a:rPr lang="en-US" altLang="en-US" sz="2200" dirty="0" smtClean="0">
                <a:latin typeface="Palatino Linotype" panose="02040502050505030304" pitchFamily="18" charset="0"/>
              </a:rPr>
              <a:t>.</a:t>
            </a:r>
            <a:endParaRPr lang="en-US" altLang="en-US" sz="2200" b="1" dirty="0" smtClean="0">
              <a:solidFill>
                <a:srgbClr val="00468F"/>
              </a:solidFill>
              <a:latin typeface="Palatino Linotype" panose="02040502050505030304" pitchFamily="18" charset="0"/>
            </a:endParaRPr>
          </a:p>
          <a:p>
            <a:pPr lvl="1" eaLnBrk="1" hangingPunct="1"/>
            <a:r>
              <a:rPr lang="en-US" altLang="en-US" sz="2200" b="1" dirty="0" smtClean="0">
                <a:solidFill>
                  <a:srgbClr val="00468F"/>
                </a:solidFill>
                <a:latin typeface="Palatino Linotype" panose="02040502050505030304" pitchFamily="18" charset="0"/>
              </a:rPr>
              <a:t>The Board of Governors </a:t>
            </a:r>
            <a:r>
              <a:rPr lang="en-US" altLang="en-US" sz="2200" dirty="0" smtClean="0">
                <a:latin typeface="Palatino Linotype" panose="02040502050505030304" pitchFamily="18" charset="0"/>
              </a:rPr>
              <a:t>consist of</a:t>
            </a:r>
          </a:p>
          <a:p>
            <a:pPr lvl="2" eaLnBrk="1" hangingPunct="1"/>
            <a:r>
              <a:rPr lang="en-US" altLang="en-US" sz="2200" dirty="0" smtClean="0">
                <a:latin typeface="Palatino Linotype" panose="02040502050505030304" pitchFamily="18" charset="0"/>
              </a:rPr>
              <a:t>Seven members, appointed by the President of the United States and confirmed by the Senate.</a:t>
            </a:r>
          </a:p>
          <a:p>
            <a:pPr lvl="2" eaLnBrk="1" hangingPunct="1"/>
            <a:r>
              <a:rPr lang="en-US" altLang="en-US" sz="2200" dirty="0" smtClean="0">
                <a:latin typeface="Palatino Linotype" panose="02040502050505030304" pitchFamily="18" charset="0"/>
              </a:rPr>
              <a:t>Each for a 14-year term.</a:t>
            </a:r>
          </a:p>
          <a:p>
            <a:pPr lvl="2" eaLnBrk="1" hangingPunct="1"/>
            <a:r>
              <a:rPr lang="en-US" altLang="en-US" sz="2200" dirty="0" smtClean="0">
                <a:latin typeface="Palatino Linotype" panose="02040502050505030304" pitchFamily="18" charset="0"/>
              </a:rPr>
              <a:t>Oversees the federal reserve system.</a:t>
            </a:r>
          </a:p>
          <a:p>
            <a:pPr lvl="2" eaLnBrk="1" hangingPunct="1"/>
            <a:r>
              <a:rPr lang="en-US" altLang="en-US" sz="2200" dirty="0" smtClean="0">
                <a:latin typeface="Palatino Linotype" panose="02040502050505030304" pitchFamily="18" charset="0"/>
              </a:rPr>
              <a:t>The President appoints one of the board members as Chairman for a term of 4 years, which is renewable.</a:t>
            </a:r>
          </a:p>
        </p:txBody>
      </p:sp>
      <p:pic>
        <p:nvPicPr>
          <p:cNvPr id="2" name="Picture 2" descr="Image resul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819400"/>
            <a:ext cx="2768815" cy="345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262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28739">
                                            <p:txEl>
                                              <p:pRg st="1" end="1"/>
                                            </p:txEl>
                                          </p:spTgt>
                                        </p:tgtEl>
                                        <p:attrNameLst>
                                          <p:attrName>style.visibility</p:attrName>
                                        </p:attrNameLst>
                                      </p:cBhvr>
                                      <p:to>
                                        <p:strVal val="visible"/>
                                      </p:to>
                                    </p:set>
                                    <p:animEffect transition="in" filter="wipe(left)">
                                      <p:cBhvr>
                                        <p:cTn id="7" dur="500"/>
                                        <p:tgtEl>
                                          <p:spTgt spid="6287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8739">
                                            <p:txEl>
                                              <p:pRg st="2" end="2"/>
                                            </p:txEl>
                                          </p:spTgt>
                                        </p:tgtEl>
                                        <p:attrNameLst>
                                          <p:attrName>style.visibility</p:attrName>
                                        </p:attrNameLst>
                                      </p:cBhvr>
                                      <p:to>
                                        <p:strVal val="visible"/>
                                      </p:to>
                                    </p:set>
                                    <p:animEffect transition="in" filter="wipe(left)">
                                      <p:cBhvr>
                                        <p:cTn id="12" dur="500"/>
                                        <p:tgtEl>
                                          <p:spTgt spid="6287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28739">
                                            <p:txEl>
                                              <p:pRg st="3" end="3"/>
                                            </p:txEl>
                                          </p:spTgt>
                                        </p:tgtEl>
                                        <p:attrNameLst>
                                          <p:attrName>style.visibility</p:attrName>
                                        </p:attrNameLst>
                                      </p:cBhvr>
                                      <p:to>
                                        <p:strVal val="visible"/>
                                      </p:to>
                                    </p:set>
                                    <p:animEffect transition="in" filter="wipe(left)">
                                      <p:cBhvr>
                                        <p:cTn id="17" dur="500"/>
                                        <p:tgtEl>
                                          <p:spTgt spid="6287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28739">
                                            <p:txEl>
                                              <p:pRg st="4" end="4"/>
                                            </p:txEl>
                                          </p:spTgt>
                                        </p:tgtEl>
                                        <p:attrNameLst>
                                          <p:attrName>style.visibility</p:attrName>
                                        </p:attrNameLst>
                                      </p:cBhvr>
                                      <p:to>
                                        <p:strVal val="visible"/>
                                      </p:to>
                                    </p:set>
                                    <p:animEffect transition="in" filter="wipe(left)">
                                      <p:cBhvr>
                                        <p:cTn id="22" dur="500"/>
                                        <p:tgtEl>
                                          <p:spTgt spid="6287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28739">
                                            <p:txEl>
                                              <p:pRg st="5" end="5"/>
                                            </p:txEl>
                                          </p:spTgt>
                                        </p:tgtEl>
                                        <p:attrNameLst>
                                          <p:attrName>style.visibility</p:attrName>
                                        </p:attrNameLst>
                                      </p:cBhvr>
                                      <p:to>
                                        <p:strVal val="visible"/>
                                      </p:to>
                                    </p:set>
                                    <p:animEffect transition="in" filter="wipe(left)">
                                      <p:cBhvr>
                                        <p:cTn id="27" dur="500"/>
                                        <p:tgtEl>
                                          <p:spTgt spid="62873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28739">
                                            <p:txEl>
                                              <p:pRg st="6" end="6"/>
                                            </p:txEl>
                                          </p:spTgt>
                                        </p:tgtEl>
                                        <p:attrNameLst>
                                          <p:attrName>style.visibility</p:attrName>
                                        </p:attrNameLst>
                                      </p:cBhvr>
                                      <p:to>
                                        <p:strVal val="visible"/>
                                      </p:to>
                                    </p:set>
                                    <p:animEffect transition="in" filter="wipe(left)">
                                      <p:cBhvr>
                                        <p:cTn id="32" dur="500"/>
                                        <p:tgtEl>
                                          <p:spTgt spid="6287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39" grpId="0" build="p" bldLvl="3"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a:xfrm>
            <a:off x="0" y="76200"/>
            <a:ext cx="8686800" cy="838200"/>
          </a:xfrm>
        </p:spPr>
        <p:txBody>
          <a:bodyPr>
            <a:normAutofit fontScale="90000"/>
          </a:bodyPr>
          <a:lstStyle/>
          <a:p>
            <a:r>
              <a:rPr lang="en-US" altLang="en-US" dirty="0">
                <a:latin typeface="Palatino Linotype" panose="02040502050505030304" pitchFamily="18" charset="0"/>
              </a:rPr>
              <a:t>The Federal Open Market Committee</a:t>
            </a:r>
          </a:p>
        </p:txBody>
      </p:sp>
      <p:sp>
        <p:nvSpPr>
          <p:cNvPr id="596997" name="Rectangle 5"/>
          <p:cNvSpPr>
            <a:spLocks noGrp="1" noChangeArrowheads="1"/>
          </p:cNvSpPr>
          <p:nvPr>
            <p:ph idx="1"/>
          </p:nvPr>
        </p:nvSpPr>
        <p:spPr>
          <a:xfrm>
            <a:off x="3733800" y="914400"/>
            <a:ext cx="5181600" cy="5486399"/>
          </a:xfrm>
        </p:spPr>
        <p:txBody>
          <a:bodyPr>
            <a:normAutofit fontScale="92500"/>
          </a:bodyPr>
          <a:lstStyle/>
          <a:p>
            <a:pPr marL="461963" lvl="1" indent="-4763" eaLnBrk="1" hangingPunct="1">
              <a:lnSpc>
                <a:spcPct val="95000"/>
              </a:lnSpc>
            </a:pPr>
            <a:r>
              <a:rPr lang="en-US" altLang="en-US" sz="2400" dirty="0" smtClean="0">
                <a:latin typeface="Palatino Linotype" panose="02040502050505030304" pitchFamily="18" charset="0"/>
              </a:rPr>
              <a:t>The </a:t>
            </a:r>
            <a:r>
              <a:rPr lang="en-US" altLang="en-US" sz="2400" b="1" dirty="0" smtClean="0">
                <a:solidFill>
                  <a:srgbClr val="FF0000"/>
                </a:solidFill>
                <a:latin typeface="Palatino Linotype" panose="02040502050505030304" pitchFamily="18" charset="0"/>
              </a:rPr>
              <a:t>Federal Open Market Committee</a:t>
            </a:r>
            <a:r>
              <a:rPr lang="en-US" altLang="en-US" sz="2400" dirty="0" smtClean="0">
                <a:latin typeface="Palatino Linotype" panose="02040502050505030304" pitchFamily="18" charset="0"/>
              </a:rPr>
              <a:t> (FOMC) is the Fed’s main policy-making committee.</a:t>
            </a:r>
          </a:p>
          <a:p>
            <a:pPr marL="461963" lvl="1" indent="-4763" eaLnBrk="1" hangingPunct="1">
              <a:lnSpc>
                <a:spcPct val="95000"/>
              </a:lnSpc>
            </a:pPr>
            <a:r>
              <a:rPr lang="en-US" altLang="en-US" sz="2400" dirty="0" smtClean="0">
                <a:latin typeface="Palatino Linotype" panose="02040502050505030304" pitchFamily="18" charset="0"/>
              </a:rPr>
              <a:t>The FOMC consists of </a:t>
            </a:r>
          </a:p>
          <a:p>
            <a:pPr lvl="2" eaLnBrk="1" hangingPunct="1">
              <a:lnSpc>
                <a:spcPct val="90000"/>
              </a:lnSpc>
            </a:pPr>
            <a:r>
              <a:rPr lang="en-US" altLang="en-US" dirty="0" smtClean="0">
                <a:latin typeface="Palatino Linotype" panose="02040502050505030304" pitchFamily="18" charset="0"/>
              </a:rPr>
              <a:t>The chairman and other six members of the Board of Governors.</a:t>
            </a:r>
          </a:p>
          <a:p>
            <a:pPr lvl="2" eaLnBrk="1" hangingPunct="1">
              <a:lnSpc>
                <a:spcPct val="90000"/>
              </a:lnSpc>
            </a:pPr>
            <a:r>
              <a:rPr lang="en-US" altLang="en-US" dirty="0" smtClean="0">
                <a:latin typeface="Palatino Linotype" panose="02040502050505030304" pitchFamily="18" charset="0"/>
              </a:rPr>
              <a:t>The president of the Federal Reserve Bank of New York.</a:t>
            </a:r>
          </a:p>
          <a:p>
            <a:pPr lvl="2" eaLnBrk="1" hangingPunct="1">
              <a:lnSpc>
                <a:spcPct val="90000"/>
              </a:lnSpc>
            </a:pPr>
            <a:r>
              <a:rPr lang="en-US" altLang="en-US" dirty="0" smtClean="0">
                <a:latin typeface="Palatino Linotype" panose="02040502050505030304" pitchFamily="18" charset="0"/>
              </a:rPr>
              <a:t>Four presidents of the other regional Federal Reserve banks (on a yearly rotating basis).</a:t>
            </a:r>
          </a:p>
          <a:p>
            <a:pPr marL="461963" lvl="1" indent="-4763" eaLnBrk="1" hangingPunct="1">
              <a:lnSpc>
                <a:spcPct val="95000"/>
              </a:lnSpc>
            </a:pPr>
            <a:r>
              <a:rPr lang="en-US" altLang="en-US" sz="2400" dirty="0" smtClean="0">
                <a:latin typeface="Palatino Linotype" panose="02040502050505030304" pitchFamily="18" charset="0"/>
              </a:rPr>
              <a:t>The FOMC meets approximately every six weeks.</a:t>
            </a:r>
          </a:p>
          <a:p>
            <a:pPr marL="461963" lvl="1" indent="-4763" eaLnBrk="1" hangingPunct="1">
              <a:lnSpc>
                <a:spcPct val="95000"/>
              </a:lnSpc>
            </a:pPr>
            <a:r>
              <a:rPr lang="en-US" altLang="en-US" sz="2400" dirty="0" smtClean="0">
                <a:latin typeface="Palatino Linotype" panose="02040502050505030304" pitchFamily="18" charset="0"/>
              </a:rPr>
              <a:t>They set the Fed’s monetary policy.</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559" y="2286000"/>
            <a:ext cx="32766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423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6997">
                                            <p:txEl>
                                              <p:pRg st="0" end="0"/>
                                            </p:txEl>
                                          </p:spTgt>
                                        </p:tgtEl>
                                        <p:attrNameLst>
                                          <p:attrName>style.visibility</p:attrName>
                                        </p:attrNameLst>
                                      </p:cBhvr>
                                      <p:to>
                                        <p:strVal val="visible"/>
                                      </p:to>
                                    </p:set>
                                    <p:animEffect transition="in" filter="wipe(left)">
                                      <p:cBhvr>
                                        <p:cTn id="7" dur="500"/>
                                        <p:tgtEl>
                                          <p:spTgt spid="59699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6997">
                                            <p:txEl>
                                              <p:pRg st="1" end="1"/>
                                            </p:txEl>
                                          </p:spTgt>
                                        </p:tgtEl>
                                        <p:attrNameLst>
                                          <p:attrName>style.visibility</p:attrName>
                                        </p:attrNameLst>
                                      </p:cBhvr>
                                      <p:to>
                                        <p:strVal val="visible"/>
                                      </p:to>
                                    </p:set>
                                    <p:animEffect transition="in" filter="wipe(left)">
                                      <p:cBhvr>
                                        <p:cTn id="12" dur="500"/>
                                        <p:tgtEl>
                                          <p:spTgt spid="59699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6997">
                                            <p:txEl>
                                              <p:pRg st="2" end="2"/>
                                            </p:txEl>
                                          </p:spTgt>
                                        </p:tgtEl>
                                        <p:attrNameLst>
                                          <p:attrName>style.visibility</p:attrName>
                                        </p:attrNameLst>
                                      </p:cBhvr>
                                      <p:to>
                                        <p:strVal val="visible"/>
                                      </p:to>
                                    </p:set>
                                    <p:animEffect transition="in" filter="wipe(left)">
                                      <p:cBhvr>
                                        <p:cTn id="17" dur="500"/>
                                        <p:tgtEl>
                                          <p:spTgt spid="59699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6997">
                                            <p:txEl>
                                              <p:pRg st="3" end="3"/>
                                            </p:txEl>
                                          </p:spTgt>
                                        </p:tgtEl>
                                        <p:attrNameLst>
                                          <p:attrName>style.visibility</p:attrName>
                                        </p:attrNameLst>
                                      </p:cBhvr>
                                      <p:to>
                                        <p:strVal val="visible"/>
                                      </p:to>
                                    </p:set>
                                    <p:animEffect transition="in" filter="wipe(left)">
                                      <p:cBhvr>
                                        <p:cTn id="22" dur="500"/>
                                        <p:tgtEl>
                                          <p:spTgt spid="59699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6997">
                                            <p:txEl>
                                              <p:pRg st="4" end="4"/>
                                            </p:txEl>
                                          </p:spTgt>
                                        </p:tgtEl>
                                        <p:attrNameLst>
                                          <p:attrName>style.visibility</p:attrName>
                                        </p:attrNameLst>
                                      </p:cBhvr>
                                      <p:to>
                                        <p:strVal val="visible"/>
                                      </p:to>
                                    </p:set>
                                    <p:animEffect transition="in" filter="wipe(left)">
                                      <p:cBhvr>
                                        <p:cTn id="27" dur="500"/>
                                        <p:tgtEl>
                                          <p:spTgt spid="59699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96997">
                                            <p:txEl>
                                              <p:pRg st="5" end="5"/>
                                            </p:txEl>
                                          </p:spTgt>
                                        </p:tgtEl>
                                        <p:attrNameLst>
                                          <p:attrName>style.visibility</p:attrName>
                                        </p:attrNameLst>
                                      </p:cBhvr>
                                      <p:to>
                                        <p:strVal val="visible"/>
                                      </p:to>
                                    </p:set>
                                    <p:animEffect transition="in" filter="wipe(left)">
                                      <p:cBhvr>
                                        <p:cTn id="32" dur="500"/>
                                        <p:tgtEl>
                                          <p:spTgt spid="59699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96997">
                                            <p:txEl>
                                              <p:pRg st="6" end="6"/>
                                            </p:txEl>
                                          </p:spTgt>
                                        </p:tgtEl>
                                        <p:attrNameLst>
                                          <p:attrName>style.visibility</p:attrName>
                                        </p:attrNameLst>
                                      </p:cBhvr>
                                      <p:to>
                                        <p:strVal val="visible"/>
                                      </p:to>
                                    </p:set>
                                    <p:animEffect transition="in" filter="wipe(left)">
                                      <p:cBhvr>
                                        <p:cTn id="37" dur="500"/>
                                        <p:tgtEl>
                                          <p:spTgt spid="59699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997"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381000" y="76200"/>
            <a:ext cx="8229600" cy="762000"/>
          </a:xfrm>
        </p:spPr>
        <p:txBody>
          <a:bodyPr>
            <a:normAutofit fontScale="90000"/>
          </a:bodyPr>
          <a:lstStyle/>
          <a:p>
            <a:pPr eaLnBrk="1" hangingPunct="1"/>
            <a:r>
              <a:rPr lang="en-US" altLang="en-US" dirty="0" smtClean="0">
                <a:latin typeface="Palatino Linotype" panose="02040502050505030304" pitchFamily="18" charset="0"/>
              </a:rPr>
              <a:t>THE FEDERAL RESERVE SYSTEM</a:t>
            </a:r>
            <a:endParaRPr lang="en-CA" altLang="en-US" dirty="0" smtClean="0">
              <a:latin typeface="Palatino Linotype" panose="02040502050505030304" pitchFamily="18" charset="0"/>
            </a:endParaRPr>
          </a:p>
        </p:txBody>
      </p:sp>
      <p:sp>
        <p:nvSpPr>
          <p:cNvPr id="600069" name="Rectangle 5"/>
          <p:cNvSpPr>
            <a:spLocks noGrp="1" noChangeArrowheads="1"/>
          </p:cNvSpPr>
          <p:nvPr>
            <p:ph idx="1"/>
          </p:nvPr>
        </p:nvSpPr>
        <p:spPr>
          <a:xfrm>
            <a:off x="457200" y="762001"/>
            <a:ext cx="8229600" cy="4267199"/>
          </a:xfrm>
        </p:spPr>
        <p:txBody>
          <a:bodyPr>
            <a:normAutofit/>
          </a:bodyPr>
          <a:lstStyle/>
          <a:p>
            <a:pPr eaLnBrk="1" hangingPunct="1"/>
            <a:r>
              <a:rPr lang="en-US" altLang="en-US" sz="2200" dirty="0" smtClean="0">
                <a:latin typeface="Palatino Linotype" panose="02040502050505030304" pitchFamily="18" charset="0"/>
              </a:rPr>
              <a:t>The Fed’s Policy Tools – Monetary Policy</a:t>
            </a:r>
          </a:p>
          <a:p>
            <a:pPr lvl="1" eaLnBrk="1" hangingPunct="1"/>
            <a:r>
              <a:rPr lang="en-US" altLang="en-US" sz="2200" dirty="0" smtClean="0">
                <a:latin typeface="Palatino Linotype" panose="02040502050505030304" pitchFamily="18" charset="0"/>
              </a:rPr>
              <a:t>The Fed uses 4 main policy tools which we list in </a:t>
            </a:r>
            <a:r>
              <a:rPr lang="en-US" altLang="en-US" sz="2200" u="sng" dirty="0" smtClean="0">
                <a:latin typeface="Palatino Linotype" panose="02040502050505030304" pitchFamily="18" charset="0"/>
              </a:rPr>
              <a:t>order of impact</a:t>
            </a:r>
            <a:r>
              <a:rPr lang="en-US" altLang="en-US" sz="2200" dirty="0" smtClean="0">
                <a:latin typeface="Palatino Linotype" panose="02040502050505030304" pitchFamily="18" charset="0"/>
              </a:rPr>
              <a:t> on the money supply from highest to lowest:</a:t>
            </a:r>
          </a:p>
          <a:p>
            <a:pPr lvl="2"/>
            <a:r>
              <a:rPr lang="en-US" altLang="en-US" sz="2200" dirty="0" smtClean="0">
                <a:solidFill>
                  <a:srgbClr val="FF0000"/>
                </a:solidFill>
                <a:latin typeface="Palatino Linotype" panose="02040502050505030304" pitchFamily="18" charset="0"/>
              </a:rPr>
              <a:t>Open Market Operations </a:t>
            </a:r>
            <a:r>
              <a:rPr lang="en-US" altLang="en-US" sz="2200" dirty="0" smtClean="0">
                <a:latin typeface="Palatino Linotype" panose="02040502050505030304" pitchFamily="18" charset="0"/>
              </a:rPr>
              <a:t>(OMO)-this is the buying and selling of securities (also called bonds, T-bills, T-notes)</a:t>
            </a:r>
          </a:p>
          <a:p>
            <a:pPr lvl="2" eaLnBrk="1" hangingPunct="1"/>
            <a:r>
              <a:rPr lang="en-US" altLang="en-US" sz="2200" dirty="0" smtClean="0">
                <a:solidFill>
                  <a:srgbClr val="FF0000"/>
                </a:solidFill>
                <a:latin typeface="Palatino Linotype" panose="02040502050505030304" pitchFamily="18" charset="0"/>
              </a:rPr>
              <a:t>Required reserve ratios </a:t>
            </a:r>
            <a:r>
              <a:rPr lang="en-US" altLang="en-US" sz="2200" dirty="0" smtClean="0">
                <a:latin typeface="Palatino Linotype" panose="02040502050505030304" pitchFamily="18" charset="0"/>
              </a:rPr>
              <a:t>(changing the reserve requirement)</a:t>
            </a:r>
          </a:p>
          <a:p>
            <a:pPr lvl="2" eaLnBrk="1" hangingPunct="1"/>
            <a:r>
              <a:rPr lang="en-US" altLang="en-US" sz="2200" dirty="0" smtClean="0">
                <a:solidFill>
                  <a:srgbClr val="FF0000"/>
                </a:solidFill>
                <a:latin typeface="Palatino Linotype" panose="02040502050505030304" pitchFamily="18" charset="0"/>
              </a:rPr>
              <a:t>Discount rate </a:t>
            </a:r>
            <a:r>
              <a:rPr lang="en-US" altLang="en-US" sz="2200" dirty="0" smtClean="0">
                <a:latin typeface="Palatino Linotype" panose="02040502050505030304" pitchFamily="18" charset="0"/>
              </a:rPr>
              <a:t>(the interest rate at which banks borrow from the FED)</a:t>
            </a:r>
          </a:p>
          <a:p>
            <a:pPr lvl="2" eaLnBrk="1" hangingPunct="1"/>
            <a:r>
              <a:rPr lang="en-US" altLang="en-US" sz="2200" dirty="0" smtClean="0">
                <a:solidFill>
                  <a:srgbClr val="FF0000"/>
                </a:solidFill>
                <a:latin typeface="Palatino Linotype" panose="02040502050505030304" pitchFamily="18" charset="0"/>
              </a:rPr>
              <a:t>Federal Funds Rate </a:t>
            </a:r>
            <a:r>
              <a:rPr lang="en-US" altLang="en-US" sz="2200" dirty="0" smtClean="0">
                <a:latin typeface="Palatino Linotype" panose="02040502050505030304" pitchFamily="18" charset="0"/>
              </a:rPr>
              <a:t>(the interest rate at which banks borrow from banks )</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5257799"/>
            <a:ext cx="701040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0717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00069">
                                            <p:txEl>
                                              <p:pRg st="1" end="1"/>
                                            </p:txEl>
                                          </p:spTgt>
                                        </p:tgtEl>
                                        <p:attrNameLst>
                                          <p:attrName>style.visibility</p:attrName>
                                        </p:attrNameLst>
                                      </p:cBhvr>
                                      <p:to>
                                        <p:strVal val="visible"/>
                                      </p:to>
                                    </p:set>
                                    <p:animEffect transition="in" filter="wipe(left)">
                                      <p:cBhvr>
                                        <p:cTn id="7" dur="500"/>
                                        <p:tgtEl>
                                          <p:spTgt spid="60006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0069">
                                            <p:txEl>
                                              <p:pRg st="2" end="2"/>
                                            </p:txEl>
                                          </p:spTgt>
                                        </p:tgtEl>
                                        <p:attrNameLst>
                                          <p:attrName>style.visibility</p:attrName>
                                        </p:attrNameLst>
                                      </p:cBhvr>
                                      <p:to>
                                        <p:strVal val="visible"/>
                                      </p:to>
                                    </p:set>
                                    <p:animEffect transition="in" filter="wipe(left)">
                                      <p:cBhvr>
                                        <p:cTn id="12" dur="500"/>
                                        <p:tgtEl>
                                          <p:spTgt spid="60006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00069">
                                            <p:txEl>
                                              <p:pRg st="3" end="3"/>
                                            </p:txEl>
                                          </p:spTgt>
                                        </p:tgtEl>
                                        <p:attrNameLst>
                                          <p:attrName>style.visibility</p:attrName>
                                        </p:attrNameLst>
                                      </p:cBhvr>
                                      <p:to>
                                        <p:strVal val="visible"/>
                                      </p:to>
                                    </p:set>
                                    <p:animEffect transition="in" filter="wipe(left)">
                                      <p:cBhvr>
                                        <p:cTn id="17" dur="500"/>
                                        <p:tgtEl>
                                          <p:spTgt spid="60006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00069">
                                            <p:txEl>
                                              <p:pRg st="4" end="4"/>
                                            </p:txEl>
                                          </p:spTgt>
                                        </p:tgtEl>
                                        <p:attrNameLst>
                                          <p:attrName>style.visibility</p:attrName>
                                        </p:attrNameLst>
                                      </p:cBhvr>
                                      <p:to>
                                        <p:strVal val="visible"/>
                                      </p:to>
                                    </p:set>
                                    <p:animEffect transition="in" filter="wipe(left)">
                                      <p:cBhvr>
                                        <p:cTn id="22" dur="500"/>
                                        <p:tgtEl>
                                          <p:spTgt spid="60006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00069">
                                            <p:txEl>
                                              <p:pRg st="5" end="5"/>
                                            </p:txEl>
                                          </p:spTgt>
                                        </p:tgtEl>
                                        <p:attrNameLst>
                                          <p:attrName>style.visibility</p:attrName>
                                        </p:attrNameLst>
                                      </p:cBhvr>
                                      <p:to>
                                        <p:strVal val="visible"/>
                                      </p:to>
                                    </p:set>
                                    <p:animEffect transition="in" filter="wipe(left)">
                                      <p:cBhvr>
                                        <p:cTn id="27" dur="500"/>
                                        <p:tgtEl>
                                          <p:spTgt spid="60006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69" grpId="0" build="p" bldLvl="3"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itle 3"/>
              <p:cNvSpPr>
                <a:spLocks noGrp="1"/>
              </p:cNvSpPr>
              <p:nvPr>
                <p:ph type="title"/>
              </p:nvPr>
            </p:nvSpPr>
            <p:spPr>
              <a:xfrm>
                <a:off x="381000" y="152400"/>
                <a:ext cx="8153400" cy="1828800"/>
              </a:xfrm>
              <a:ln>
                <a:solidFill>
                  <a:schemeClr val="tx1"/>
                </a:solidFill>
              </a:ln>
            </p:spPr>
            <p:txBody>
              <a:bodyPr>
                <a:noAutofit/>
              </a:bodyPr>
              <a:lstStyle/>
              <a:p>
                <a:r>
                  <a:rPr lang="en-US" sz="3600" dirty="0" smtClean="0">
                    <a:latin typeface="Palatino Linotype" panose="02040502050505030304" pitchFamily="18" charset="0"/>
                  </a:rPr>
                  <a:t>The Expansionary/</a:t>
                </a:r>
                <a:r>
                  <a:rPr lang="en-US" sz="3600" dirty="0" err="1" smtClean="0">
                    <a:latin typeface="Palatino Linotype" panose="02040502050505030304" pitchFamily="18" charset="0"/>
                  </a:rPr>
                  <a:t>Contractionary</a:t>
                </a:r>
                <a:r>
                  <a:rPr lang="en-US" sz="3600" dirty="0" smtClean="0">
                    <a:latin typeface="Palatino Linotype" panose="02040502050505030304" pitchFamily="18" charset="0"/>
                  </a:rPr>
                  <a:t/>
                </a:r>
                <a:br>
                  <a:rPr lang="en-US" sz="3600" dirty="0" smtClean="0">
                    <a:latin typeface="Palatino Linotype" panose="02040502050505030304" pitchFamily="18" charset="0"/>
                  </a:rPr>
                </a:br>
                <a:r>
                  <a:rPr lang="en-US" sz="3600" dirty="0" smtClean="0">
                    <a:latin typeface="Palatino Linotype" panose="02040502050505030304" pitchFamily="18" charset="0"/>
                  </a:rPr>
                  <a:t>Monetary Policy</a:t>
                </a:r>
                <a:r>
                  <a:rPr lang="en-US" sz="3600" dirty="0">
                    <a:latin typeface="Palatino Linotype" panose="02040502050505030304" pitchFamily="18" charset="0"/>
                  </a:rPr>
                  <a:t/>
                </a:r>
                <a:br>
                  <a:rPr lang="en-US" sz="3600" dirty="0">
                    <a:latin typeface="Palatino Linotype" panose="02040502050505030304" pitchFamily="18" charset="0"/>
                  </a:rPr>
                </a:br>
                <a:r>
                  <a:rPr lang="en-US" sz="3600" dirty="0" smtClean="0">
                    <a:latin typeface="Palatino Linotype" panose="02040502050505030304" pitchFamily="18" charset="0"/>
                  </a:rPr>
                  <a:t> Money Supply (</a:t>
                </a:r>
                <a14:m>
                  <m:oMath xmlns:m="http://schemas.openxmlformats.org/officeDocument/2006/math">
                    <m:sSub>
                      <m:sSubPr>
                        <m:ctrlPr>
                          <a:rPr lang="en-US" sz="3600" i="1" smtClean="0">
                            <a:solidFill>
                              <a:srgbClr val="FF0000"/>
                            </a:solidFill>
                            <a:latin typeface="Cambria Math" panose="02040503050406030204" pitchFamily="18" charset="0"/>
                          </a:rPr>
                        </m:ctrlPr>
                      </m:sSubPr>
                      <m:e>
                        <m:r>
                          <a:rPr lang="en-US" sz="3600" b="0" i="1" smtClean="0">
                            <a:solidFill>
                              <a:srgbClr val="FF0000"/>
                            </a:solidFill>
                            <a:latin typeface="Cambria Math"/>
                          </a:rPr>
                          <m:t>𝑠</m:t>
                        </m:r>
                      </m:e>
                      <m:sub>
                        <m:r>
                          <a:rPr lang="en-US" sz="3600" b="0" i="1" smtClean="0">
                            <a:solidFill>
                              <a:srgbClr val="FF0000"/>
                            </a:solidFill>
                            <a:latin typeface="Cambria Math"/>
                          </a:rPr>
                          <m:t>𝑚</m:t>
                        </m:r>
                      </m:sub>
                    </m:sSub>
                  </m:oMath>
                </a14:m>
                <a:r>
                  <a:rPr lang="en-US" sz="3600" dirty="0" smtClean="0">
                    <a:latin typeface="Palatino Linotype" panose="02040502050505030304" pitchFamily="18" charset="0"/>
                  </a:rPr>
                  <a:t>)Chart </a:t>
                </a:r>
                <a:endParaRPr lang="en-US" sz="3600" dirty="0">
                  <a:latin typeface="Palatino Linotype" panose="02040502050505030304" pitchFamily="18" charset="0"/>
                </a:endParaRPr>
              </a:p>
            </p:txBody>
          </p:sp>
        </mc:Choice>
        <mc:Fallback xmlns="">
          <p:sp>
            <p:nvSpPr>
              <p:cNvPr id="4" name="Title 3"/>
              <p:cNvSpPr>
                <a:spLocks noGrp="1" noRot="1" noChangeAspect="1" noMove="1" noResize="1" noEditPoints="1" noAdjustHandles="1" noChangeArrowheads="1" noChangeShapeType="1" noTextEdit="1"/>
              </p:cNvSpPr>
              <p:nvPr>
                <p:ph type="title"/>
              </p:nvPr>
            </p:nvSpPr>
            <p:spPr>
              <a:xfrm>
                <a:off x="381000" y="152400"/>
                <a:ext cx="8153400" cy="1828800"/>
              </a:xfrm>
              <a:blipFill rotWithShape="0">
                <a:blip r:embed="rId2"/>
                <a:stretch>
                  <a:fillRect t="-2318" b="-9603"/>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 Placeholder 4"/>
              <p:cNvSpPr>
                <a:spLocks noGrp="1"/>
              </p:cNvSpPr>
              <p:nvPr>
                <p:ph type="body" idx="1"/>
              </p:nvPr>
            </p:nvSpPr>
            <p:spPr>
              <a:xfrm>
                <a:off x="152400" y="2209800"/>
                <a:ext cx="4040188" cy="639762"/>
              </a:xfrm>
              <a:ln>
                <a:solidFill>
                  <a:srgbClr val="FF0000"/>
                </a:solidFill>
              </a:ln>
            </p:spPr>
            <p:txBody>
              <a:bodyPr>
                <a:normAutofit fontScale="92500" lnSpcReduction="10000"/>
              </a:bodyPr>
              <a:lstStyle/>
              <a:p>
                <a:r>
                  <a:rPr lang="en-US" dirty="0" smtClean="0"/>
                  <a:t>Expansionary </a:t>
                </a:r>
                <a14:m>
                  <m:oMath xmlns:m="http://schemas.openxmlformats.org/officeDocument/2006/math">
                    <m:sSub>
                      <m:sSubPr>
                        <m:ctrlPr>
                          <a:rPr lang="en-US" sz="4000" i="1" smtClean="0">
                            <a:solidFill>
                              <a:srgbClr val="FF0000"/>
                            </a:solidFill>
                            <a:latin typeface="Cambria Math" panose="02040503050406030204" pitchFamily="18" charset="0"/>
                          </a:rPr>
                        </m:ctrlPr>
                      </m:sSubPr>
                      <m:e>
                        <m:r>
                          <a:rPr lang="en-US" sz="4000" b="1" i="1" smtClean="0">
                            <a:solidFill>
                              <a:srgbClr val="FF0000"/>
                            </a:solidFill>
                            <a:latin typeface="Cambria Math"/>
                          </a:rPr>
                          <m:t>𝒔</m:t>
                        </m:r>
                      </m:e>
                      <m:sub>
                        <m:r>
                          <a:rPr lang="en-US" sz="4000" b="1" i="1" smtClean="0">
                            <a:solidFill>
                              <a:srgbClr val="FF0000"/>
                            </a:solidFill>
                            <a:latin typeface="Cambria Math"/>
                          </a:rPr>
                          <m:t>𝒎</m:t>
                        </m:r>
                        <m:r>
                          <a:rPr lang="en-US" sz="4000" b="1" i="1" smtClean="0">
                            <a:solidFill>
                              <a:srgbClr val="FF0000"/>
                            </a:solidFill>
                            <a:latin typeface="Cambria Math"/>
                          </a:rPr>
                          <m:t> ↑</m:t>
                        </m:r>
                      </m:sub>
                    </m:sSub>
                  </m:oMath>
                </a14:m>
                <a:endParaRPr lang="en-US" sz="4000" dirty="0"/>
              </a:p>
            </p:txBody>
          </p:sp>
        </mc:Choice>
        <mc:Fallback xmlns="">
          <p:sp>
            <p:nvSpPr>
              <p:cNvPr id="5" name="Text Placeholder 4"/>
              <p:cNvSpPr>
                <a:spLocks noGrp="1" noRot="1" noChangeAspect="1" noMove="1" noResize="1" noEditPoints="1" noAdjustHandles="1" noChangeArrowheads="1" noChangeShapeType="1" noTextEdit="1"/>
              </p:cNvSpPr>
              <p:nvPr>
                <p:ph type="body" idx="1"/>
              </p:nvPr>
            </p:nvSpPr>
            <p:spPr>
              <a:xfrm>
                <a:off x="152400" y="2209800"/>
                <a:ext cx="4040188" cy="639762"/>
              </a:xfrm>
              <a:blipFill rotWithShape="1">
                <a:blip r:embed="rId3"/>
                <a:stretch>
                  <a:fillRect l="-1654" b="-10377"/>
                </a:stretch>
              </a:blipFill>
              <a:ln>
                <a:solidFill>
                  <a:srgbClr val="FF000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ontent Placeholder 5"/>
              <p:cNvSpPr>
                <a:spLocks noGrp="1"/>
              </p:cNvSpPr>
              <p:nvPr>
                <p:ph sz="half" idx="2"/>
              </p:nvPr>
            </p:nvSpPr>
            <p:spPr>
              <a:xfrm>
                <a:off x="228600" y="2895600"/>
                <a:ext cx="4040188" cy="3352800"/>
              </a:xfrm>
            </p:spPr>
            <p:txBody>
              <a:bodyPr/>
              <a:lstStyle/>
              <a:p>
                <a:r>
                  <a:rPr lang="en-US" dirty="0" smtClean="0"/>
                  <a:t>OMO- Fed Buys Bonds</a:t>
                </a:r>
              </a:p>
              <a:p>
                <a14:m>
                  <m:oMath xmlns:m="http://schemas.openxmlformats.org/officeDocument/2006/math">
                    <m:r>
                      <a:rPr lang="en-US" i="1" smtClean="0">
                        <a:latin typeface="Cambria Math"/>
                        <a:ea typeface="Cambria Math"/>
                      </a:rPr>
                      <m:t>↓</m:t>
                    </m:r>
                  </m:oMath>
                </a14:m>
                <a:r>
                  <a:rPr lang="en-US" dirty="0" smtClean="0"/>
                  <a:t> Reserve Ratio</a:t>
                </a:r>
              </a:p>
              <a:p>
                <a14:m>
                  <m:oMath xmlns:m="http://schemas.openxmlformats.org/officeDocument/2006/math">
                    <m:r>
                      <a:rPr lang="en-US" i="1" smtClean="0">
                        <a:latin typeface="Cambria Math"/>
                        <a:ea typeface="Cambria Math"/>
                      </a:rPr>
                      <m:t>↓</m:t>
                    </m:r>
                  </m:oMath>
                </a14:m>
                <a:r>
                  <a:rPr lang="en-US" dirty="0" smtClean="0"/>
                  <a:t> Discount Rate</a:t>
                </a:r>
                <a:endParaRPr lang="en-US" dirty="0"/>
              </a:p>
              <a:p>
                <a14:m>
                  <m:oMath xmlns:m="http://schemas.openxmlformats.org/officeDocument/2006/math">
                    <m:r>
                      <a:rPr lang="en-US" i="1" smtClean="0">
                        <a:latin typeface="Cambria Math"/>
                        <a:ea typeface="Cambria Math"/>
                      </a:rPr>
                      <m:t>↓</m:t>
                    </m:r>
                  </m:oMath>
                </a14:m>
                <a:r>
                  <a:rPr lang="en-US" dirty="0" smtClean="0"/>
                  <a:t> Federal Funds Rate</a:t>
                </a:r>
                <a:endParaRPr lang="en-US" dirty="0"/>
              </a:p>
              <a:p>
                <a:endParaRPr lang="en-US" dirty="0" smtClean="0"/>
              </a:p>
              <a:p>
                <a:pPr marL="0" indent="0">
                  <a:buNone/>
                </a:pPr>
                <a:r>
                  <a:rPr lang="en-US" dirty="0" smtClean="0"/>
                  <a:t>***Overall Interest Rates </a:t>
                </a:r>
                <a14:m>
                  <m:oMath xmlns:m="http://schemas.openxmlformats.org/officeDocument/2006/math">
                    <m:r>
                      <a:rPr lang="en-US" i="1" smtClean="0">
                        <a:latin typeface="Cambria Math"/>
                        <a:ea typeface="Cambria Math"/>
                      </a:rPr>
                      <m:t>↓</m:t>
                    </m:r>
                  </m:oMath>
                </a14:m>
                <a:endParaRPr lang="en-US" dirty="0" smtClean="0"/>
              </a:p>
            </p:txBody>
          </p:sp>
        </mc:Choice>
        <mc:Fallback xmlns="">
          <p:sp>
            <p:nvSpPr>
              <p:cNvPr id="6" name="Content Placeholder 5"/>
              <p:cNvSpPr>
                <a:spLocks noGrp="1" noRot="1" noChangeAspect="1" noMove="1" noResize="1" noEditPoints="1" noAdjustHandles="1" noChangeArrowheads="1" noChangeShapeType="1" noTextEdit="1"/>
              </p:cNvSpPr>
              <p:nvPr>
                <p:ph sz="half" idx="2"/>
              </p:nvPr>
            </p:nvSpPr>
            <p:spPr>
              <a:xfrm>
                <a:off x="228600" y="2895600"/>
                <a:ext cx="4040188" cy="3352800"/>
              </a:xfrm>
              <a:blipFill rotWithShape="1">
                <a:blip r:embed="rId4"/>
                <a:stretch>
                  <a:fillRect l="-2417" t="-145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 Placeholder 6"/>
              <p:cNvSpPr>
                <a:spLocks noGrp="1"/>
              </p:cNvSpPr>
              <p:nvPr>
                <p:ph type="body" sz="quarter" idx="3"/>
              </p:nvPr>
            </p:nvSpPr>
            <p:spPr>
              <a:xfrm>
                <a:off x="4572000" y="2209800"/>
                <a:ext cx="4041775" cy="639762"/>
              </a:xfrm>
              <a:ln>
                <a:solidFill>
                  <a:srgbClr val="FF0000"/>
                </a:solidFill>
              </a:ln>
            </p:spPr>
            <p:txBody>
              <a:bodyPr>
                <a:normAutofit fontScale="92500" lnSpcReduction="10000"/>
              </a:bodyPr>
              <a:lstStyle/>
              <a:p>
                <a:r>
                  <a:rPr lang="en-US" dirty="0" smtClean="0"/>
                  <a:t>Contractionary </a:t>
                </a:r>
                <a14:m>
                  <m:oMath xmlns:m="http://schemas.openxmlformats.org/officeDocument/2006/math">
                    <m:sSub>
                      <m:sSubPr>
                        <m:ctrlPr>
                          <a:rPr lang="en-US" sz="4000" i="1" smtClean="0">
                            <a:solidFill>
                              <a:srgbClr val="FF0000"/>
                            </a:solidFill>
                            <a:latin typeface="Cambria Math" panose="02040503050406030204" pitchFamily="18" charset="0"/>
                          </a:rPr>
                        </m:ctrlPr>
                      </m:sSubPr>
                      <m:e>
                        <m:r>
                          <a:rPr lang="en-US" sz="4000" b="1" i="1" smtClean="0">
                            <a:solidFill>
                              <a:srgbClr val="FF0000"/>
                            </a:solidFill>
                            <a:latin typeface="Cambria Math"/>
                          </a:rPr>
                          <m:t>𝒔</m:t>
                        </m:r>
                      </m:e>
                      <m:sub>
                        <m:r>
                          <a:rPr lang="en-US" sz="4000" b="1" i="1" smtClean="0">
                            <a:solidFill>
                              <a:srgbClr val="FF0000"/>
                            </a:solidFill>
                            <a:latin typeface="Cambria Math"/>
                          </a:rPr>
                          <m:t>𝒎</m:t>
                        </m:r>
                        <m:r>
                          <a:rPr lang="en-US" sz="4000" b="1" i="1" smtClean="0">
                            <a:solidFill>
                              <a:srgbClr val="FF0000"/>
                            </a:solidFill>
                            <a:latin typeface="Cambria Math"/>
                          </a:rPr>
                          <m:t> ↓</m:t>
                        </m:r>
                      </m:sub>
                    </m:sSub>
                  </m:oMath>
                </a14:m>
                <a:endParaRPr lang="en-US" sz="4000" dirty="0"/>
              </a:p>
            </p:txBody>
          </p:sp>
        </mc:Choice>
        <mc:Fallback xmlns="">
          <p:sp>
            <p:nvSpPr>
              <p:cNvPr id="7" name="Text Placeholder 6"/>
              <p:cNvSpPr>
                <a:spLocks noGrp="1" noRot="1" noChangeAspect="1" noMove="1" noResize="1" noEditPoints="1" noAdjustHandles="1" noChangeArrowheads="1" noChangeShapeType="1" noTextEdit="1"/>
              </p:cNvSpPr>
              <p:nvPr>
                <p:ph type="body" sz="quarter" idx="3"/>
              </p:nvPr>
            </p:nvSpPr>
            <p:spPr>
              <a:xfrm>
                <a:off x="4572000" y="2209800"/>
                <a:ext cx="4041775" cy="639762"/>
              </a:xfrm>
              <a:blipFill rotWithShape="1">
                <a:blip r:embed="rId5"/>
                <a:stretch>
                  <a:fillRect l="-1654" b="-10377"/>
                </a:stretch>
              </a:blipFill>
              <a:ln>
                <a:solidFill>
                  <a:srgbClr val="FF000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7"/>
              <p:cNvSpPr>
                <a:spLocks noGrp="1"/>
              </p:cNvSpPr>
              <p:nvPr>
                <p:ph sz="quarter" idx="4"/>
              </p:nvPr>
            </p:nvSpPr>
            <p:spPr>
              <a:xfrm>
                <a:off x="4648200" y="2819400"/>
                <a:ext cx="4041775" cy="2971800"/>
              </a:xfrm>
            </p:spPr>
            <p:txBody>
              <a:bodyPr/>
              <a:lstStyle/>
              <a:p>
                <a:r>
                  <a:rPr lang="en-US" dirty="0" smtClean="0"/>
                  <a:t>OMO- Fed Sells Bonds</a:t>
                </a:r>
              </a:p>
              <a:p>
                <a14:m>
                  <m:oMath xmlns:m="http://schemas.openxmlformats.org/officeDocument/2006/math">
                    <m:r>
                      <a:rPr lang="en-US" i="1" smtClean="0">
                        <a:latin typeface="Cambria Math"/>
                        <a:ea typeface="Cambria Math"/>
                      </a:rPr>
                      <m:t>↑</m:t>
                    </m:r>
                  </m:oMath>
                </a14:m>
                <a:r>
                  <a:rPr lang="en-US" dirty="0" smtClean="0"/>
                  <a:t> Reserve Ratio</a:t>
                </a:r>
              </a:p>
              <a:p>
                <a14:m>
                  <m:oMath xmlns:m="http://schemas.openxmlformats.org/officeDocument/2006/math">
                    <m:r>
                      <a:rPr lang="en-US" i="1" smtClean="0">
                        <a:latin typeface="Cambria Math"/>
                        <a:ea typeface="Cambria Math"/>
                      </a:rPr>
                      <m:t>↑</m:t>
                    </m:r>
                  </m:oMath>
                </a14:m>
                <a:r>
                  <a:rPr lang="en-US" dirty="0" smtClean="0"/>
                  <a:t> Discount Rate</a:t>
                </a:r>
                <a:endParaRPr lang="en-US" dirty="0"/>
              </a:p>
              <a:p>
                <a14:m>
                  <m:oMath xmlns:m="http://schemas.openxmlformats.org/officeDocument/2006/math">
                    <m:r>
                      <a:rPr lang="en-US" i="1" smtClean="0">
                        <a:latin typeface="Cambria Math"/>
                        <a:ea typeface="Cambria Math"/>
                      </a:rPr>
                      <m:t>↑</m:t>
                    </m:r>
                  </m:oMath>
                </a14:m>
                <a:r>
                  <a:rPr lang="en-US" dirty="0" smtClean="0"/>
                  <a:t> Federal Funds Rate</a:t>
                </a:r>
                <a:endParaRPr lang="en-US" dirty="0"/>
              </a:p>
              <a:p>
                <a:pPr marL="0" indent="0">
                  <a:buNone/>
                </a:pPr>
                <a:endParaRPr lang="en-US" dirty="0" smtClean="0"/>
              </a:p>
              <a:p>
                <a:pPr marL="0" indent="0">
                  <a:buNone/>
                </a:pPr>
                <a:r>
                  <a:rPr lang="en-US" dirty="0" smtClean="0"/>
                  <a:t>***Overall Interest Rates </a:t>
                </a:r>
                <a14:m>
                  <m:oMath xmlns:m="http://schemas.openxmlformats.org/officeDocument/2006/math">
                    <m:r>
                      <a:rPr lang="en-US" i="1" smtClean="0">
                        <a:latin typeface="Cambria Math"/>
                        <a:ea typeface="Cambria Math"/>
                      </a:rPr>
                      <m:t>↑</m:t>
                    </m:r>
                  </m:oMath>
                </a14:m>
                <a:endParaRPr lang="en-US" dirty="0"/>
              </a:p>
            </p:txBody>
          </p:sp>
        </mc:Choice>
        <mc:Fallback xmlns="">
          <p:sp>
            <p:nvSpPr>
              <p:cNvPr id="8" name="Content Placeholder 7"/>
              <p:cNvSpPr>
                <a:spLocks noGrp="1" noRot="1" noChangeAspect="1" noMove="1" noResize="1" noEditPoints="1" noAdjustHandles="1" noChangeArrowheads="1" noChangeShapeType="1" noTextEdit="1"/>
              </p:cNvSpPr>
              <p:nvPr>
                <p:ph sz="quarter" idx="4"/>
              </p:nvPr>
            </p:nvSpPr>
            <p:spPr>
              <a:xfrm>
                <a:off x="4648200" y="2819400"/>
                <a:ext cx="4041775" cy="2971800"/>
              </a:xfrm>
              <a:blipFill rotWithShape="1">
                <a:blip r:embed="rId6"/>
                <a:stretch>
                  <a:fillRect l="-2413" t="-1643"/>
                </a:stretch>
              </a:blipFill>
            </p:spPr>
            <p:txBody>
              <a:bodyPr/>
              <a:lstStyle/>
              <a:p>
                <a:r>
                  <a:rPr lang="en-US">
                    <a:noFill/>
                  </a:rPr>
                  <a:t> </a:t>
                </a:r>
              </a:p>
            </p:txBody>
          </p:sp>
        </mc:Fallback>
      </mc:AlternateContent>
    </p:spTree>
    <p:extLst>
      <p:ext uri="{BB962C8B-B14F-4D97-AF65-F5344CB8AC3E}">
        <p14:creationId xmlns:p14="http://schemas.microsoft.com/office/powerpoint/2010/main" val="3035689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2001</TotalTime>
  <Words>665</Words>
  <Application>Microsoft Office PowerPoint</Application>
  <PresentationFormat>On-screen Show (4:3)</PresentationFormat>
  <Paragraphs>76</Paragraphs>
  <Slides>13</Slides>
  <Notes>7</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Mincho</vt:lpstr>
      <vt:lpstr>Arial</vt:lpstr>
      <vt:lpstr>Calibri</vt:lpstr>
      <vt:lpstr>Cambria Math</vt:lpstr>
      <vt:lpstr>Palatino Linotype</vt:lpstr>
      <vt:lpstr>Tahoma</vt:lpstr>
      <vt:lpstr>Wingdings</vt:lpstr>
      <vt:lpstr>Office Theme</vt:lpstr>
      <vt:lpstr>Wednesday, Oct. 26</vt:lpstr>
      <vt:lpstr>Wednesday, Oct. 26</vt:lpstr>
      <vt:lpstr>Unit 4: The Federal Reserve System</vt:lpstr>
      <vt:lpstr>THE FEDERAL RESERVE SYSTEM</vt:lpstr>
      <vt:lpstr>THE FEDERAL RESERVE SYSTEM</vt:lpstr>
      <vt:lpstr>PowerPoint Presentation</vt:lpstr>
      <vt:lpstr>The Federal Open Market Committee</vt:lpstr>
      <vt:lpstr>THE FEDERAL RESERVE SYSTEM</vt:lpstr>
      <vt:lpstr>The Expansionary/Contractionary Monetary Policy  Money Supply (s_m)Chart </vt:lpstr>
      <vt:lpstr>How does Monetary Policy impact our economy?</vt:lpstr>
      <vt:lpstr>Extraordinary Crisis Measures</vt:lpstr>
      <vt:lpstr>Extraordinary Crisis Measures</vt:lpstr>
      <vt:lpstr>Clifford - EconMovies</vt:lpstr>
    </vt:vector>
  </TitlesOfParts>
  <Company>OCPS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Jason A.</dc:creator>
  <cp:lastModifiedBy>Powell, Jennifer</cp:lastModifiedBy>
  <cp:revision>23</cp:revision>
  <cp:lastPrinted>2016-10-25T18:50:05Z</cp:lastPrinted>
  <dcterms:created xsi:type="dcterms:W3CDTF">2013-10-21T19:16:05Z</dcterms:created>
  <dcterms:modified xsi:type="dcterms:W3CDTF">2016-11-01T17:01:38Z</dcterms:modified>
</cp:coreProperties>
</file>