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3"/>
  </p:sldMasterIdLst>
  <p:notesMasterIdLst>
    <p:notesMasterId r:id="rId50"/>
  </p:notesMasterIdLst>
  <p:sldIdLst>
    <p:sldId id="304" r:id="rId4"/>
    <p:sldId id="30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9" r:id="rId14"/>
    <p:sldId id="270" r:id="rId15"/>
    <p:sldId id="271" r:id="rId16"/>
    <p:sldId id="272" r:id="rId17"/>
    <p:sldId id="268" r:id="rId18"/>
    <p:sldId id="303" r:id="rId19"/>
    <p:sldId id="308" r:id="rId20"/>
    <p:sldId id="273" r:id="rId21"/>
    <p:sldId id="274" r:id="rId22"/>
    <p:sldId id="275" r:id="rId23"/>
    <p:sldId id="276" r:id="rId24"/>
    <p:sldId id="302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307" r:id="rId37"/>
    <p:sldId id="288" r:id="rId38"/>
    <p:sldId id="289" r:id="rId39"/>
    <p:sldId id="291" r:id="rId40"/>
    <p:sldId id="293" r:id="rId41"/>
    <p:sldId id="292" r:id="rId42"/>
    <p:sldId id="294" r:id="rId43"/>
    <p:sldId id="296" r:id="rId44"/>
    <p:sldId id="297" r:id="rId45"/>
    <p:sldId id="298" r:id="rId46"/>
    <p:sldId id="299" r:id="rId47"/>
    <p:sldId id="300" r:id="rId48"/>
    <p:sldId id="301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/>
    <p:restoredTop sz="94545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1D518-C19A-1741-A066-0E9948E08466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4546F-E256-194A-86B1-9607CD28B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27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jVAGF-N8oQ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https://www.youtube.com/watch?v=hjVAGF-N8oQ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4546F-E256-194A-86B1-9607CD28B3B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05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5FD77-5217-4D77-A584-591AF6B235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1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5FD77-5217-4D77-A584-591AF6B235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1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5FD77-5217-4D77-A584-591AF6B235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17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5FD77-5217-4D77-A584-591AF6B235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465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5FD77-5217-4D77-A584-591AF6B235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60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5FD77-5217-4D77-A584-591AF6B235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6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5FD77-5217-4D77-A584-591AF6B235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95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76DEB-D4E9-4F10-9A07-69008A58AC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84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7F555-DAD8-4EA5-8101-41B5211BCD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89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70C23-8ED1-4EB1-B1A0-015C80452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85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C2A50-630A-4600-B1B5-EAF1715B90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09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04FE9-C4C0-4FD4-A8F7-041D6693C7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3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B9BF-3FA8-40DE-ACE3-5874F75912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8E112-B8A7-49F1-81E8-DD3D58DE6F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3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CA8F3-5179-4020-A270-CFBE7F6F44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2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248E0-03C1-4FA3-A769-E40D3EA4C6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08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25DAA-DA98-4CD4-8E91-B0A31A9900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6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7651F-39AF-46F6-9C0F-98269BE7BD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B5FD77-5217-4D77-A584-591AF6B235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473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hyperlink" Target="http://upload.wikimedia.org/wikipedia/commons/d/dc/Anthony_Kennedy_Official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hyperlink" Target="http://upload.wikimedia.org/wikipedia/commons/c/c2/Clarence_Thomas_official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hyperlink" Target="http://upload.wikimedia.org/wikipedia/commons/f/ff/Ruth_Bader_Ginsburg,_SCOTUS_photo_portrait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hyperlink" Target="http://upload.wikimedia.org/wikipedia/commons/9/9c/Stephen_Breyer,_SCOTUS_photo_portrait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hyperlink" Target="http://upload.wikimedia.org/wikipedia/commons/a/a0/010_alito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hyperlink" Target="http://en.wikipedia.org/wiki/File:Sonia_Sotomayor_in_SCOTUS_robe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archives.gov/education/lessons/amistad/images/supreme-court-opinion.gif" TargetMode="Externa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4/43/Official_roberts_CJ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Monday, March 27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Happy Monday</a:t>
            </a:r>
            <a:r>
              <a:rPr lang="en-US" sz="2800" dirty="0" smtClean="0">
                <a:sym typeface="Wingdings" panose="05000000000000000000" pitchFamily="2" charset="2"/>
              </a:rPr>
              <a:t> 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Notes today: Supreme </a:t>
            </a:r>
            <a:r>
              <a:rPr lang="en-US" sz="2800" dirty="0" smtClean="0">
                <a:sym typeface="Wingdings" panose="05000000000000000000" pitchFamily="2" charset="2"/>
              </a:rPr>
              <a:t>Court</a:t>
            </a:r>
          </a:p>
          <a:p>
            <a:r>
              <a:rPr lang="en-US" sz="3200" dirty="0" err="1" smtClean="0">
                <a:sym typeface="Wingdings" panose="05000000000000000000" pitchFamily="2" charset="2"/>
              </a:rPr>
              <a:t>Hw</a:t>
            </a:r>
            <a:r>
              <a:rPr lang="en-US" sz="3200" dirty="0" smtClean="0">
                <a:sym typeface="Wingdings" panose="05000000000000000000" pitchFamily="2" charset="2"/>
              </a:rPr>
              <a:t>: Ch. 18 Assessment #13-26 Due Wednesday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endParaRPr lang="en-US" sz="3200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Associate Justice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54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Anthony Kennedy</a:t>
            </a:r>
          </a:p>
        </p:txBody>
      </p:sp>
      <p:pic>
        <p:nvPicPr>
          <p:cNvPr id="11267" name="Picture 3" descr="600px-Seal_of_the_United_States_Supreme_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g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File:Anthony Kennedy Officia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981200"/>
            <a:ext cx="3543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Associate Justice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54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Clarence Thomas</a:t>
            </a:r>
          </a:p>
        </p:txBody>
      </p:sp>
      <p:pic>
        <p:nvPicPr>
          <p:cNvPr id="12291" name="Picture 3" descr="600px-Seal_of_the_United_States_Supreme_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g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File:Clarence Thomas officia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981200"/>
            <a:ext cx="3543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Associate Justice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54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Ruth Bader Ginsburg</a:t>
            </a:r>
          </a:p>
        </p:txBody>
      </p:sp>
      <p:pic>
        <p:nvPicPr>
          <p:cNvPr id="13315" name="Picture 3" descr="600px-Seal_of_the_United_States_Supreme_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g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File:Ruth Bader Ginsburg, SCOTUS photo portrai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981200"/>
            <a:ext cx="3543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Associate Justice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54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Stephen Breyer</a:t>
            </a:r>
          </a:p>
        </p:txBody>
      </p:sp>
      <p:pic>
        <p:nvPicPr>
          <p:cNvPr id="14339" name="Picture 3" descr="600px-Seal_of_the_United_States_Supreme_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g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File:Stephen Breyer, SCOTUS photo portrai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981200"/>
            <a:ext cx="3543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Associate Justice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54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Samuel Alito</a:t>
            </a:r>
          </a:p>
        </p:txBody>
      </p:sp>
      <p:pic>
        <p:nvPicPr>
          <p:cNvPr id="15363" name="Picture 3" descr="600px-Seal_of_the_United_States_Supreme_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g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File:010 alito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2057400"/>
            <a:ext cx="3543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dirty="0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Associate Justice</a:t>
            </a:r>
            <a:br>
              <a:rPr lang="en-US" altLang="en-US" b="1" i="1" dirty="0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5400" b="1" i="1" dirty="0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Sonia </a:t>
            </a:r>
            <a:r>
              <a:rPr lang="en-US" altLang="en-US" sz="5400" b="1" i="1" dirty="0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Sotomayor</a:t>
            </a:r>
            <a:endParaRPr lang="en-US" altLang="en-US" sz="5400" b="1" i="1" dirty="0" smtClean="0">
              <a:effectLst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16387" name="Picture 3" descr="600px-Seal_of_the_United_States_Supreme_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g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A formal pose from waist up of a smiling, light-medium-skinned woman with somewhat curly black hair of almost shoulder length, dressed in a black judicial robe and standing behind a chair with hands folded on the chair, in formal-looking room with medium brown wood paneling and a bit of painting on a wall.">
            <a:hlinkClick r:id="rId4" tooltip="Sonia Sotomayor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34686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Associate Justice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54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Elena Kagan</a:t>
            </a:r>
          </a:p>
        </p:txBody>
      </p:sp>
      <p:pic>
        <p:nvPicPr>
          <p:cNvPr id="17411" name="Picture 3" descr="600px-Seal_of_the_United_States_Supreme_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g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2133600"/>
            <a:ext cx="2794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228600"/>
            <a:ext cx="7055380" cy="1400530"/>
          </a:xfrm>
        </p:spPr>
        <p:txBody>
          <a:bodyPr/>
          <a:lstStyle/>
          <a:p>
            <a:r>
              <a:rPr lang="en-US" dirty="0" smtClean="0"/>
              <a:t>The Supreme Court Justices and Today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4710" y="1864134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The 9</a:t>
            </a:r>
            <a:r>
              <a:rPr lang="en-US" baseline="30000" dirty="0" smtClean="0"/>
              <a:t>th</a:t>
            </a:r>
            <a:r>
              <a:rPr lang="en-US" dirty="0" smtClean="0"/>
              <a:t> position on the Supreme Court was held by </a:t>
            </a:r>
            <a:r>
              <a:rPr lang="en-US" b="1" dirty="0" smtClean="0"/>
              <a:t>Associate Justice </a:t>
            </a:r>
            <a:r>
              <a:rPr lang="en-US" b="1" u="sng" dirty="0" smtClean="0"/>
              <a:t>Antonin Scalia </a:t>
            </a:r>
            <a:r>
              <a:rPr lang="en-US" dirty="0" smtClean="0"/>
              <a:t>from 1986 until his death in 2016, leaving an opening in The Supreme Court. 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Republican senators, who refused to act on President Obama’s</a:t>
            </a:r>
            <a:r>
              <a:rPr lang="en-US" b="1" dirty="0"/>
              <a:t> </a:t>
            </a:r>
            <a:r>
              <a:rPr lang="en-US" dirty="0"/>
              <a:t>nomination of Judge Merrick B. Garland, saying the choice of a new Supreme Court justice should belong to the next president</a:t>
            </a:r>
            <a:r>
              <a:rPr lang="en-US" dirty="0" smtClean="0"/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On Jan. 31</a:t>
            </a:r>
            <a:r>
              <a:rPr lang="en-US" baseline="30000" dirty="0" smtClean="0"/>
              <a:t>st</a:t>
            </a:r>
            <a:r>
              <a:rPr lang="en-US" dirty="0" smtClean="0"/>
              <a:t>, 2017, President Trump nominated </a:t>
            </a:r>
            <a:r>
              <a:rPr lang="en-US" u="sng" dirty="0" smtClean="0"/>
              <a:t>Neil Gorsuch </a:t>
            </a:r>
            <a:r>
              <a:rPr lang="en-US" dirty="0" smtClean="0"/>
              <a:t>to fill the position. Currently, he is going through confirmation hearings and questionings by senators. It is likely that the Democratic senators will consider a </a:t>
            </a:r>
            <a:r>
              <a:rPr lang="en-US" b="1" dirty="0" smtClean="0"/>
              <a:t>filibuster</a:t>
            </a:r>
            <a:r>
              <a:rPr lang="en-US" dirty="0" smtClean="0"/>
              <a:t> on the vote to confirm Gorsuch. </a:t>
            </a:r>
          </a:p>
        </p:txBody>
      </p:sp>
    </p:spTree>
    <p:extLst>
      <p:ext uri="{BB962C8B-B14F-4D97-AF65-F5344CB8AC3E}">
        <p14:creationId xmlns:p14="http://schemas.microsoft.com/office/powerpoint/2010/main" val="82351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Selection of the Justices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91000" cy="4114800"/>
          </a:xfrm>
        </p:spPr>
        <p:txBody>
          <a:bodyPr>
            <a:normAutofit lnSpcReduction="10000"/>
          </a:bodyPr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As a part of checks and balances, the</a:t>
            </a:r>
            <a:r>
              <a:rPr lang="en-US" altLang="en-US" sz="2800" i="1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President</a:t>
            </a:r>
            <a:r>
              <a:rPr lang="en-US" altLang="en-US" sz="2800" i="1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has the task of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appointing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Supreme Court justices.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Once appointed, all justices must be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confirmed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by the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Senate.</a:t>
            </a:r>
          </a:p>
        </p:txBody>
      </p:sp>
      <p:pic>
        <p:nvPicPr>
          <p:cNvPr id="18436" name="Picture 7" descr="IH03893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676400"/>
            <a:ext cx="3810000" cy="2560638"/>
          </a:xfrm>
        </p:spPr>
      </p:pic>
      <p:pic>
        <p:nvPicPr>
          <p:cNvPr id="18437" name="Picture 9" descr="roberts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4348163"/>
            <a:ext cx="37560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Background of the Justices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z="2800" smtClean="0">
              <a:ea typeface="ＭＳ Ｐゴシック" panose="020B0600070205080204" pitchFamily="34" charset="-128"/>
            </a:endParaRP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All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justices have been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lawyers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(practicing or teaching law) or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judges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in lower courts.</a:t>
            </a:r>
          </a:p>
        </p:txBody>
      </p:sp>
      <p:pic>
        <p:nvPicPr>
          <p:cNvPr id="19460" name="Picture 7" descr="chief-justices-supreme-cour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66" y="1981200"/>
            <a:ext cx="3532068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Review from Friday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three levels of courts in the Federal Court System?</a:t>
            </a:r>
          </a:p>
          <a:p>
            <a:r>
              <a:rPr lang="en-US" dirty="0" smtClean="0"/>
              <a:t>Which level of court handles trials?</a:t>
            </a:r>
          </a:p>
          <a:p>
            <a:r>
              <a:rPr lang="en-US" dirty="0" smtClean="0"/>
              <a:t>What does it mean to “appeal” a case?</a:t>
            </a:r>
          </a:p>
          <a:p>
            <a:r>
              <a:rPr lang="en-US" dirty="0" smtClean="0"/>
              <a:t>What type of jurisdiction do District Courts have</a:t>
            </a:r>
            <a:r>
              <a:rPr lang="en-US" dirty="0" smtClean="0"/>
              <a:t>?</a:t>
            </a:r>
          </a:p>
          <a:p>
            <a:r>
              <a:rPr lang="en-US" dirty="0" smtClean="0"/>
              <a:t> What </a:t>
            </a:r>
            <a:r>
              <a:rPr lang="en-US" dirty="0" smtClean="0"/>
              <a:t>is the term limit for a federal judge?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189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“Firsts”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first African American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justice of the Supreme Court was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Thurgood Marshall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He was appointed in 1967 by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President Johnson.</a:t>
            </a:r>
          </a:p>
        </p:txBody>
      </p:sp>
      <p:pic>
        <p:nvPicPr>
          <p:cNvPr id="20484" name="Picture 7" descr="thurgood-marshall-2-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590" y="1981200"/>
            <a:ext cx="3053219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“Firsts”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first woman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justice of the Supreme Court was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Sandra Day O’Connor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She was appointed in 1981 by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President Reagan.</a:t>
            </a:r>
          </a:p>
        </p:txBody>
      </p:sp>
      <p:pic>
        <p:nvPicPr>
          <p:cNvPr id="21508" name="Picture 8" descr="sandra_day_oconnor_photo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6888" y="1911700"/>
            <a:ext cx="2026312" cy="3117500"/>
          </a:xfrm>
        </p:spPr>
      </p:pic>
      <p:pic>
        <p:nvPicPr>
          <p:cNvPr id="215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112" y="3139420"/>
            <a:ext cx="2545080" cy="190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029200"/>
            <a:ext cx="1786917" cy="1341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“Firsts”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first Hispanic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justice of the Supreme Court was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Sonia Sotomayer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She was appointed in 2009 by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President Obama.</a:t>
            </a:r>
          </a:p>
        </p:txBody>
      </p:sp>
      <p:pic>
        <p:nvPicPr>
          <p:cNvPr id="22532" name="Picture 2" descr="http://www.jackandjillpolitics.com/blog/wp-content/uploads/2009/08/sotomayor23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981200"/>
            <a:ext cx="2674938" cy="40116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Powers of the Supreme Court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has the power of “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judicial review”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(the power to decide if any local, state, or federal law goes </a:t>
            </a:r>
            <a:r>
              <a:rPr lang="en-US" altLang="en-US" sz="2800" u="sng" dirty="0" smtClean="0">
                <a:ea typeface="ＭＳ Ｐゴシック" panose="020B0600070205080204" pitchFamily="34" charset="-128"/>
              </a:rPr>
              <a:t>against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the Constitution)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They also have the power to “nullify” (</a:t>
            </a:r>
            <a:r>
              <a:rPr lang="en-US" altLang="en-US" sz="2800" i="1" dirty="0" smtClean="0">
                <a:ea typeface="ＭＳ Ｐゴシック" panose="020B0600070205080204" pitchFamily="34" charset="-128"/>
              </a:rPr>
              <a:t>or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cancel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) that law…</a:t>
            </a:r>
          </a:p>
        </p:txBody>
      </p:sp>
      <p:pic>
        <p:nvPicPr>
          <p:cNvPr id="23556" name="Picture 7" descr="j_check_l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3095625"/>
            <a:ext cx="1905000" cy="1885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“Marbury vs. Madison” 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20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(1803)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91000" cy="4114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In 1803, the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claimed this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power of “judicial review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” with the case of “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Marbury vs. Madison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”.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Prior to this case, this power was </a:t>
            </a:r>
            <a:r>
              <a:rPr lang="en-US" altLang="en-US" sz="2800" u="sng" dirty="0" smtClean="0">
                <a:ea typeface="ＭＳ Ｐゴシック" panose="020B0600070205080204" pitchFamily="34" charset="-128"/>
              </a:rPr>
              <a:t>NOT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granted to the Supreme Court  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Judicial review is not mentioned in the Constitution.</a:t>
            </a:r>
          </a:p>
        </p:txBody>
      </p:sp>
      <p:pic>
        <p:nvPicPr>
          <p:cNvPr id="24580" name="Picture 7" descr="a223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752600"/>
            <a:ext cx="3810000" cy="2857500"/>
          </a:xfrm>
        </p:spPr>
      </p:pic>
      <p:pic>
        <p:nvPicPr>
          <p:cNvPr id="24581" name="Picture 9" descr="a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3800"/>
            <a:ext cx="19843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“Checks &amp; Balances”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The </a:t>
            </a:r>
            <a:r>
              <a:rPr lang="en-US" altLang="en-US" b="1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mtClean="0">
                <a:ea typeface="ＭＳ Ｐゴシック" panose="020B0600070205080204" pitchFamily="34" charset="-128"/>
              </a:rPr>
              <a:t> can “check” the power of the </a:t>
            </a:r>
            <a:r>
              <a:rPr lang="en-US" altLang="en-US" b="1" smtClean="0">
                <a:ea typeface="ＭＳ Ｐゴシック" panose="020B0600070205080204" pitchFamily="34" charset="-128"/>
              </a:rPr>
              <a:t>President</a:t>
            </a:r>
            <a:r>
              <a:rPr lang="en-US" altLang="en-US" smtClean="0">
                <a:ea typeface="ＭＳ Ｐゴシック" panose="020B0600070205080204" pitchFamily="34" charset="-128"/>
              </a:rPr>
              <a:t> by declaring executive orders or actions </a:t>
            </a:r>
            <a:r>
              <a:rPr lang="en-US" altLang="en-US" i="1" smtClean="0">
                <a:ea typeface="ＭＳ Ｐゴシック" panose="020B0600070205080204" pitchFamily="34" charset="-128"/>
              </a:rPr>
              <a:t>“</a:t>
            </a:r>
            <a:r>
              <a:rPr lang="en-US" altLang="en-US" b="1" i="1" smtClean="0">
                <a:ea typeface="ＭＳ Ｐゴシック" panose="020B0600070205080204" pitchFamily="34" charset="-128"/>
              </a:rPr>
              <a:t>unconstitutional</a:t>
            </a:r>
            <a:r>
              <a:rPr lang="en-US" altLang="en-US" i="1" smtClean="0">
                <a:ea typeface="ＭＳ Ｐゴシック" panose="020B0600070205080204" pitchFamily="34" charset="-128"/>
              </a:rPr>
              <a:t>” </a:t>
            </a:r>
            <a:r>
              <a:rPr lang="en-US" altLang="en-US" smtClean="0">
                <a:ea typeface="ＭＳ Ｐゴシック" panose="020B0600070205080204" pitchFamily="34" charset="-128"/>
              </a:rPr>
              <a:t>(going against the Constitution)</a:t>
            </a:r>
          </a:p>
        </p:txBody>
      </p:sp>
      <p:pic>
        <p:nvPicPr>
          <p:cNvPr id="25604" name="Picture 5" descr="j_check_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38600"/>
            <a:ext cx="28194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T62908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48200"/>
            <a:ext cx="22098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8" descr="white-ho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44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“Checks &amp; Balances”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The </a:t>
            </a:r>
            <a:r>
              <a:rPr lang="en-US" altLang="en-US" b="1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mtClean="0">
                <a:ea typeface="ＭＳ Ｐゴシック" panose="020B0600070205080204" pitchFamily="34" charset="-128"/>
              </a:rPr>
              <a:t> can “check” the power of the </a:t>
            </a:r>
            <a:r>
              <a:rPr lang="en-US" altLang="en-US" b="1" smtClean="0">
                <a:ea typeface="ＭＳ Ｐゴシック" panose="020B0600070205080204" pitchFamily="34" charset="-128"/>
              </a:rPr>
              <a:t>Congress</a:t>
            </a:r>
            <a:r>
              <a:rPr lang="en-US" altLang="en-US" smtClean="0">
                <a:ea typeface="ＭＳ Ｐゴシック" panose="020B0600070205080204" pitchFamily="34" charset="-128"/>
              </a:rPr>
              <a:t> by declaring laws or legislative actions </a:t>
            </a:r>
            <a:r>
              <a:rPr lang="en-US" altLang="en-US" u="sng" smtClean="0">
                <a:ea typeface="ＭＳ Ｐゴシック" panose="020B0600070205080204" pitchFamily="34" charset="-128"/>
              </a:rPr>
              <a:t>“</a:t>
            </a:r>
            <a:r>
              <a:rPr lang="en-US" altLang="en-US" b="1" i="1" u="sng" smtClean="0">
                <a:ea typeface="ＭＳ Ｐゴシック" panose="020B0600070205080204" pitchFamily="34" charset="-128"/>
              </a:rPr>
              <a:t>unconstitutional</a:t>
            </a:r>
            <a:r>
              <a:rPr lang="en-US" altLang="en-US" u="sng" smtClean="0">
                <a:ea typeface="ＭＳ Ｐゴシック" panose="020B0600070205080204" pitchFamily="34" charset="-128"/>
              </a:rPr>
              <a:t>” </a:t>
            </a:r>
            <a:r>
              <a:rPr lang="en-US" altLang="en-US" smtClean="0">
                <a:ea typeface="ＭＳ Ｐゴシック" panose="020B0600070205080204" pitchFamily="34" charset="-128"/>
              </a:rPr>
              <a:t>(going against the Constitution)</a:t>
            </a:r>
          </a:p>
        </p:txBody>
      </p:sp>
      <p:pic>
        <p:nvPicPr>
          <p:cNvPr id="26628" name="Picture 6" descr="j_check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14800"/>
            <a:ext cx="25527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T62908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48200"/>
            <a:ext cx="22098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9" descr="US-Capi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0"/>
            <a:ext cx="1905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Judicial Interpretation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has the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final interpretation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of the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Constitution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(what THEY say goes…)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They also interpret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laws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created by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Congress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(who often write very “vague” laws…)</a:t>
            </a:r>
          </a:p>
        </p:txBody>
      </p:sp>
      <p:pic>
        <p:nvPicPr>
          <p:cNvPr id="27652" name="Picture 7" descr="constitution_quill_pe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743200"/>
            <a:ext cx="3810000" cy="2522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Limits to the Supreme Court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2900" y="1066800"/>
            <a:ext cx="5943600" cy="4267200"/>
          </a:xfrm>
        </p:spPr>
        <p:txBody>
          <a:bodyPr>
            <a:normAutofit fontScale="85000" lnSpcReduction="20000"/>
          </a:bodyPr>
          <a:lstStyle/>
          <a:p>
            <a:endParaRPr lang="en-US" altLang="en-US" sz="2400" smtClean="0">
              <a:ea typeface="ＭＳ Ｐゴシック" panose="020B0600070205080204" pitchFamily="34" charset="-128"/>
            </a:endParaRP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must rely on the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President</a:t>
            </a:r>
            <a:r>
              <a:rPr lang="en-US" altLang="en-US" sz="280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and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Congress</a:t>
            </a:r>
            <a:r>
              <a:rPr lang="en-US" altLang="en-US" sz="280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to </a:t>
            </a:r>
            <a:r>
              <a:rPr lang="en-US" altLang="en-US" sz="2800" b="1" u="sng" smtClean="0">
                <a:ea typeface="ＭＳ Ｐゴシック" panose="020B0600070205080204" pitchFamily="34" charset="-128"/>
              </a:rPr>
              <a:t>enforce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their rulings…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The court has </a:t>
            </a:r>
            <a:r>
              <a:rPr lang="en-US" altLang="en-US" sz="2800" u="sng" smtClean="0">
                <a:ea typeface="ＭＳ Ｐゴシック" panose="020B0600070205080204" pitchFamily="34" charset="-128"/>
              </a:rPr>
              <a:t>no power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to force the other branches to obey their ruling…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As a part of our system of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limited government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, no one branch can force the other into doing one thing or another. (because no one branch is more powerful than another and no one is above the law…)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smtClean="0">
              <a:ea typeface="ＭＳ Ｐゴシック" panose="020B0600070205080204" pitchFamily="34" charset="-128"/>
            </a:endParaRPr>
          </a:p>
        </p:txBody>
      </p:sp>
      <p:pic>
        <p:nvPicPr>
          <p:cNvPr id="28676" name="Picture 7" descr="obama_supreme_court_081105_m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0" y="2971800"/>
            <a:ext cx="2733675" cy="2049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Limits to the Supreme Court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5486400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In 1832, </a:t>
            </a:r>
            <a:r>
              <a:rPr lang="en-US" altLang="en-US" sz="2400" b="1" dirty="0" smtClean="0">
                <a:ea typeface="ＭＳ Ｐゴシック" panose="020B0600070205080204" pitchFamily="34" charset="-128"/>
              </a:rPr>
              <a:t>President Andrew Jackson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4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refused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to enforce the ruling in the case of “</a:t>
            </a:r>
            <a:r>
              <a:rPr lang="en-US" altLang="en-US" sz="2400" b="1" dirty="0" smtClean="0">
                <a:ea typeface="ＭＳ Ｐゴシック" panose="020B0600070205080204" pitchFamily="34" charset="-128"/>
              </a:rPr>
              <a:t>Worcester vs. Georgia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”.   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The Supreme Court ruled that Georgia could not regulate the Cherokee Nation as a result of laws and treaties – but Jackson refused to acknowledge their ruling.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The Supreme Court was powerless to do anything more…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9700" name="Picture 8" descr="andrewJackson_main_imag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524000"/>
            <a:ext cx="2595563" cy="2057400"/>
          </a:xfrm>
        </p:spPr>
      </p:pic>
      <p:pic>
        <p:nvPicPr>
          <p:cNvPr id="29701" name="Picture 10" descr="trailofte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25850"/>
            <a:ext cx="31543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U.S. Supreme Court</a:t>
            </a:r>
          </a:p>
        </p:txBody>
      </p:sp>
      <p:pic>
        <p:nvPicPr>
          <p:cNvPr id="3075" name="Picture 6" descr="T62908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6858000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Limits to the Supreme Court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endParaRPr lang="en-US" altLang="en-US" sz="28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 Congress can also 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create new laws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to “get around” court decisions.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As well, Congress and state legislatures can also try to add </a:t>
            </a:r>
            <a:r>
              <a:rPr lang="en-US" altLang="en-US" sz="2800" i="1" u="sng" smtClean="0">
                <a:ea typeface="ＭＳ Ｐゴシック" panose="020B0600070205080204" pitchFamily="34" charset="-128"/>
              </a:rPr>
              <a:t>amendments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to alter the Constitution and their ruling…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smtClean="0">
              <a:ea typeface="ＭＳ Ｐゴシック" panose="020B0600070205080204" pitchFamily="34" charset="-128"/>
            </a:endParaRPr>
          </a:p>
        </p:txBody>
      </p:sp>
      <p:pic>
        <p:nvPicPr>
          <p:cNvPr id="30724" name="Picture 7" descr="constitution_quill_pe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76" y="3608832"/>
            <a:ext cx="1298448" cy="859536"/>
          </a:xfrm>
          <a:noFill/>
        </p:spPr>
      </p:pic>
      <p:pic>
        <p:nvPicPr>
          <p:cNvPr id="30725" name="Picture 8" descr="US-Capi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28956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Limits to the Supreme Court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endParaRPr lang="en-US" altLang="en-US" sz="2800" smtClean="0">
              <a:ea typeface="ＭＳ Ｐゴシック" panose="020B0600070205080204" pitchFamily="34" charset="-128"/>
            </a:endParaRPr>
          </a:p>
          <a:p>
            <a:endParaRPr lang="en-US" altLang="en-US" sz="2800" b="1" smtClean="0">
              <a:ea typeface="ＭＳ Ｐゴシック" panose="020B0600070205080204" pitchFamily="34" charset="-128"/>
            </a:endParaRP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Congress also has the power to “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impeach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” and remove justices from the Supreme Court (if warranted)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smtClean="0">
              <a:ea typeface="ＭＳ Ｐゴシック" panose="020B0600070205080204" pitchFamily="34" charset="-128"/>
            </a:endParaRPr>
          </a:p>
        </p:txBody>
      </p:sp>
      <p:pic>
        <p:nvPicPr>
          <p:cNvPr id="31748" name="Picture 4" descr="constitution_quill_pe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76" y="3608832"/>
            <a:ext cx="1298448" cy="859536"/>
          </a:xfrm>
          <a:noFill/>
        </p:spPr>
      </p:pic>
      <p:pic>
        <p:nvPicPr>
          <p:cNvPr id="31749" name="Picture 5" descr="US-Capi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28956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Limits to the Supreme Court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en-US" altLang="en-US" sz="24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Another major limitation on the Supreme Court is that they can only hear and make rulings on cases </a:t>
            </a:r>
            <a:r>
              <a:rPr lang="en-US" altLang="en-US" sz="2800" u="sng" smtClean="0">
                <a:ea typeface="ＭＳ Ｐゴシック" panose="020B0600070205080204" pitchFamily="34" charset="-128"/>
              </a:rPr>
              <a:t>that come to it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via the appeals process.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All cases must be actual legal disputes…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 i="1" smtClean="0">
              <a:ea typeface="ＭＳ Ｐゴシック" panose="020B0600070205080204" pitchFamily="34" charset="-128"/>
            </a:endParaRPr>
          </a:p>
        </p:txBody>
      </p:sp>
      <p:pic>
        <p:nvPicPr>
          <p:cNvPr id="32772" name="Online Image Placeholder 2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417763"/>
            <a:ext cx="3810000" cy="2860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Limits to the Supreme Court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5029200" cy="4495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endParaRPr lang="en-US" altLang="en-US" sz="24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400" smtClean="0">
                <a:ea typeface="ＭＳ Ｐゴシック" panose="020B0600070205080204" pitchFamily="34" charset="-128"/>
              </a:rPr>
              <a:t>Traditionally, the </a:t>
            </a:r>
            <a:r>
              <a:rPr lang="en-US" altLang="en-US" sz="2400" b="1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has stayed out of </a:t>
            </a:r>
            <a:r>
              <a:rPr lang="en-US" altLang="en-US" sz="2400" b="1" i="1" smtClean="0">
                <a:ea typeface="ＭＳ Ｐゴシック" panose="020B0600070205080204" pitchFamily="34" charset="-128"/>
              </a:rPr>
              <a:t>political issues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(believes they are executive and legislative issues)</a:t>
            </a:r>
          </a:p>
          <a:p>
            <a:pPr>
              <a:lnSpc>
                <a:spcPct val="90000"/>
              </a:lnSpc>
            </a:pPr>
            <a:r>
              <a:rPr lang="en-US" altLang="en-US" sz="2400" smtClean="0">
                <a:ea typeface="ＭＳ Ｐゴシック" panose="020B0600070205080204" pitchFamily="34" charset="-128"/>
              </a:rPr>
              <a:t>One exception was the </a:t>
            </a:r>
            <a:r>
              <a:rPr lang="en-US" altLang="en-US" sz="2400" b="1" i="1" smtClean="0">
                <a:ea typeface="ＭＳ Ｐゴシック" panose="020B0600070205080204" pitchFamily="34" charset="-128"/>
              </a:rPr>
              <a:t>2000 presidential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</a:t>
            </a:r>
            <a:r>
              <a:rPr lang="en-US" altLang="en-US" sz="2400" b="1" i="1" smtClean="0">
                <a:ea typeface="ＭＳ Ｐゴシック" panose="020B0600070205080204" pitchFamily="34" charset="-128"/>
              </a:rPr>
              <a:t>election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…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400" b="1" i="1" u="sng" smtClean="0">
                <a:ea typeface="ＭＳ Ｐゴシック" panose="020B0600070205080204" pitchFamily="34" charset="-128"/>
              </a:rPr>
              <a:t>Bush v. Gore (2000)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was sent to the Supreme Court after the recount of presidential election votes during the 2000 Election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400" smtClean="0">
                <a:ea typeface="ＭＳ Ｐゴシック" panose="020B0600070205080204" pitchFamily="34" charset="-128"/>
              </a:rPr>
              <a:t>The Supreme Court remanded the case back the Florida courts.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b="1" i="1" smtClean="0">
              <a:ea typeface="ＭＳ Ｐゴシック" panose="020B0600070205080204" pitchFamily="34" charset="-128"/>
            </a:endParaRPr>
          </a:p>
        </p:txBody>
      </p:sp>
      <p:pic>
        <p:nvPicPr>
          <p:cNvPr id="33796" name="Picture 8" descr="3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637" y="1981200"/>
            <a:ext cx="3133126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Review! Review! Review!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call the members of the Supreme Court</a:t>
            </a:r>
            <a:r>
              <a:rPr lang="en-US" dirty="0" smtClean="0"/>
              <a:t>? How many are there?</a:t>
            </a:r>
            <a:endParaRPr lang="en-US" dirty="0"/>
          </a:p>
          <a:p>
            <a:r>
              <a:rPr lang="en-US" dirty="0" smtClean="0"/>
              <a:t>Who is the head of the judicial branch?</a:t>
            </a:r>
          </a:p>
          <a:p>
            <a:r>
              <a:rPr lang="en-US" dirty="0" smtClean="0"/>
              <a:t>What power does the Supreme Court hold that allows them to consider the constitutionality of a law?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14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36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“Deciding Cases at the Supreme Court”</a:t>
            </a:r>
          </a:p>
        </p:txBody>
      </p:sp>
      <p:pic>
        <p:nvPicPr>
          <p:cNvPr id="34819" name="Picture 3" descr="T62908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6858000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in Action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3810000" cy="4267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is in session from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October to June (or July).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During this time, they listen to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oral arguments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on cases.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Every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two weeks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, they take “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recess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”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(to write opinions and study new cases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)</a:t>
            </a:r>
          </a:p>
        </p:txBody>
      </p:sp>
      <p:pic>
        <p:nvPicPr>
          <p:cNvPr id="35844" name="Picture 7" descr="Employment%20Book%20-%20ope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41421"/>
            <a:ext cx="3810000" cy="23943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Accepting a Case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4800600" cy="4419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To accept a case,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four (4)</a:t>
            </a:r>
            <a:r>
              <a:rPr lang="en-US" altLang="en-US" sz="2800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of the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nine (9)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justices must agree to hear the case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(less than 200 out of over 7,000 are accepted each year)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An attorney will file a “Cert Petition” to request that their case be heard.  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If the Supreme Court agrees to hear the case, a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writ of certiorari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is issued.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Once the writ the issued, the case goes on the </a:t>
            </a:r>
            <a:r>
              <a:rPr lang="en-US" altLang="en-US" sz="2800" i="1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docket</a:t>
            </a:r>
            <a:r>
              <a:rPr lang="en-US" altLang="en-US" sz="2800" i="1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”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(or court calendar)</a:t>
            </a:r>
          </a:p>
        </p:txBody>
      </p:sp>
      <p:pic>
        <p:nvPicPr>
          <p:cNvPr id="37892" name="Picture 16" descr="US-Supreme-C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209800"/>
            <a:ext cx="3810000" cy="3011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Accepting a Case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Most cases that are accepted involve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important constitutional issues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(freedom of speech, equal protection, etc)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Most also deal with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legal issues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, </a:t>
            </a:r>
            <a:r>
              <a:rPr lang="en-US" altLang="en-US" sz="2800" u="sng" smtClean="0">
                <a:ea typeface="ＭＳ Ｐゴシック" panose="020B0600070205080204" pitchFamily="34" charset="-128"/>
              </a:rPr>
              <a:t>not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political issues…</a:t>
            </a:r>
          </a:p>
        </p:txBody>
      </p:sp>
      <p:pic>
        <p:nvPicPr>
          <p:cNvPr id="38917" name="Picture 11" descr="190407second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81287"/>
            <a:ext cx="3810000" cy="2714625"/>
          </a:xfrm>
        </p:spPr>
      </p:pic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1670050" y="1771650"/>
            <a:ext cx="5803900" cy="3216275"/>
            <a:chOff x="0" y="0"/>
            <a:chExt cx="3656" cy="2026"/>
          </a:xfrm>
        </p:grpSpPr>
        <p:sp>
          <p:nvSpPr>
            <p:cNvPr id="3891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656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8919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656" cy="2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altLang="en-US" sz="20500">
                  <a:solidFill>
                    <a:srgbClr val="000000"/>
                  </a:solidFill>
                  <a:cs typeface="Arial" panose="020B0604020202020204" pitchFamily="34" charset="0"/>
                </a:rPr>
                <a:t> </a:t>
              </a:r>
              <a:r>
                <a:rPr lang="en-US" altLang="en-US" sz="2400">
                  <a:solidFill>
                    <a:srgbClr val="000000"/>
                  </a:solidFill>
                  <a:cs typeface="Arial" panose="020B0604020202020204" pitchFamily="34" charset="0"/>
                </a:rPr>
                <a:t>                                                            </a:t>
              </a:r>
              <a:r>
                <a:rPr lang="en-US" alt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Steps in Decision Making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Once a case is accepted, each side prepares a “</a:t>
            </a:r>
            <a:r>
              <a:rPr lang="en-US" altLang="en-US" sz="2800" b="1" u="sng" smtClean="0">
                <a:ea typeface="ＭＳ Ｐゴシック" panose="020B0600070205080204" pitchFamily="34" charset="-128"/>
              </a:rPr>
              <a:t>brief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”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 (a written document explaining their position)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Next, lawyers from each side present “</a:t>
            </a:r>
            <a:r>
              <a:rPr lang="en-US" altLang="en-US" sz="2800" b="1" u="sng" smtClean="0">
                <a:ea typeface="ＭＳ Ｐゴシック" panose="020B0600070205080204" pitchFamily="34" charset="-128"/>
              </a:rPr>
              <a:t>oral arguments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”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(30 minutes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to summarize their case)</a:t>
            </a:r>
          </a:p>
        </p:txBody>
      </p:sp>
      <p:pic>
        <p:nvPicPr>
          <p:cNvPr id="39940" name="Picture 7" descr="drawi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590800"/>
            <a:ext cx="4191000" cy="2663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Supreme Court Justices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76400"/>
            <a:ext cx="7239000" cy="4071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Steps in Decision Making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495800" cy="4114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On Fridays, the justices get together to make their first decisions about the case (must have a “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quorum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” – 6 out of 9 are required to hear a case.)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They meet </a:t>
            </a:r>
            <a:r>
              <a:rPr lang="en-US" altLang="en-US" sz="2800" u="sng" dirty="0" smtClean="0">
                <a:ea typeface="ＭＳ Ｐゴシック" panose="020B0600070205080204" pitchFamily="34" charset="-128"/>
              </a:rPr>
              <a:t>in secret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(with no audience or records kept)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All cases are decided by a majority vote.</a:t>
            </a:r>
          </a:p>
        </p:txBody>
      </p:sp>
      <p:pic>
        <p:nvPicPr>
          <p:cNvPr id="40964" name="Picture 8" descr="US_Reports_cropped(500)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514600"/>
            <a:ext cx="3810000" cy="2843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Steps in Decision Making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020502"/>
            <a:ext cx="5419724" cy="55626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“</a:t>
            </a:r>
            <a:r>
              <a:rPr lang="en-US" altLang="en-US" sz="2800" b="1" i="1" u="sng" dirty="0" smtClean="0">
                <a:ea typeface="ＭＳ Ｐゴシック" panose="020B0600070205080204" pitchFamily="34" charset="-128"/>
              </a:rPr>
              <a:t>Majority Opinion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” presents the views of the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majority,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states the facts of the case, announces the ruling, and explains the Court’s reasoning in reaching the decision.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“</a:t>
            </a:r>
            <a:r>
              <a:rPr lang="en-US" altLang="en-US" sz="2800" b="1" i="1" u="sng" dirty="0" smtClean="0">
                <a:ea typeface="ＭＳ Ｐゴシック" panose="020B0600070205080204" pitchFamily="34" charset="-128"/>
              </a:rPr>
              <a:t>Dissenting Opinions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”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disagree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with the majority.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“</a:t>
            </a:r>
            <a:r>
              <a:rPr lang="en-US" altLang="en-US" sz="2800" b="1" i="1" u="sng" dirty="0" smtClean="0">
                <a:ea typeface="ＭＳ Ｐゴシック" panose="020B0600070205080204" pitchFamily="34" charset="-128"/>
              </a:rPr>
              <a:t>Concurring Opinions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” vote with the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majority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, but for a different reason.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After the opinions are written, the court announces its decision. </a:t>
            </a:r>
          </a:p>
          <a:p>
            <a:pPr>
              <a:lnSpc>
                <a:spcPct val="90000"/>
              </a:lnSpc>
            </a:pPr>
            <a:endParaRPr lang="en-US" altLang="en-US" i="1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43012" name="Picture 8" descr="Supreme Court Opinion, US v. The Amistad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3148012"/>
            <a:ext cx="1333500" cy="1781175"/>
          </a:xfrm>
        </p:spPr>
      </p:pic>
      <p:sp>
        <p:nvSpPr>
          <p:cNvPr id="43013" name="Text Box 9"/>
          <p:cNvSpPr txBox="1">
            <a:spLocks noChangeArrowheads="1"/>
          </p:cNvSpPr>
          <p:nvPr/>
        </p:nvSpPr>
        <p:spPr bwMode="auto">
          <a:xfrm>
            <a:off x="5105400" y="5603875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Reasoning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343400" cy="4114800"/>
          </a:xfrm>
        </p:spPr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The “</a:t>
            </a:r>
            <a:r>
              <a:rPr lang="en-US" altLang="en-US" sz="2800" b="1" i="1" u="sng" smtClean="0">
                <a:ea typeface="ＭＳ Ｐゴシック" panose="020B0600070205080204" pitchFamily="34" charset="-128"/>
              </a:rPr>
              <a:t>law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” is supposed to be the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most important influence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on a justice’s decision.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“</a:t>
            </a:r>
            <a:r>
              <a:rPr lang="en-US" altLang="en-US" sz="2800" b="1" u="sng" smtClean="0">
                <a:ea typeface="ＭＳ Ｐゴシック" panose="020B0600070205080204" pitchFamily="34" charset="-128"/>
              </a:rPr>
              <a:t>Stare decisis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” (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“let the decision stand”)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is the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guiding principle for all judges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…</a:t>
            </a:r>
          </a:p>
        </p:txBody>
      </p:sp>
      <p:pic>
        <p:nvPicPr>
          <p:cNvPr id="44036" name="Picture 7" descr="judges-gavel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0486"/>
            <a:ext cx="3810000" cy="28362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Reasoning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8001000" cy="4572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2"/>
              <a:buChar char="l"/>
              <a:defRPr/>
            </a:pPr>
            <a:r>
              <a:rPr lang="en-US" sz="2800" b="1" dirty="0" smtClean="0"/>
              <a:t>Justices</a:t>
            </a:r>
            <a:r>
              <a:rPr lang="en-US" sz="2800" dirty="0" smtClean="0"/>
              <a:t> must understand that they: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May realize that the </a:t>
            </a:r>
            <a:r>
              <a:rPr lang="en-US" sz="2400" b="1" i="1" dirty="0" smtClean="0"/>
              <a:t>law must adapt to fit the times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Should consider precedent when making a decision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Must </a:t>
            </a:r>
            <a:r>
              <a:rPr lang="en-US" sz="2400" b="1" i="1" dirty="0" smtClean="0"/>
              <a:t>sometimes clarify the “meaning” of the Constitution</a:t>
            </a:r>
          </a:p>
          <a:p>
            <a:pPr lvl="2">
              <a:lnSpc>
                <a:spcPct val="90000"/>
              </a:lnSpc>
              <a:buFont typeface="Wingdings" charset="2"/>
              <a:buChar char="l"/>
              <a:defRPr/>
            </a:pPr>
            <a:r>
              <a:rPr lang="en-US" dirty="0" smtClean="0"/>
              <a:t>In </a:t>
            </a:r>
            <a:r>
              <a:rPr lang="en-US" b="1" i="1" dirty="0"/>
              <a:t>Bush v Gore</a:t>
            </a:r>
            <a:r>
              <a:rPr lang="en-US" dirty="0"/>
              <a:t>, the Supreme Court decided that </a:t>
            </a:r>
            <a:r>
              <a:rPr lang="en-US" dirty="0" smtClean="0"/>
              <a:t>it did </a:t>
            </a:r>
            <a:r>
              <a:rPr lang="en-US" dirty="0"/>
              <a:t>not have the </a:t>
            </a:r>
            <a:r>
              <a:rPr lang="en-US" b="1" i="1" u="sng" dirty="0" smtClean="0">
                <a:solidFill>
                  <a:srgbClr val="FFFF00"/>
                </a:solidFill>
              </a:rPr>
              <a:t>jurisdiction</a:t>
            </a:r>
            <a:r>
              <a:rPr lang="en-US" dirty="0" smtClean="0"/>
              <a:t>(power</a:t>
            </a:r>
            <a:r>
              <a:rPr lang="en-US" dirty="0"/>
              <a:t>) to hear cases based on state elections and granted the power to the state of Florida to decide the ruling on this case.</a:t>
            </a:r>
          </a:p>
          <a:p>
            <a:pPr marL="457200" lvl="1" indent="0">
              <a:lnSpc>
                <a:spcPct val="90000"/>
              </a:lnSpc>
              <a:buFontTx/>
              <a:buNone/>
              <a:defRPr/>
            </a:pPr>
            <a:endParaRPr lang="en-US" sz="2400" b="1" i="1" dirty="0" smtClean="0"/>
          </a:p>
        </p:txBody>
      </p:sp>
      <p:pic>
        <p:nvPicPr>
          <p:cNvPr id="45060" name="Picture 8" descr="U137071ACM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800600"/>
            <a:ext cx="2286000" cy="1625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Reasoning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>
            <a:normAutofit lnSpcReduction="10000"/>
          </a:bodyPr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Decisions often deal with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social conditions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and how laws are interpreted:</a:t>
            </a:r>
          </a:p>
          <a:p>
            <a:pPr lvl="1"/>
            <a:r>
              <a:rPr lang="en-US" altLang="en-US" sz="2400" smtClean="0">
                <a:ea typeface="ＭＳ Ｐゴシック" panose="020B0600070205080204" pitchFamily="34" charset="-128"/>
              </a:rPr>
              <a:t>“</a:t>
            </a:r>
            <a:r>
              <a:rPr lang="en-US" altLang="en-US" sz="2400" b="1" u="sng" smtClean="0">
                <a:ea typeface="ＭＳ Ｐゴシック" panose="020B0600070205080204" pitchFamily="34" charset="-128"/>
              </a:rPr>
              <a:t>Plessy v. Ferguson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” (1896) </a:t>
            </a:r>
            <a:r>
              <a:rPr lang="en-US" altLang="en-US" sz="24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permitted “separate but equal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” facilities for whites and African Americans</a:t>
            </a:r>
          </a:p>
          <a:p>
            <a:pPr lvl="1"/>
            <a:r>
              <a:rPr lang="en-US" altLang="en-US" sz="2400" smtClean="0">
                <a:ea typeface="ＭＳ Ｐゴシック" panose="020B0600070205080204" pitchFamily="34" charset="-128"/>
              </a:rPr>
              <a:t>“</a:t>
            </a:r>
            <a:r>
              <a:rPr lang="en-US" altLang="en-US" sz="2400" b="1" u="sng" smtClean="0">
                <a:ea typeface="ＭＳ Ｐゴシック" panose="020B0600070205080204" pitchFamily="34" charset="-128"/>
              </a:rPr>
              <a:t>Brown v. Board of Education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” (1954) </a:t>
            </a:r>
            <a:r>
              <a:rPr lang="en-US" altLang="en-US" sz="24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overturned 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the “</a:t>
            </a:r>
            <a:r>
              <a:rPr lang="en-US" altLang="en-US" sz="2400" b="1" i="1" smtClean="0">
                <a:ea typeface="ＭＳ Ｐゴシック" panose="020B0600070205080204" pitchFamily="34" charset="-128"/>
              </a:rPr>
              <a:t>separate but equal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” precedent as violating equal protection under the 14</a:t>
            </a:r>
            <a:r>
              <a:rPr lang="en-US" altLang="en-US" sz="2400" baseline="30000" smtClean="0">
                <a:ea typeface="ＭＳ Ｐゴシック" panose="020B0600070205080204" pitchFamily="34" charset="-128"/>
              </a:rPr>
              <a:t>th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Amendment.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i="1" smtClean="0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46084" name="Picture 7" descr="mom%20and%20child%20on%20sc%20st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990" y="5072672"/>
            <a:ext cx="2451209" cy="148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9" descr="jb_progress_plessy_1_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72673"/>
            <a:ext cx="2209800" cy="145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Reasoning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4648200" cy="41148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Justices differ on the role of the Supreme Court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Some believe in an 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active role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reviewing many cases, others believe they should be 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hesitant in their reviews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The Supreme Courts acts an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independent judiciary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, which means that their decisions are not influenced by the other two branches of government.</a:t>
            </a:r>
          </a:p>
        </p:txBody>
      </p:sp>
      <p:pic>
        <p:nvPicPr>
          <p:cNvPr id="47108" name="Picture 9" descr="us-supreme-cour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752600"/>
            <a:ext cx="3087688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Reasoning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z="2800" smtClean="0">
              <a:ea typeface="ＭＳ Ｐゴシック" panose="020B0600070205080204" pitchFamily="34" charset="-128"/>
            </a:endParaRP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Despite their best efforts, justices are 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human beings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and make decisions based on their 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own experiences.</a:t>
            </a:r>
          </a:p>
        </p:txBody>
      </p:sp>
      <p:pic>
        <p:nvPicPr>
          <p:cNvPr id="481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19400"/>
            <a:ext cx="3710796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Supreme Court Justices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724400" cy="41148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The main job of the United States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is to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decide  whether laws are allowable under the U.S. Constitution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It stands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above all other courts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in the United States – it is the highest court in the land!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Judges who serve on the Supreme Court are called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justices</a:t>
            </a:r>
            <a:endParaRPr lang="en-US" altLang="en-US" sz="2800" smtClean="0">
              <a:solidFill>
                <a:srgbClr val="FFFF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5124" name="Picture 8" descr="600px-Seal_of_the_United_States_Supreme_Cour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981200"/>
            <a:ext cx="3810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Supreme Court Justices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343400" cy="4114800"/>
          </a:xfrm>
        </p:spPr>
        <p:txBody>
          <a:bodyPr>
            <a:normAutofit fontScale="92500" lnSpcReduction="20000"/>
          </a:bodyPr>
          <a:lstStyle/>
          <a:p>
            <a:pPr marL="533400" indent="-533400">
              <a:buFont typeface="Wingdings" panose="05000000000000000000" pitchFamily="2" charset="2"/>
              <a:buNone/>
              <a:defRPr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has “</a:t>
            </a:r>
            <a:r>
              <a:rPr lang="en-US" altLang="en-US" sz="2800" b="1" i="1" u="sng" dirty="0" smtClean="0">
                <a:ea typeface="ＭＳ Ｐゴシック" panose="020B0600070205080204" pitchFamily="34" charset="-128"/>
              </a:rPr>
              <a:t>original jurisdiction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” in only two (2) instances:</a:t>
            </a:r>
          </a:p>
          <a:p>
            <a:pPr marL="914400" lvl="1" indent="-457200">
              <a:buFontTx/>
              <a:buAutoNum type="arabicPeriod"/>
              <a:defRPr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Cases involving </a:t>
            </a:r>
            <a:r>
              <a:rPr lang="en-US" altLang="en-US" sz="24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diplomats</a:t>
            </a:r>
            <a:r>
              <a:rPr lang="en-US" altLang="en-US" sz="2400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from foreign nations</a:t>
            </a:r>
          </a:p>
          <a:p>
            <a:pPr marL="914400" lvl="1" indent="-457200">
              <a:buFontTx/>
              <a:buAutoNum type="arabicPeriod"/>
              <a:defRPr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Cases in which a </a:t>
            </a:r>
            <a:r>
              <a:rPr lang="en-US" altLang="en-US" sz="24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state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is involved.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*** The Supreme Court is an </a:t>
            </a:r>
            <a:r>
              <a:rPr lang="en-US" altLang="en-US" sz="24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appellate court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in all other cases.</a:t>
            </a:r>
          </a:p>
          <a:p>
            <a:pPr marL="914400" lvl="1" indent="-457200">
              <a:buFontTx/>
              <a:buNone/>
              <a:defRPr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6148" name="Picture 8" descr="9677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438400"/>
            <a:ext cx="4267200" cy="2887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Supreme Court Justices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52600"/>
            <a:ext cx="3962400" cy="44196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endParaRPr lang="en-US" altLang="en-US" sz="2800" smtClean="0">
              <a:ea typeface="ＭＳ Ｐゴシック" panose="020B0600070205080204" pitchFamily="34" charset="-128"/>
            </a:endParaRPr>
          </a:p>
          <a:p>
            <a:pPr marL="533400" indent="-533400"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 decisions of the Supreme Court are binding in all cases and is the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final authority in every case.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All decisions have a written 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“opinion”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of the justices.</a:t>
            </a:r>
          </a:p>
        </p:txBody>
      </p:sp>
      <p:pic>
        <p:nvPicPr>
          <p:cNvPr id="7172" name="Picture 8" descr="PCU206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209800"/>
            <a:ext cx="2686050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0"/>
            <a:ext cx="7772400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Supreme Court Justices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5100" y="1524000"/>
            <a:ext cx="4343400" cy="4953000"/>
          </a:xfrm>
        </p:spPr>
        <p:txBody>
          <a:bodyPr>
            <a:normAutofit fontScale="92500" lnSpcReduction="10000"/>
          </a:bodyPr>
          <a:lstStyle/>
          <a:p>
            <a:pPr marL="533400" indent="-533400">
              <a:lnSpc>
                <a:spcPct val="90000"/>
              </a:lnSpc>
            </a:pPr>
            <a:endParaRPr lang="en-US" altLang="en-US" sz="2400" smtClean="0">
              <a:ea typeface="ＭＳ Ｐゴシック" panose="020B0600070205080204" pitchFamily="34" charset="-128"/>
            </a:endParaRPr>
          </a:p>
          <a:p>
            <a:pPr marL="533400" indent="-533400"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is made up of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nine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justices (</a:t>
            </a:r>
            <a:r>
              <a:rPr lang="en-US" altLang="en-US" sz="2800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1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Chief Justice and </a:t>
            </a:r>
            <a:r>
              <a:rPr lang="en-US" altLang="en-US" sz="280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8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Associate Justices)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Our current Chief Justice is </a:t>
            </a:r>
            <a:r>
              <a:rPr lang="en-US" altLang="en-US" sz="2800" b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John Roberts</a:t>
            </a:r>
            <a:endParaRPr lang="en-US" altLang="en-US" sz="2800" b="1" smtClean="0">
              <a:ea typeface="ＭＳ Ｐゴシック" panose="020B0600070205080204" pitchFamily="34" charset="-128"/>
            </a:endParaRPr>
          </a:p>
          <a:p>
            <a:pPr marL="533400" indent="-533400"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Their main duty is to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hear and rule on cases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(thousands are appealed, but </a:t>
            </a:r>
            <a:r>
              <a:rPr lang="en-US" altLang="en-US" sz="2800" i="1" u="sng" smtClean="0">
                <a:ea typeface="ＭＳ Ｐゴシック" panose="020B0600070205080204" pitchFamily="34" charset="-128"/>
              </a:rPr>
              <a:t>they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decide which ones to hear)</a:t>
            </a:r>
            <a:endParaRPr lang="en-US" altLang="en-US" sz="2800" b="1" i="1" smtClean="0">
              <a:ea typeface="ＭＳ Ｐゴシック" panose="020B0600070205080204" pitchFamily="34" charset="-128"/>
            </a:endParaRPr>
          </a:p>
        </p:txBody>
      </p:sp>
      <p:pic>
        <p:nvPicPr>
          <p:cNvPr id="819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438400"/>
            <a:ext cx="35179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Chief Justice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54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John Roberts</a:t>
            </a:r>
          </a:p>
        </p:txBody>
      </p:sp>
      <p:pic>
        <p:nvPicPr>
          <p:cNvPr id="9219" name="Picture 4" descr="File:Official roberts CJ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981200"/>
            <a:ext cx="3486150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600px-Seal_of_the_United_States_Supreme_Cou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gav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8BFA6E5057164790D53ACFB566C6A5" ma:contentTypeVersion="0" ma:contentTypeDescription="Create a new document." ma:contentTypeScope="" ma:versionID="3c4df6c01268a8cf59ee3657c0fabe2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9133030-2C42-4526-9424-201015609CE7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A7091A3-9573-4B24-9C51-5597D4824D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5145</TotalTime>
  <Words>1659</Words>
  <Application>Microsoft Office PowerPoint</Application>
  <PresentationFormat>On-screen Show (4:3)</PresentationFormat>
  <Paragraphs>154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ＭＳ Ｐゴシック</vt:lpstr>
      <vt:lpstr>Arial</vt:lpstr>
      <vt:lpstr>Calibri</vt:lpstr>
      <vt:lpstr>Century Gothic</vt:lpstr>
      <vt:lpstr>Times New Roman</vt:lpstr>
      <vt:lpstr>Wingdings</vt:lpstr>
      <vt:lpstr>Wingdings 3</vt:lpstr>
      <vt:lpstr>Ion</vt:lpstr>
      <vt:lpstr>Monday, March 27th </vt:lpstr>
      <vt:lpstr>Review from Friday</vt:lpstr>
      <vt:lpstr>The U.S. Supreme Court</vt:lpstr>
      <vt:lpstr>The Supreme Court Justices</vt:lpstr>
      <vt:lpstr>The Supreme Court Justices</vt:lpstr>
      <vt:lpstr>The Supreme Court Justices</vt:lpstr>
      <vt:lpstr>The Supreme Court Justices</vt:lpstr>
      <vt:lpstr>The Supreme Court Justices</vt:lpstr>
      <vt:lpstr>Chief Justice John Roberts</vt:lpstr>
      <vt:lpstr>Associate Justice Anthony Kennedy</vt:lpstr>
      <vt:lpstr>Associate Justice Clarence Thomas</vt:lpstr>
      <vt:lpstr>Associate Justice Ruth Bader Ginsburg</vt:lpstr>
      <vt:lpstr>Associate Justice Stephen Breyer</vt:lpstr>
      <vt:lpstr>Associate Justice Samuel Alito</vt:lpstr>
      <vt:lpstr>Associate Justice Sonia Sotomayor</vt:lpstr>
      <vt:lpstr>Associate Justice Elena Kagan</vt:lpstr>
      <vt:lpstr>The Supreme Court Justices and Today</vt:lpstr>
      <vt:lpstr>Selection of the Justices</vt:lpstr>
      <vt:lpstr>Background of the Justices</vt:lpstr>
      <vt:lpstr>Supreme Court “Firsts”</vt:lpstr>
      <vt:lpstr>Supreme Court “Firsts”</vt:lpstr>
      <vt:lpstr>Supreme Court “Firsts”</vt:lpstr>
      <vt:lpstr>Powers of the Supreme Court</vt:lpstr>
      <vt:lpstr>“Marbury vs. Madison”  (1803)</vt:lpstr>
      <vt:lpstr>“Checks &amp; Balances”</vt:lpstr>
      <vt:lpstr>“Checks &amp; Balances”</vt:lpstr>
      <vt:lpstr>Judicial Interpretation</vt:lpstr>
      <vt:lpstr>Limits to the Supreme Court</vt:lpstr>
      <vt:lpstr>Limits to the Supreme Court</vt:lpstr>
      <vt:lpstr>Limits to the Supreme Court</vt:lpstr>
      <vt:lpstr>Limits to the Supreme Court</vt:lpstr>
      <vt:lpstr>Limits to the Supreme Court</vt:lpstr>
      <vt:lpstr>Limits to the Supreme Court</vt:lpstr>
      <vt:lpstr>Review! Review! Review!</vt:lpstr>
      <vt:lpstr>“Deciding Cases at the Supreme Court”</vt:lpstr>
      <vt:lpstr>Supreme Court in Action</vt:lpstr>
      <vt:lpstr>Accepting a Case</vt:lpstr>
      <vt:lpstr>Accepting a Case</vt:lpstr>
      <vt:lpstr>Steps in Decision Making</vt:lpstr>
      <vt:lpstr>Steps in Decision Making</vt:lpstr>
      <vt:lpstr>Steps in Decision Making</vt:lpstr>
      <vt:lpstr>Supreme Court Reasoning</vt:lpstr>
      <vt:lpstr>Supreme Court Reasoning</vt:lpstr>
      <vt:lpstr>Supreme Court Reasoning</vt:lpstr>
      <vt:lpstr>Supreme Court Reasoning</vt:lpstr>
      <vt:lpstr>Supreme Court Reasoning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Six, Section Two</dc:title>
  <dc:creator>Vince</dc:creator>
  <cp:lastModifiedBy>Powell, Jennifer</cp:lastModifiedBy>
  <cp:revision>120</cp:revision>
  <dcterms:created xsi:type="dcterms:W3CDTF">2009-01-06T02:16:17Z</dcterms:created>
  <dcterms:modified xsi:type="dcterms:W3CDTF">2017-03-27T17:51:18Z</dcterms:modified>
</cp:coreProperties>
</file>