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875B37B-3521-4188-850B-6ACA54CBDC4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2C0CAF5-30E1-4987-AD00-FF510564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1GCogalzV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914">
            <a:off x="9607322" y="258716"/>
            <a:ext cx="2325963" cy="23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281940"/>
            <a:ext cx="9692640" cy="1325562"/>
          </a:xfrm>
        </p:spPr>
        <p:txBody>
          <a:bodyPr/>
          <a:lstStyle/>
          <a:p>
            <a:r>
              <a:rPr lang="en-US" dirty="0" smtClean="0"/>
              <a:t>Price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6500"/>
            <a:ext cx="9577832" cy="49736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Perfectly competitive markets are </a:t>
            </a:r>
            <a:r>
              <a:rPr lang="en-US" sz="2400" i="1" dirty="0" smtClean="0">
                <a:solidFill>
                  <a:srgbClr val="FF0000"/>
                </a:solidFill>
              </a:rPr>
              <a:t>very efficient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Competition keeps prices and production costs low.</a:t>
            </a:r>
          </a:p>
          <a:p>
            <a:r>
              <a:rPr lang="en-US" sz="2400" dirty="0" smtClean="0"/>
              <a:t>Firms utilize all of their inputs (F of P) very efficiently and they          maximize their production.</a:t>
            </a:r>
          </a:p>
          <a:p>
            <a:r>
              <a:rPr lang="en-US" sz="2400" dirty="0" smtClean="0"/>
              <a:t>Prices are the lowest in a perfectly competitive market to sustain the business.  </a:t>
            </a:r>
            <a:r>
              <a:rPr lang="en-US" sz="2400" i="1" dirty="0" smtClean="0">
                <a:solidFill>
                  <a:srgbClr val="FF0000"/>
                </a:solidFill>
              </a:rPr>
              <a:t>Intense competition among commodities suppliers forces prices down.</a:t>
            </a:r>
          </a:p>
          <a:p>
            <a:r>
              <a:rPr lang="en-US" sz="2400" dirty="0" smtClean="0"/>
              <a:t>Perfect competition exists in industries where the firm will supply just enough of their commodities to cover their costs and pay the owner – which is incentive to stay in business.</a:t>
            </a:r>
          </a:p>
        </p:txBody>
      </p:sp>
    </p:spTree>
    <p:extLst>
      <p:ext uri="{BB962C8B-B14F-4D97-AF65-F5344CB8AC3E}">
        <p14:creationId xmlns:p14="http://schemas.microsoft.com/office/powerpoint/2010/main" val="19085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6240"/>
            <a:ext cx="9692640" cy="1325562"/>
          </a:xfrm>
        </p:spPr>
        <p:txBody>
          <a:bodyPr/>
          <a:lstStyle/>
          <a:p>
            <a:r>
              <a:rPr lang="en-US" dirty="0" smtClean="0"/>
              <a:t>What is Perfect Competition?</a:t>
            </a:r>
            <a:endParaRPr lang="en-US" dirty="0"/>
          </a:p>
        </p:txBody>
      </p:sp>
      <p:pic>
        <p:nvPicPr>
          <p:cNvPr id="4" name="61GCogalzV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6150" y="1333500"/>
            <a:ext cx="6754813" cy="50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market for milk closely represents perfect competition.</a:t>
            </a:r>
          </a:p>
          <a:p>
            <a:r>
              <a:rPr lang="en-US" dirty="0" smtClean="0"/>
              <a:t>All milk suppliers produce the same good and the price is controlled.</a:t>
            </a:r>
          </a:p>
          <a:p>
            <a:r>
              <a:rPr lang="en-US" dirty="0" smtClean="0"/>
              <a:t>Milk farms rarely advertise…. And when they do it is industry wide, not for a specific </a:t>
            </a:r>
            <a:r>
              <a:rPr lang="en-US" dirty="0" smtClean="0"/>
              <a:t>farm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This is shown by the “Got Milk” ad campaigns. </a:t>
            </a:r>
            <a:endParaRPr lang="en-US" dirty="0" smtClean="0"/>
          </a:p>
        </p:txBody>
      </p:sp>
      <p:pic>
        <p:nvPicPr>
          <p:cNvPr id="1026" name="Picture 2" descr="An industry ad, &quot;Got Milk&quot; was the response to perfect compet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12" y="1409700"/>
            <a:ext cx="3577911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423407"/>
            <a:ext cx="9692640" cy="1428929"/>
          </a:xfrm>
        </p:spPr>
        <p:txBody>
          <a:bodyPr/>
          <a:lstStyle/>
          <a:p>
            <a:r>
              <a:rPr lang="en-US" dirty="0" smtClean="0"/>
              <a:t>Market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3480"/>
            <a:ext cx="9662160" cy="5364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b="1" dirty="0" smtClean="0"/>
              <a:t>market</a:t>
            </a:r>
            <a:r>
              <a:rPr lang="en-US" sz="2400" dirty="0" smtClean="0"/>
              <a:t>, or industry, belongs to one of </a:t>
            </a:r>
            <a:r>
              <a:rPr lang="en-US" sz="2400" b="1" dirty="0" smtClean="0"/>
              <a:t>four</a:t>
            </a:r>
            <a:r>
              <a:rPr lang="en-US" sz="2400" dirty="0" smtClean="0"/>
              <a:t> market structures:</a:t>
            </a:r>
          </a:p>
          <a:p>
            <a:pPr lvl="1"/>
            <a:r>
              <a:rPr lang="en-US" sz="2400" dirty="0" smtClean="0"/>
              <a:t>1</a:t>
            </a:r>
            <a:r>
              <a:rPr lang="en-US" sz="2000" dirty="0" smtClean="0"/>
              <a:t>. </a:t>
            </a:r>
            <a:r>
              <a:rPr lang="en-US" sz="2800" i="1" dirty="0" smtClean="0"/>
              <a:t>Perfect Competition</a:t>
            </a:r>
          </a:p>
          <a:p>
            <a:pPr lvl="1"/>
            <a:r>
              <a:rPr lang="en-US" sz="2800" i="1" dirty="0" smtClean="0"/>
              <a:t>2. Monopoly</a:t>
            </a:r>
          </a:p>
          <a:p>
            <a:pPr lvl="1"/>
            <a:r>
              <a:rPr lang="en-US" sz="2800" i="1" dirty="0" smtClean="0"/>
              <a:t>3. Monopolistic Competition</a:t>
            </a:r>
          </a:p>
          <a:p>
            <a:pPr lvl="1"/>
            <a:r>
              <a:rPr lang="en-US" sz="2800" i="1" dirty="0" smtClean="0"/>
              <a:t>4. Oligopoly </a:t>
            </a:r>
          </a:p>
          <a:p>
            <a:r>
              <a:rPr lang="en-US" sz="2400" dirty="0"/>
              <a:t>The main criteria by which one can distinguish between different market structures </a:t>
            </a:r>
            <a:r>
              <a:rPr lang="en-US" sz="2400" dirty="0" smtClean="0"/>
              <a:t>is </a:t>
            </a:r>
            <a:r>
              <a:rPr lang="en-US" sz="2400" b="1" i="1" dirty="0" smtClean="0"/>
              <a:t>the </a:t>
            </a:r>
            <a:r>
              <a:rPr lang="en-US" sz="2400" b="1" i="1" dirty="0"/>
              <a:t>number and size </a:t>
            </a:r>
            <a:r>
              <a:rPr lang="en-US" sz="2400" b="1" i="1" dirty="0" smtClean="0"/>
              <a:t>of firms that compete within them. </a:t>
            </a:r>
          </a:p>
          <a:p>
            <a:r>
              <a:rPr lang="en-US" sz="2400" dirty="0" smtClean="0"/>
              <a:t>Variety of goods, control over prices, and barriers to entry also help us distinguish between the markets. </a:t>
            </a:r>
          </a:p>
        </p:txBody>
      </p:sp>
    </p:spTree>
    <p:extLst>
      <p:ext uri="{BB962C8B-B14F-4D97-AF65-F5344CB8AC3E}">
        <p14:creationId xmlns:p14="http://schemas.microsoft.com/office/powerpoint/2010/main" val="17188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1640"/>
            <a:ext cx="10471912" cy="1325562"/>
          </a:xfrm>
        </p:spPr>
        <p:txBody>
          <a:bodyPr/>
          <a:lstStyle/>
          <a:p>
            <a:r>
              <a:rPr lang="en-US" dirty="0" smtClean="0"/>
              <a:t>What is perfect competition?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54100"/>
            <a:ext cx="9888220" cy="5803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simplest market structure is known as perfect competition (aka pure competition).</a:t>
            </a:r>
          </a:p>
          <a:p>
            <a:r>
              <a:rPr lang="en-US" sz="2800" dirty="0" smtClean="0"/>
              <a:t>A large number of firms that produce essentially the same product. </a:t>
            </a:r>
          </a:p>
          <a:p>
            <a:r>
              <a:rPr lang="en-US" sz="2800" dirty="0" smtClean="0"/>
              <a:t>No single firm can hope to influence prices, producers only decide </a:t>
            </a:r>
            <a:r>
              <a:rPr lang="en-US" sz="2800" i="1" dirty="0" smtClean="0"/>
              <a:t>how much</a:t>
            </a:r>
            <a:r>
              <a:rPr lang="en-US" sz="2800" dirty="0" smtClean="0"/>
              <a:t> to produce given their costs. </a:t>
            </a:r>
            <a:endParaRPr lang="en-US" sz="2800" dirty="0"/>
          </a:p>
          <a:p>
            <a:r>
              <a:rPr lang="en-US" sz="2800" dirty="0" smtClean="0"/>
              <a:t>There are four conditions for perfect competition:</a:t>
            </a:r>
          </a:p>
          <a:p>
            <a:pPr lvl="1"/>
            <a:r>
              <a:rPr lang="en-US" sz="2400" dirty="0" smtClean="0"/>
              <a:t>Many buyers and sellers in the market</a:t>
            </a:r>
          </a:p>
          <a:p>
            <a:pPr lvl="1"/>
            <a:r>
              <a:rPr lang="en-US" sz="2400" dirty="0" smtClean="0"/>
              <a:t>Sellers offer identical products</a:t>
            </a:r>
          </a:p>
          <a:p>
            <a:pPr lvl="1"/>
            <a:r>
              <a:rPr lang="en-US" sz="2400" dirty="0" smtClean="0"/>
              <a:t>Buyers and sellers are well informed about products</a:t>
            </a:r>
          </a:p>
          <a:p>
            <a:pPr lvl="1"/>
            <a:r>
              <a:rPr lang="en-US" sz="2400" dirty="0" smtClean="0"/>
              <a:t>Sellers are able to enter and exist the market freely</a:t>
            </a:r>
          </a:p>
        </p:txBody>
      </p:sp>
    </p:spTree>
    <p:extLst>
      <p:ext uri="{BB962C8B-B14F-4D97-AF65-F5344CB8AC3E}">
        <p14:creationId xmlns:p14="http://schemas.microsoft.com/office/powerpoint/2010/main" val="4162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447040"/>
            <a:ext cx="9692640" cy="1325562"/>
          </a:xfrm>
        </p:spPr>
        <p:txBody>
          <a:bodyPr/>
          <a:lstStyle/>
          <a:p>
            <a:r>
              <a:rPr lang="en-US" dirty="0" smtClean="0"/>
              <a:t>Four Conditions of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17601"/>
            <a:ext cx="84328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Many Buyers and Sellers</a:t>
            </a:r>
          </a:p>
          <a:p>
            <a:pPr lvl="1"/>
            <a:r>
              <a:rPr lang="en-US" sz="2400" dirty="0" smtClean="0"/>
              <a:t>Perfectly competitive markets require lots of participants on both sides that are exchanging similar goods.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No one individual is powerful enough to change the market and influence prices.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market determines price without </a:t>
            </a:r>
            <a:r>
              <a:rPr lang="en-US" sz="2400" dirty="0" smtClean="0"/>
              <a:t>influence from sellers.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4792631"/>
            <a:ext cx="1849437" cy="1938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0" y="4675154"/>
            <a:ext cx="4297679" cy="20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447040"/>
            <a:ext cx="9692640" cy="1325562"/>
          </a:xfrm>
        </p:spPr>
        <p:txBody>
          <a:bodyPr/>
          <a:lstStyle/>
          <a:p>
            <a:r>
              <a:rPr lang="en-US" dirty="0" smtClean="0"/>
              <a:t>Four Conditions of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17601"/>
            <a:ext cx="8432800" cy="4876800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r>
              <a:rPr lang="en-US" sz="2600" b="1" dirty="0" smtClean="0"/>
              <a:t>Identical Products</a:t>
            </a:r>
          </a:p>
          <a:p>
            <a:pPr lvl="1"/>
            <a:r>
              <a:rPr lang="en-US" sz="2400" dirty="0" smtClean="0"/>
              <a:t>There are no differences between the products sold by different suppliers</a:t>
            </a:r>
          </a:p>
          <a:p>
            <a:pPr lvl="2"/>
            <a:r>
              <a:rPr lang="en-US" sz="2200" dirty="0" smtClean="0"/>
              <a:t>Ex: gasoline, milk, tomatoes, corn</a:t>
            </a:r>
          </a:p>
          <a:p>
            <a:pPr lvl="1"/>
            <a:r>
              <a:rPr lang="en-US" sz="2400" dirty="0" smtClean="0"/>
              <a:t>A product that is considered the same regardless of who makes it is called a </a:t>
            </a:r>
            <a:r>
              <a:rPr lang="en-US" sz="2400" b="1" dirty="0" smtClean="0"/>
              <a:t>commodity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i="1" dirty="0" smtClean="0">
                <a:solidFill>
                  <a:srgbClr val="FF0000"/>
                </a:solidFill>
              </a:rPr>
              <a:t>Identical products are key for perfect competition </a:t>
            </a:r>
            <a:r>
              <a:rPr lang="en-US" sz="2400" dirty="0" smtClean="0"/>
              <a:t>– buyers will not pay extra for one company’s good, they simply buy the cheapest.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15741"/>
            <a:ext cx="3799840" cy="406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01" y="4279741"/>
            <a:ext cx="2338836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66" y="5163821"/>
            <a:ext cx="2500335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1640"/>
            <a:ext cx="9692640" cy="1325562"/>
          </a:xfrm>
        </p:spPr>
        <p:txBody>
          <a:bodyPr/>
          <a:lstStyle/>
          <a:p>
            <a:r>
              <a:rPr lang="en-US" dirty="0" smtClean="0"/>
              <a:t>Four Conditions of PC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00" y="1219200"/>
            <a:ext cx="10137140" cy="48974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Informed Buyers and Sellers</a:t>
            </a:r>
          </a:p>
          <a:p>
            <a:pPr lvl="1"/>
            <a:r>
              <a:rPr lang="en-US" sz="2800" dirty="0" smtClean="0"/>
              <a:t>Both must know enough about the market to find the best deal.</a:t>
            </a:r>
          </a:p>
          <a:p>
            <a:pPr lvl="1"/>
            <a:r>
              <a:rPr lang="en-US" sz="2800" dirty="0" smtClean="0"/>
              <a:t>The market provides information for the buyers and the sellers about the features and price of the products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Buyers can compare prices among sellers and find the best deal</a:t>
            </a:r>
          </a:p>
          <a:p>
            <a:pPr lvl="1"/>
            <a:r>
              <a:rPr lang="en-US" sz="2800" dirty="0" smtClean="0"/>
              <a:t>Sellers can find out what competitors are charging and remain competitive.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79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1640"/>
            <a:ext cx="9692640" cy="1325562"/>
          </a:xfrm>
        </p:spPr>
        <p:txBody>
          <a:bodyPr/>
          <a:lstStyle/>
          <a:p>
            <a:r>
              <a:rPr lang="en-US" dirty="0" smtClean="0"/>
              <a:t>Four Conditions of PC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380" y="1017556"/>
            <a:ext cx="11366500" cy="48974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Free Market Entry/Exit</a:t>
            </a:r>
          </a:p>
          <a:p>
            <a:pPr lvl="1"/>
            <a:r>
              <a:rPr lang="en-US" sz="3200" dirty="0" smtClean="0"/>
              <a:t>Firms have to be able to come and go freely when they can’t make enough money to sustain the business.</a:t>
            </a:r>
          </a:p>
          <a:p>
            <a:pPr lvl="1"/>
            <a:r>
              <a:rPr lang="en-US" sz="3200" dirty="0" smtClean="0"/>
              <a:t>Studies show that markets with more firms and competition have lower prices.</a:t>
            </a:r>
          </a:p>
          <a:p>
            <a:pPr lvl="1"/>
            <a:r>
              <a:rPr lang="en-US" sz="3200" dirty="0" smtClean="0"/>
              <a:t>Firms will only stay in business if they can sell enough to stay afloat.  </a:t>
            </a:r>
          </a:p>
          <a:p>
            <a:pPr lvl="1"/>
            <a:r>
              <a:rPr lang="en-US" sz="3200" dirty="0" smtClean="0"/>
              <a:t>For firms to be able to enter freely, there cannot be </a:t>
            </a:r>
            <a:r>
              <a:rPr lang="en-US" sz="3200" dirty="0" smtClean="0"/>
              <a:t>many </a:t>
            </a:r>
            <a:r>
              <a:rPr lang="en-US" sz="3200" b="1" dirty="0" smtClean="0"/>
              <a:t>barriers to entry..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940" y="4971986"/>
            <a:ext cx="2512060" cy="1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243840"/>
            <a:ext cx="9692640" cy="1325562"/>
          </a:xfrm>
        </p:spPr>
        <p:txBody>
          <a:bodyPr/>
          <a:lstStyle/>
          <a:p>
            <a:r>
              <a:rPr lang="en-US" dirty="0" smtClean="0"/>
              <a:t>Barriers to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295400"/>
            <a:ext cx="9311132" cy="48847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the factors that prevent a business from entering the market.</a:t>
            </a:r>
          </a:p>
          <a:p>
            <a:r>
              <a:rPr lang="en-US" sz="2800" dirty="0" smtClean="0"/>
              <a:t>Barriers can lead to </a:t>
            </a:r>
            <a:r>
              <a:rPr lang="en-US" sz="2800" i="1" dirty="0" smtClean="0">
                <a:solidFill>
                  <a:srgbClr val="FF0000"/>
                </a:solidFill>
              </a:rPr>
              <a:t>imperfect competition</a:t>
            </a:r>
          </a:p>
          <a:p>
            <a:r>
              <a:rPr lang="en-US" sz="2800" dirty="0" smtClean="0"/>
              <a:t>Barriers can include: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Start up costs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Technology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Government restrictions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Intellectual property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4020796"/>
            <a:ext cx="3799840" cy="2789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9918" y="5308940"/>
            <a:ext cx="2083082" cy="1394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804" y="3452226"/>
            <a:ext cx="2794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243840"/>
            <a:ext cx="9692640" cy="1325562"/>
          </a:xfrm>
        </p:spPr>
        <p:txBody>
          <a:bodyPr/>
          <a:lstStyle/>
          <a:p>
            <a:r>
              <a:rPr lang="en-US" dirty="0" smtClean="0"/>
              <a:t>Barriers to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295400"/>
            <a:ext cx="9311132" cy="488473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Start-Up Costs</a:t>
            </a:r>
            <a:r>
              <a:rPr lang="en-US" sz="26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expenses that a new business must pay before the first product reaches the customer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For example: before a restaurant opens, you need to rent a store, buy refrigerators, freezers, stoves, ovens, tables, chairs, managers, waiters, dishes, menus etc. all before you sell your first dish.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Still, those costs are much less than starting your own lumber mill, or a nuclear power plant. So, entrepreneurs are much more likely to try their hand at opening a restaurant, or something with lower costs like a food cart.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4977773"/>
            <a:ext cx="2593848" cy="1726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72" y="4856141"/>
            <a:ext cx="3002788" cy="2001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50" y="4856141"/>
            <a:ext cx="2696210" cy="20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593</TotalTime>
  <Words>716</Words>
  <Application>Microsoft Office PowerPoint</Application>
  <PresentationFormat>Widescreen</PresentationFormat>
  <Paragraphs>70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Perfect Competition</vt:lpstr>
      <vt:lpstr>Market Structures</vt:lpstr>
      <vt:lpstr>What is perfect competition?</vt:lpstr>
      <vt:lpstr>Four Conditions of PC</vt:lpstr>
      <vt:lpstr>Four Conditions of PC</vt:lpstr>
      <vt:lpstr>Four Conditions of PC</vt:lpstr>
      <vt:lpstr>Four Conditions of PC</vt:lpstr>
      <vt:lpstr>Barriers to Entry</vt:lpstr>
      <vt:lpstr>Barriers to Entry</vt:lpstr>
      <vt:lpstr>Price and Output</vt:lpstr>
      <vt:lpstr>What is Perfect Competition?</vt:lpstr>
      <vt:lpstr>Milk Market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Competition</dc:title>
  <dc:creator>Powell, Jennifer</dc:creator>
  <cp:lastModifiedBy>Dana Salley</cp:lastModifiedBy>
  <cp:revision>31</cp:revision>
  <dcterms:created xsi:type="dcterms:W3CDTF">2016-11-04T16:05:06Z</dcterms:created>
  <dcterms:modified xsi:type="dcterms:W3CDTF">2017-03-27T02:24:27Z</dcterms:modified>
</cp:coreProperties>
</file>