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5"/>
  </p:notesMasterIdLst>
  <p:sldIdLst>
    <p:sldId id="281" r:id="rId2"/>
    <p:sldId id="256" r:id="rId3"/>
    <p:sldId id="257" r:id="rId4"/>
    <p:sldId id="264" r:id="rId5"/>
    <p:sldId id="258" r:id="rId6"/>
    <p:sldId id="265" r:id="rId7"/>
    <p:sldId id="266" r:id="rId8"/>
    <p:sldId id="267" r:id="rId9"/>
    <p:sldId id="268" r:id="rId10"/>
    <p:sldId id="269" r:id="rId11"/>
    <p:sldId id="270" r:id="rId12"/>
    <p:sldId id="259" r:id="rId13"/>
    <p:sldId id="280" r:id="rId14"/>
    <p:sldId id="260" r:id="rId15"/>
    <p:sldId id="271" r:id="rId16"/>
    <p:sldId id="272" r:id="rId17"/>
    <p:sldId id="273" r:id="rId18"/>
    <p:sldId id="274" r:id="rId19"/>
    <p:sldId id="275" r:id="rId20"/>
    <p:sldId id="262" r:id="rId21"/>
    <p:sldId id="278" r:id="rId22"/>
    <p:sldId id="277" r:id="rId23"/>
    <p:sldId id="279" r:id="rId2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AA0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23"/>
    <p:restoredTop sz="87194"/>
  </p:normalViewPr>
  <p:slideViewPr>
    <p:cSldViewPr snapToGrid="0" snapToObjects="1">
      <p:cViewPr varScale="1">
        <p:scale>
          <a:sx n="100" d="100"/>
          <a:sy n="100" d="100"/>
        </p:scale>
        <p:origin x="8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A187D7-EA64-8A4B-B915-72F355D588CE}" type="datetimeFigureOut">
              <a:rPr lang="en-US" smtClean="0"/>
              <a:t>2/21/2018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5E7A4F-FACF-5A4E-8AB2-165DB676B2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6924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7A4F-FACF-5A4E-8AB2-165DB676B222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838288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Nominal 2007: $250</a:t>
            </a:r>
          </a:p>
          <a:p>
            <a:r>
              <a:rPr lang="en-US" dirty="0" smtClean="0"/>
              <a:t>Nominal 2008: $390</a:t>
            </a:r>
          </a:p>
          <a:p>
            <a:r>
              <a:rPr lang="en-US" dirty="0" smtClean="0"/>
              <a:t>Real</a:t>
            </a:r>
            <a:r>
              <a:rPr lang="en-US" baseline="0" dirty="0" smtClean="0"/>
              <a:t> 2007: $250</a:t>
            </a:r>
          </a:p>
          <a:p>
            <a:r>
              <a:rPr lang="en-US" baseline="0" dirty="0" smtClean="0"/>
              <a:t>Real 2008: $335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45E7A4F-FACF-5A4E-8AB2-165DB676B222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07016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2/21/2018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tif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tiff"/><Relationship Id="rId4" Type="http://schemas.openxmlformats.org/officeDocument/2006/relationships/image" Target="../media/image13.tif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if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tiff"/><Relationship Id="rId2" Type="http://schemas.openxmlformats.org/officeDocument/2006/relationships/image" Target="../media/image16.tif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tif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tif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youtu.be/NhDpwzuhKfY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tiff"/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tif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tiff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/>
              <a:t>Wednesday, February 21</a:t>
            </a:r>
            <a:r>
              <a:rPr lang="en-US" sz="4000" baseline="30000" dirty="0" smtClean="0"/>
              <a:t>st</a:t>
            </a:r>
            <a:r>
              <a:rPr lang="en-US" sz="4000" dirty="0" smtClean="0"/>
              <a:t> 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Good Morning!! </a:t>
            </a:r>
            <a:r>
              <a:rPr lang="en-US" sz="3200" dirty="0" smtClean="0">
                <a:sym typeface="Wingdings" panose="05000000000000000000" pitchFamily="2" charset="2"/>
              </a:rPr>
              <a:t> Happy Wednesday!</a:t>
            </a:r>
          </a:p>
          <a:p>
            <a:r>
              <a:rPr lang="en-US" sz="2400" dirty="0" smtClean="0">
                <a:sym typeface="Wingdings" panose="05000000000000000000" pitchFamily="2" charset="2"/>
              </a:rPr>
              <a:t>Turn in last night’s homework in to the bin and get ready for notes today.</a:t>
            </a:r>
          </a:p>
          <a:p>
            <a:endParaRPr lang="en-US" sz="2400" dirty="0">
              <a:sym typeface="Wingdings" panose="05000000000000000000" pitchFamily="2" charset="2"/>
            </a:endParaRPr>
          </a:p>
          <a:p>
            <a:r>
              <a:rPr lang="en-US" sz="2400" dirty="0" smtClean="0">
                <a:sym typeface="Wingdings" panose="05000000000000000000" pitchFamily="2" charset="2"/>
              </a:rPr>
              <a:t>Don’t forget about your H&amp;R Block Quiz due this week!</a:t>
            </a:r>
          </a:p>
          <a:p>
            <a:pPr marL="0" indent="0">
              <a:buNone/>
            </a:pPr>
            <a:endParaRPr lang="en-US" sz="2400" dirty="0" smtClean="0">
              <a:sym typeface="Wingdings" panose="05000000000000000000" pitchFamily="2" charset="2"/>
            </a:endParaRPr>
          </a:p>
          <a:p>
            <a:endParaRPr lang="en-US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201806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F8994030-DDB3-4615-85A8-6BD9E3D2A8F4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6109823" y="2012810"/>
            <a:ext cx="4948659" cy="3453535"/>
            <a:chOff x="7807230" y="2012810"/>
            <a:chExt cx="3251252" cy="3459865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D3BA2FA4-F71A-47C6-837C-197DF1BD4132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0" y="2012810"/>
              <a:ext cx="3251252" cy="3459865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1905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71F2F95-DC9A-44C3-B3E6-0C60F65CDC0A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807231" y="2026142"/>
              <a:ext cx="3251250" cy="3440203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762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w="38100" h="38100"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r="26760" b="4"/>
          <a:stretch/>
        </p:blipFill>
        <p:spPr>
          <a:xfrm>
            <a:off x="6277257" y="2190710"/>
            <a:ext cx="2225073" cy="3107883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4"/>
          <a:srcRect r="34339" b="3"/>
          <a:stretch/>
        </p:blipFill>
        <p:spPr>
          <a:xfrm>
            <a:off x="8666055" y="2190710"/>
            <a:ext cx="2221443" cy="1471645"/>
          </a:xfrm>
          <a:prstGeom prst="rect">
            <a:avLst/>
          </a:prstGeom>
          <a:solidFill>
            <a:srgbClr val="FFFFFF"/>
          </a:solidFill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/>
          <a:srcRect t="11480" r="7" b="7"/>
          <a:stretch/>
        </p:blipFill>
        <p:spPr>
          <a:xfrm>
            <a:off x="8669762" y="3824977"/>
            <a:ext cx="2221443" cy="147480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</p:spPr>
        <p:txBody>
          <a:bodyPr>
            <a:normAutofit/>
          </a:bodyPr>
          <a:lstStyle/>
          <a:p>
            <a:r>
              <a:rPr lang="en-US" dirty="0"/>
              <a:t>What does </a:t>
            </a:r>
            <a:r>
              <a:rPr lang="en-US" u="sng" dirty="0"/>
              <a:t>not</a:t>
            </a:r>
            <a:r>
              <a:rPr lang="en-US" dirty="0"/>
              <a:t> count in gdp?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5670" y="2190710"/>
            <a:ext cx="5610428" cy="3797237"/>
          </a:xfrm>
        </p:spPr>
        <p:txBody>
          <a:bodyPr>
            <a:noAutofit/>
          </a:bodyPr>
          <a:lstStyle/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Second hand sales </a:t>
            </a:r>
            <a:r>
              <a:rPr lang="en-US" dirty="0"/>
              <a:t>(Used cars, garage sale items</a:t>
            </a:r>
            <a:r>
              <a:rPr lang="en-US" dirty="0" smtClean="0"/>
              <a:t>)</a:t>
            </a:r>
          </a:p>
          <a:p>
            <a:pPr>
              <a:lnSpc>
                <a:spcPct val="110000"/>
              </a:lnSpc>
            </a:pPr>
            <a:r>
              <a:rPr lang="en-US" dirty="0" smtClean="0">
                <a:solidFill>
                  <a:srgbClr val="FF0000"/>
                </a:solidFill>
              </a:rPr>
              <a:t>Non-Market Activity </a:t>
            </a:r>
            <a:r>
              <a:rPr lang="en-US" dirty="0" smtClean="0"/>
              <a:t>(Mowing the lawn, cooking dinner)</a:t>
            </a:r>
            <a:endParaRPr lang="en-US" dirty="0"/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Illegal</a:t>
            </a:r>
            <a:r>
              <a:rPr lang="en-US" dirty="0"/>
              <a:t> or black market goods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Public and Private Transfer payments </a:t>
            </a:r>
            <a:r>
              <a:rPr lang="en-US" dirty="0"/>
              <a:t>(welfare, social security, birthday money)</a:t>
            </a:r>
          </a:p>
          <a:p>
            <a:pPr>
              <a:lnSpc>
                <a:spcPct val="110000"/>
              </a:lnSpc>
            </a:pPr>
            <a:r>
              <a:rPr lang="en-US" dirty="0">
                <a:solidFill>
                  <a:srgbClr val="FF0000"/>
                </a:solidFill>
              </a:rPr>
              <a:t>Financial Assets (</a:t>
            </a:r>
            <a:r>
              <a:rPr lang="en-US" dirty="0"/>
              <a:t>Stocks &amp; Bonds)</a:t>
            </a:r>
          </a:p>
          <a:p>
            <a:pPr lvl="1">
              <a:lnSpc>
                <a:spcPct val="110000"/>
              </a:lnSpc>
            </a:pPr>
            <a:r>
              <a:rPr lang="en-US" sz="2000" dirty="0"/>
              <a:t>Nothing new was created or produced in these transactions!</a:t>
            </a:r>
          </a:p>
        </p:txBody>
      </p:sp>
    </p:spTree>
    <p:extLst>
      <p:ext uri="{BB962C8B-B14F-4D97-AF65-F5344CB8AC3E}">
        <p14:creationId xmlns:p14="http://schemas.microsoft.com/office/powerpoint/2010/main" val="79689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Does it count toward gdp!?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2">
            <a:normAutofit/>
          </a:bodyPr>
          <a:lstStyle/>
          <a:p>
            <a:r>
              <a:rPr lang="en-US" sz="2400" dirty="0" smtClean="0"/>
              <a:t>Purchase of a new Supreme jacket?</a:t>
            </a:r>
          </a:p>
          <a:p>
            <a:r>
              <a:rPr lang="en-US" sz="2400" dirty="0" smtClean="0"/>
              <a:t>Buying your friends Xbox One?</a:t>
            </a:r>
          </a:p>
          <a:p>
            <a:r>
              <a:rPr lang="en-US" sz="2400" dirty="0" smtClean="0"/>
              <a:t>Buying a new tractor for </a:t>
            </a:r>
            <a:r>
              <a:rPr lang="en-US" sz="2400" dirty="0" err="1" smtClean="0"/>
              <a:t>Schrute</a:t>
            </a:r>
            <a:r>
              <a:rPr lang="en-US" sz="2400" dirty="0" smtClean="0"/>
              <a:t> farms?</a:t>
            </a:r>
          </a:p>
          <a:p>
            <a:r>
              <a:rPr lang="en-US" sz="2400" dirty="0" smtClean="0"/>
              <a:t>The president buying a new tank from a private company?</a:t>
            </a:r>
          </a:p>
          <a:p>
            <a:r>
              <a:rPr lang="en-US" sz="2400" dirty="0" smtClean="0"/>
              <a:t>Buying a new truck from Toyota headquarters in Japan?</a:t>
            </a:r>
          </a:p>
          <a:p>
            <a:r>
              <a:rPr lang="en-US" sz="2400" dirty="0" smtClean="0"/>
              <a:t>The dividends you receive from your Apple stock?</a:t>
            </a:r>
          </a:p>
          <a:p>
            <a:r>
              <a:rPr lang="en-US" sz="2400" dirty="0" smtClean="0"/>
              <a:t>Washing your neighbors car for $20?</a:t>
            </a:r>
          </a:p>
          <a:p>
            <a:endParaRPr lang="en-US" sz="2400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229600" y="642541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Is it a final good?</a:t>
            </a:r>
          </a:p>
          <a:p>
            <a:pPr marL="285750" indent="-285750">
              <a:buFont typeface="Arial" charset="0"/>
              <a:buChar char="•"/>
            </a:pPr>
            <a:r>
              <a:rPr lang="en-US" sz="2400" dirty="0" smtClean="0">
                <a:solidFill>
                  <a:srgbClr val="FF0000"/>
                </a:solidFill>
              </a:rPr>
              <a:t>Does it apply to C-I-G-</a:t>
            </a:r>
            <a:r>
              <a:rPr lang="en-US" sz="2400" dirty="0" err="1" smtClean="0">
                <a:solidFill>
                  <a:srgbClr val="FF0000"/>
                </a:solidFill>
              </a:rPr>
              <a:t>Xn</a:t>
            </a:r>
            <a:r>
              <a:rPr lang="en-US" sz="2400" dirty="0" smtClean="0">
                <a:solidFill>
                  <a:srgbClr val="FF0000"/>
                </a:solidFill>
              </a:rPr>
              <a:t>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3230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Gdp?</a:t>
            </a:r>
            <a:br>
              <a:rPr lang="en-US" dirty="0" smtClean="0"/>
            </a:br>
            <a:r>
              <a:rPr lang="en-US" dirty="0" smtClean="0"/>
              <a:t>Method #2: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992086"/>
            <a:ext cx="11642270" cy="3837214"/>
          </a:xfrm>
        </p:spPr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Income Approach</a:t>
            </a:r>
            <a:r>
              <a:rPr lang="en-US" sz="2800" dirty="0" smtClean="0"/>
              <a:t>: Adds up all the incomes in the economy.</a:t>
            </a:r>
          </a:p>
          <a:p>
            <a:pPr lvl="1"/>
            <a:r>
              <a:rPr lang="en-US" sz="2600" dirty="0" smtClean="0"/>
              <a:t>Takes (1) Wages and (2) Interest, Rent, &amp; Profit to find National Income.</a:t>
            </a:r>
          </a:p>
          <a:p>
            <a:pPr lvl="1"/>
            <a:endParaRPr lang="en-US" sz="2600" dirty="0"/>
          </a:p>
          <a:p>
            <a:pPr marL="457200" lvl="1" indent="0" algn="ctr">
              <a:buNone/>
            </a:pPr>
            <a:r>
              <a:rPr lang="en-US" sz="4400" dirty="0" smtClean="0">
                <a:solidFill>
                  <a:srgbClr val="FF0000"/>
                </a:solidFill>
              </a:rPr>
              <a:t>Wages + (Rents + Interest + Profits) = GDP</a:t>
            </a:r>
            <a:endParaRPr lang="en-US" sz="4400" dirty="0">
              <a:solidFill>
                <a:srgbClr val="FF0000"/>
              </a:solidFill>
            </a:endParaRPr>
          </a:p>
          <a:p>
            <a:r>
              <a:rPr lang="en-US" sz="2800" dirty="0" smtClean="0"/>
              <a:t>This method </a:t>
            </a:r>
            <a:r>
              <a:rPr lang="en-US" sz="2800" u="sng" dirty="0" smtClean="0"/>
              <a:t>should</a:t>
            </a:r>
            <a:r>
              <a:rPr lang="en-US" sz="2800" dirty="0" smtClean="0"/>
              <a:t> give us the same answer as the Expenditure Approach.</a:t>
            </a:r>
          </a:p>
          <a:p>
            <a:endParaRPr lang="en-US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25295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WELCOME SLIDE for Day 2 of GDP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36263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Two measures of GDp: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4543" y="1992086"/>
            <a:ext cx="10630311" cy="347425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00B0F0"/>
                </a:solidFill>
              </a:rPr>
              <a:t>Nominal GDP: </a:t>
            </a:r>
            <a:r>
              <a:rPr lang="en-US" sz="2400" dirty="0" smtClean="0"/>
              <a:t>GDP measured in current prices.</a:t>
            </a:r>
          </a:p>
          <a:p>
            <a:endParaRPr lang="en-US" sz="2400" dirty="0" smtClean="0"/>
          </a:p>
          <a:p>
            <a:r>
              <a:rPr lang="en-US" sz="2400" dirty="0" smtClean="0">
                <a:solidFill>
                  <a:srgbClr val="FF0000"/>
                </a:solidFill>
              </a:rPr>
              <a:t>Real GDP: </a:t>
            </a:r>
            <a:r>
              <a:rPr lang="en-US" sz="2400" dirty="0" smtClean="0"/>
              <a:t>GDP measured in constant, unchanged prices. (Adjusted for inflation)**</a:t>
            </a:r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41287" y="3729215"/>
            <a:ext cx="5823857" cy="312571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0237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Nominal GDp</a:t>
            </a:r>
            <a:r>
              <a:rPr lang="en-US" dirty="0" smtClean="0"/>
              <a:t>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53754"/>
            <a:ext cx="7854043" cy="425313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Suppose our country only produces Jets and Helicopters.</a:t>
            </a:r>
          </a:p>
          <a:p>
            <a:r>
              <a:rPr lang="en-US" sz="2400" dirty="0" smtClean="0"/>
              <a:t>To find Nominal GDP:  </a:t>
            </a:r>
            <a:r>
              <a:rPr lang="en-US" sz="2400" dirty="0" smtClean="0">
                <a:solidFill>
                  <a:srgbClr val="FF0000"/>
                </a:solidFill>
              </a:rPr>
              <a:t>Total goods  X  total </a:t>
            </a:r>
            <a:r>
              <a:rPr lang="en-US" sz="2400" u="sng" dirty="0" smtClean="0">
                <a:solidFill>
                  <a:srgbClr val="FF0000"/>
                </a:solidFill>
              </a:rPr>
              <a:t>current</a:t>
            </a:r>
            <a:r>
              <a:rPr lang="en-US" sz="2400" dirty="0" smtClean="0">
                <a:solidFill>
                  <a:srgbClr val="FF0000"/>
                </a:solidFill>
              </a:rPr>
              <a:t> prices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1: </a:t>
            </a:r>
            <a:r>
              <a:rPr lang="en-US" sz="2400" dirty="0" smtClean="0"/>
              <a:t>(Base Year)</a:t>
            </a:r>
          </a:p>
          <a:p>
            <a:pPr lvl="1"/>
            <a:r>
              <a:rPr lang="en-US" sz="2200" dirty="0" smtClean="0"/>
              <a:t>5 jets at $100,000 each ($500,000)</a:t>
            </a:r>
          </a:p>
          <a:p>
            <a:pPr lvl="1"/>
            <a:r>
              <a:rPr lang="en-US" sz="2200" dirty="0" smtClean="0"/>
              <a:t>5 helicopters at $50,000 each ($250,000)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2: </a:t>
            </a:r>
            <a:endParaRPr lang="en-US" sz="2400" dirty="0" smtClean="0"/>
          </a:p>
          <a:p>
            <a:pPr lvl="1"/>
            <a:r>
              <a:rPr lang="en-US" sz="2200" dirty="0" smtClean="0"/>
              <a:t>5 jets at $110,000 each ($550,000)</a:t>
            </a:r>
          </a:p>
          <a:p>
            <a:pPr lvl="1"/>
            <a:r>
              <a:rPr lang="en-US" sz="2200" dirty="0" smtClean="0"/>
              <a:t>5 helicopters at $60,000 ($300,000)</a:t>
            </a:r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48" y="24079"/>
            <a:ext cx="3195584" cy="1789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87" y="0"/>
            <a:ext cx="2945622" cy="1893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Right Arrow 5"/>
          <p:cNvSpPr/>
          <p:nvPr/>
        </p:nvSpPr>
        <p:spPr>
          <a:xfrm>
            <a:off x="6302829" y="3502940"/>
            <a:ext cx="1420585" cy="55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ight Arrow 6"/>
          <p:cNvSpPr/>
          <p:nvPr/>
        </p:nvSpPr>
        <p:spPr>
          <a:xfrm>
            <a:off x="6302829" y="5147705"/>
            <a:ext cx="1420585" cy="55517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935687" y="3502940"/>
            <a:ext cx="357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Nominal GDP = $750,000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7935687" y="5147705"/>
            <a:ext cx="35759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Nominal GDP = $850,000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76035" y="2304330"/>
            <a:ext cx="3719674" cy="707886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</a:rPr>
              <a:t>GDP Increased?</a:t>
            </a:r>
            <a:endParaRPr lang="en-US" sz="4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19455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Real gdp: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2008414"/>
            <a:ext cx="12191999" cy="4212772"/>
          </a:xfrm>
        </p:spPr>
        <p:txBody>
          <a:bodyPr>
            <a:normAutofit/>
          </a:bodyPr>
          <a:lstStyle/>
          <a:p>
            <a:r>
              <a:rPr lang="en-US" sz="2400" dirty="0" smtClean="0"/>
              <a:t>Removes the influence of price change to adjust for inflation.</a:t>
            </a:r>
          </a:p>
          <a:p>
            <a:r>
              <a:rPr lang="en-US" sz="2400" dirty="0" smtClean="0"/>
              <a:t>To find Real GDP: </a:t>
            </a:r>
            <a:r>
              <a:rPr lang="en-US" sz="2400" dirty="0" smtClean="0">
                <a:solidFill>
                  <a:srgbClr val="FF0000"/>
                </a:solidFill>
              </a:rPr>
              <a:t>New Year Quantity  X  Base Year Prices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1: </a:t>
            </a:r>
            <a:r>
              <a:rPr lang="en-US" sz="2400" dirty="0" smtClean="0"/>
              <a:t>(Base Year)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r>
              <a:rPr lang="en-US" sz="2200" dirty="0" smtClean="0"/>
              <a:t>5 jets at </a:t>
            </a:r>
            <a:r>
              <a:rPr lang="en-US" sz="2200" dirty="0" smtClean="0">
                <a:solidFill>
                  <a:srgbClr val="FF0000"/>
                </a:solidFill>
              </a:rPr>
              <a:t>$100,000 </a:t>
            </a:r>
            <a:r>
              <a:rPr lang="en-US" sz="2200" dirty="0" smtClean="0"/>
              <a:t>each ($500,000)</a:t>
            </a:r>
            <a:endParaRPr lang="en-US" sz="2200" dirty="0"/>
          </a:p>
          <a:p>
            <a:pPr lvl="1"/>
            <a:r>
              <a:rPr lang="en-US" sz="2200" dirty="0" smtClean="0"/>
              <a:t>5 helicopters at </a:t>
            </a:r>
            <a:r>
              <a:rPr lang="en-US" sz="2200" dirty="0" smtClean="0">
                <a:solidFill>
                  <a:srgbClr val="FF0000"/>
                </a:solidFill>
              </a:rPr>
              <a:t>$50,000 </a:t>
            </a:r>
            <a:r>
              <a:rPr lang="en-US" sz="2200" dirty="0" smtClean="0"/>
              <a:t>each ($250,000)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Year 2: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5</a:t>
            </a:r>
            <a:r>
              <a:rPr lang="en-US" sz="2200" dirty="0" smtClean="0"/>
              <a:t> jets at $110,000 each ($550,000)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5</a:t>
            </a:r>
            <a:r>
              <a:rPr lang="en-US" sz="2200" dirty="0" smtClean="0"/>
              <a:t> helicopters at $60,000 each ($300,000)</a:t>
            </a:r>
          </a:p>
          <a:p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13648" y="0"/>
            <a:ext cx="3195584" cy="1789527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50087" y="0"/>
            <a:ext cx="2945622" cy="1893614"/>
          </a:xfrm>
          <a:prstGeom prst="ellipse">
            <a:avLst/>
          </a:prstGeom>
          <a:ln w="190500" cap="rnd">
            <a:solidFill>
              <a:srgbClr val="C8C6BD"/>
            </a:solidFill>
            <a:prstDash val="solid"/>
          </a:ln>
          <a:effectLst>
            <a:outerShdw blurRad="127000" algn="bl" rotWithShape="0">
              <a:srgbClr val="000000"/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6" name="TextBox 5"/>
          <p:cNvSpPr txBox="1"/>
          <p:nvPr/>
        </p:nvSpPr>
        <p:spPr>
          <a:xfrm>
            <a:off x="6760029" y="3265715"/>
            <a:ext cx="5035680" cy="24061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400" dirty="0" smtClean="0"/>
              <a:t>Year 1 Nominal GDP: $750,000</a:t>
            </a:r>
          </a:p>
          <a:p>
            <a:pPr>
              <a:lnSpc>
                <a:spcPct val="150000"/>
              </a:lnSpc>
            </a:pPr>
            <a:r>
              <a:rPr lang="en-US" sz="2400" dirty="0" smtClean="0"/>
              <a:t>Year 2 Nominal GDP: $850,000</a:t>
            </a:r>
          </a:p>
          <a:p>
            <a:pPr>
              <a:lnSpc>
                <a:spcPct val="150000"/>
              </a:lnSpc>
            </a:pPr>
            <a:endParaRPr lang="en-US" sz="2400" dirty="0">
              <a:solidFill>
                <a:srgbClr val="FF0000"/>
              </a:solidFill>
            </a:endParaRPr>
          </a:p>
          <a:p>
            <a:pPr>
              <a:lnSpc>
                <a:spcPct val="150000"/>
              </a:lnSpc>
            </a:pPr>
            <a:r>
              <a:rPr lang="en-US" sz="3200" dirty="0" smtClean="0">
                <a:solidFill>
                  <a:srgbClr val="FF0000"/>
                </a:solidFill>
              </a:rPr>
              <a:t>REAL GDP: $750,000</a:t>
            </a:r>
            <a:endParaRPr lang="en-US" sz="3200" dirty="0">
              <a:solidFill>
                <a:srgbClr val="FF0000"/>
              </a:solidFill>
            </a:endParaRPr>
          </a:p>
        </p:txBody>
      </p:sp>
      <p:sp>
        <p:nvSpPr>
          <p:cNvPr id="7" name="Donut 6"/>
          <p:cNvSpPr/>
          <p:nvPr/>
        </p:nvSpPr>
        <p:spPr>
          <a:xfrm>
            <a:off x="6253216" y="4572000"/>
            <a:ext cx="4801638" cy="1649186"/>
          </a:xfrm>
          <a:prstGeom prst="donut">
            <a:avLst>
              <a:gd name="adj" fmla="val 6156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2356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136" y="216691"/>
            <a:ext cx="9603275" cy="1049235"/>
          </a:xfrm>
        </p:spPr>
        <p:txBody>
          <a:bodyPr/>
          <a:lstStyle/>
          <a:p>
            <a:r>
              <a:rPr lang="en-US" dirty="0" smtClean="0"/>
              <a:t>Practice!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981649"/>
            <a:ext cx="11789227" cy="488030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Find the Nominal and Real GDP of Country A: </a:t>
            </a:r>
            <a:endParaRPr lang="en-US" sz="2400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9510330"/>
              </p:ext>
            </p:extLst>
          </p:nvPr>
        </p:nvGraphicFramePr>
        <p:xfrm>
          <a:off x="2265133" y="1568752"/>
          <a:ext cx="7650845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(Dollars)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Expenditure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Polo Shirts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10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Police</a:t>
                      </a:r>
                      <a:r>
                        <a:rPr lang="en-US" baseline="0" dirty="0" smtClean="0"/>
                        <a:t> Radios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2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$100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Total: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22033" y="1568752"/>
            <a:ext cx="19431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dirty="0" smtClean="0"/>
              <a:t>Year: 2007</a:t>
            </a:r>
            <a:endParaRPr lang="en-US" sz="3200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0557897"/>
              </p:ext>
            </p:extLst>
          </p:nvPr>
        </p:nvGraphicFramePr>
        <p:xfrm>
          <a:off x="2265133" y="3923157"/>
          <a:ext cx="7650845" cy="210854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301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53016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Good Sector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Item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Quantity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Price (Dollars)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Expenditure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Polo Shirts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Tractors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3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$30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G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Police Radios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$55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$275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67116"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$390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322033" y="3926712"/>
            <a:ext cx="1943100" cy="584775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3200" smtClean="0"/>
              <a:t>Year: 2008</a:t>
            </a:r>
            <a:endParaRPr lang="en-US" sz="3200"/>
          </a:p>
        </p:txBody>
      </p:sp>
    </p:spTree>
    <p:extLst>
      <p:ext uri="{BB962C8B-B14F-4D97-AF65-F5344CB8AC3E}">
        <p14:creationId xmlns:p14="http://schemas.microsoft.com/office/powerpoint/2010/main" val="1206521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Gross National Product (GNP)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629" y="1853754"/>
            <a:ext cx="12061371" cy="4089846"/>
          </a:xfrm>
        </p:spPr>
        <p:txBody>
          <a:bodyPr>
            <a:normAutofit/>
          </a:bodyPr>
          <a:lstStyle/>
          <a:p>
            <a:r>
              <a:rPr lang="en-US" sz="2400" dirty="0" smtClean="0"/>
              <a:t>Another measure of our Economy’s health is </a:t>
            </a:r>
            <a:r>
              <a:rPr lang="en-US" sz="2400" dirty="0" smtClean="0">
                <a:solidFill>
                  <a:srgbClr val="FF0000"/>
                </a:solidFill>
              </a:rPr>
              <a:t>Gross National Product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GNP</a:t>
            </a:r>
            <a:r>
              <a:rPr lang="en-US" sz="2400" dirty="0" smtClean="0"/>
              <a:t> is the market value of all final goods and services </a:t>
            </a:r>
            <a:r>
              <a:rPr lang="en-US" sz="2400" dirty="0" smtClean="0">
                <a:solidFill>
                  <a:srgbClr val="FF0000"/>
                </a:solidFill>
              </a:rPr>
              <a:t>produced </a:t>
            </a:r>
            <a:r>
              <a:rPr lang="en-US" sz="2400" u="sng" dirty="0" smtClean="0">
                <a:solidFill>
                  <a:srgbClr val="002060"/>
                </a:solidFill>
              </a:rPr>
              <a:t>anywhere</a:t>
            </a:r>
            <a:r>
              <a:rPr lang="en-US" sz="2400" dirty="0" smtClean="0">
                <a:solidFill>
                  <a:srgbClr val="FF0000"/>
                </a:solidFill>
              </a:rPr>
              <a:t> in the world</a:t>
            </a:r>
            <a:r>
              <a:rPr lang="en-US" sz="2400" dirty="0" smtClean="0"/>
              <a:t> in a given year. The main difference is the factors of production are supplied by the residents of the host country.</a:t>
            </a:r>
          </a:p>
          <a:p>
            <a:r>
              <a:rPr lang="en-US" sz="2400" dirty="0" smtClean="0"/>
              <a:t>Largest measure of a nation’s income.</a:t>
            </a:r>
          </a:p>
          <a:p>
            <a:r>
              <a:rPr lang="en-US" sz="2400" dirty="0" smtClean="0"/>
              <a:t>Example: Ford’s Factory in Mexico.</a:t>
            </a:r>
          </a:p>
          <a:p>
            <a:r>
              <a:rPr lang="en-US" sz="2400" dirty="0" smtClean="0"/>
              <a:t>Non-Example: French Tire company in South Carolina.</a:t>
            </a:r>
            <a:endParaRPr lang="en-US" sz="2400" dirty="0"/>
          </a:p>
        </p:txBody>
      </p:sp>
      <p:sp>
        <p:nvSpPr>
          <p:cNvPr id="4" name="TextBox 3"/>
          <p:cNvSpPr txBox="1"/>
          <p:nvPr/>
        </p:nvSpPr>
        <p:spPr>
          <a:xfrm>
            <a:off x="7413171" y="3898677"/>
            <a:ext cx="4376058" cy="1077218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US" sz="3200" dirty="0" smtClean="0"/>
              <a:t>GNP does NOT account for </a:t>
            </a:r>
            <a:r>
              <a:rPr lang="en-US" sz="3200" dirty="0" smtClean="0">
                <a:solidFill>
                  <a:srgbClr val="FF0000"/>
                </a:solidFill>
              </a:rPr>
              <a:t>depreciation</a:t>
            </a:r>
            <a:r>
              <a:rPr lang="en-US" sz="3200" dirty="0" smtClean="0"/>
              <a:t>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037333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Disposable Personal Income &amp; </a:t>
            </a:r>
            <a:br>
              <a:rPr lang="en-US" dirty="0" smtClean="0"/>
            </a:br>
            <a:r>
              <a:rPr lang="en-US" dirty="0" smtClean="0"/>
              <a:t>Personal Income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6" y="1992086"/>
            <a:ext cx="11723914" cy="3918857"/>
          </a:xfrm>
        </p:spPr>
        <p:txBody>
          <a:bodyPr>
            <a:normAutofit/>
          </a:bodyPr>
          <a:lstStyle/>
          <a:p>
            <a:r>
              <a:rPr lang="en-US" sz="2400" dirty="0" smtClean="0"/>
              <a:t>How much </a:t>
            </a:r>
            <a:r>
              <a:rPr lang="en-US" sz="2400" dirty="0" smtClean="0">
                <a:solidFill>
                  <a:srgbClr val="FF0000"/>
                </a:solidFill>
              </a:rPr>
              <a:t>Disposable income </a:t>
            </a:r>
            <a:r>
              <a:rPr lang="en-US" sz="2400" dirty="0" smtClean="0"/>
              <a:t>households have can also represent the health of an economy.</a:t>
            </a:r>
          </a:p>
          <a:p>
            <a:r>
              <a:rPr lang="en-US" sz="2400" dirty="0" smtClean="0"/>
              <a:t>Disposable income is a households income minus personal taxes paid.</a:t>
            </a:r>
          </a:p>
          <a:p>
            <a:pPr lvl="1"/>
            <a:r>
              <a:rPr lang="en-US" sz="3200" dirty="0" smtClean="0">
                <a:solidFill>
                  <a:srgbClr val="FF0000"/>
                </a:solidFill>
              </a:rPr>
              <a:t>DI = PI </a:t>
            </a:r>
            <a:r>
              <a:rPr lang="mr-IN" sz="3200" dirty="0" smtClean="0">
                <a:solidFill>
                  <a:srgbClr val="FF0000"/>
                </a:solidFill>
              </a:rPr>
              <a:t>–</a:t>
            </a:r>
            <a:r>
              <a:rPr lang="en-US" sz="3200" dirty="0" smtClean="0">
                <a:solidFill>
                  <a:srgbClr val="FF0000"/>
                </a:solidFill>
              </a:rPr>
              <a:t> Taxes</a:t>
            </a:r>
          </a:p>
          <a:p>
            <a:r>
              <a:rPr lang="en-US" sz="3400" dirty="0" smtClean="0">
                <a:solidFill>
                  <a:srgbClr val="FF0000"/>
                </a:solidFill>
              </a:rPr>
              <a:t>You have two options with your disposable income</a:t>
            </a:r>
            <a:r>
              <a:rPr lang="mr-IN" sz="3400" dirty="0" smtClean="0">
                <a:solidFill>
                  <a:srgbClr val="FF0000"/>
                </a:solidFill>
              </a:rPr>
              <a:t>…</a:t>
            </a:r>
            <a:r>
              <a:rPr lang="en-US" sz="3400" dirty="0" smtClean="0">
                <a:solidFill>
                  <a:srgbClr val="FF0000"/>
                </a:solidFill>
              </a:rPr>
              <a:t> </a:t>
            </a:r>
            <a:endParaRPr lang="en-US" sz="3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102428" y="4784272"/>
            <a:ext cx="764177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3200" dirty="0" smtClean="0"/>
          </a:p>
          <a:p>
            <a:r>
              <a:rPr lang="en-US" sz="3200" dirty="0" smtClean="0"/>
              <a:t>Save it or Spend it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1285390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Gross domestic product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Identifying and calculating GDP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47397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Factors that affect gdp:</a:t>
            </a:r>
            <a:br>
              <a:rPr lang="en-US" dirty="0" smtClean="0"/>
            </a:br>
            <a:r>
              <a:rPr lang="en-US" dirty="0" smtClean="0"/>
              <a:t>Aggregate supply &amp;  Aggregate Demand: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957" y="1975757"/>
            <a:ext cx="11919857" cy="4065813"/>
          </a:xfrm>
        </p:spPr>
        <p:txBody>
          <a:bodyPr>
            <a:normAutofit/>
          </a:bodyPr>
          <a:lstStyle/>
          <a:p>
            <a:r>
              <a:rPr lang="en-US" sz="2800" dirty="0" smtClean="0"/>
              <a:t>What do we do with GDP once we calculate it?</a:t>
            </a:r>
          </a:p>
          <a:p>
            <a:r>
              <a:rPr lang="en-US" sz="2800" dirty="0" smtClean="0"/>
              <a:t>Take the sum of all goods &amp; services (GDP) and compare it to average price level in the economy. Then determine </a:t>
            </a:r>
            <a:r>
              <a:rPr lang="en-US" sz="2800" dirty="0" smtClean="0">
                <a:solidFill>
                  <a:srgbClr val="FF0000"/>
                </a:solidFill>
              </a:rPr>
              <a:t>Aggregates</a:t>
            </a:r>
            <a:r>
              <a:rPr lang="en-US" sz="2800" dirty="0" smtClean="0"/>
              <a:t>: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Aggregate Supply: </a:t>
            </a:r>
            <a:r>
              <a:rPr lang="en-US" sz="2800" dirty="0" smtClean="0"/>
              <a:t>all of the goods and services that every business produced at certain price levels.</a:t>
            </a:r>
            <a:endParaRPr lang="en-US" sz="2800" dirty="0" smtClean="0">
              <a:solidFill>
                <a:srgbClr val="FF0000"/>
              </a:solidFill>
            </a:endParaRPr>
          </a:p>
          <a:p>
            <a:r>
              <a:rPr lang="en-US" sz="2800" dirty="0" smtClean="0">
                <a:solidFill>
                  <a:srgbClr val="FF0000"/>
                </a:solidFill>
              </a:rPr>
              <a:t>Aggregate Demand: </a:t>
            </a:r>
            <a:r>
              <a:rPr lang="en-US" sz="2800" dirty="0" smtClean="0"/>
              <a:t>all of the goods and services purchased at certain price levels.</a:t>
            </a:r>
            <a:endParaRPr lang="en-US" sz="2800" dirty="0" smtClean="0">
              <a:solidFill>
                <a:srgbClr val="FF0000"/>
              </a:solidFill>
            </a:endParaRP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504242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Demand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9615" y="1975758"/>
            <a:ext cx="6727371" cy="4016828"/>
          </a:xfrm>
        </p:spPr>
        <p:txBody>
          <a:bodyPr>
            <a:normAutofit/>
          </a:bodyPr>
          <a:lstStyle/>
          <a:p>
            <a:r>
              <a:rPr lang="en-US" sz="2400" dirty="0" smtClean="0"/>
              <a:t>STILL! </a:t>
            </a:r>
            <a:r>
              <a:rPr lang="en-US" sz="2400" dirty="0" smtClean="0">
                <a:solidFill>
                  <a:srgbClr val="FF0000"/>
                </a:solidFill>
              </a:rPr>
              <a:t>Inverse Relationship </a:t>
            </a:r>
            <a:r>
              <a:rPr lang="en-US" sz="2400" dirty="0" smtClean="0"/>
              <a:t>to Price and Output.</a:t>
            </a:r>
          </a:p>
          <a:p>
            <a:r>
              <a:rPr lang="en-US" sz="2400" dirty="0" smtClean="0"/>
              <a:t>Price Level on the Y; Real GDP on the X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Determinants:</a:t>
            </a:r>
          </a:p>
          <a:p>
            <a:pPr lvl="1"/>
            <a:r>
              <a:rPr lang="en-US" sz="2200" dirty="0" smtClean="0"/>
              <a:t>Changes to any component of GDP (</a:t>
            </a:r>
            <a:r>
              <a:rPr lang="en-US" sz="2200" dirty="0" err="1" smtClean="0"/>
              <a:t>C+I+G+Xn</a:t>
            </a:r>
            <a:r>
              <a:rPr lang="en-US" sz="2200" dirty="0" smtClean="0"/>
              <a:t>)</a:t>
            </a:r>
          </a:p>
          <a:p>
            <a:pPr lvl="1"/>
            <a:r>
              <a:rPr lang="en-US" sz="2200" dirty="0" smtClean="0"/>
              <a:t>Changes to expectations</a:t>
            </a:r>
          </a:p>
          <a:p>
            <a:r>
              <a:rPr lang="en-US" sz="2400" dirty="0" smtClean="0"/>
              <a:t>Increase = Shift Right / Decrease = Shift Left</a:t>
            </a:r>
          </a:p>
          <a:p>
            <a:r>
              <a:rPr lang="en-US" sz="2400" dirty="0" smtClean="0"/>
              <a:t>PRICE STILL DOES NOT AFFECT THE CURVE.</a:t>
            </a:r>
          </a:p>
          <a:p>
            <a:endParaRPr lang="en-US" sz="2400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06986" y="2071915"/>
            <a:ext cx="5075656" cy="382451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565676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supply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3287" y="2008414"/>
            <a:ext cx="7119256" cy="3902529"/>
          </a:xfrm>
        </p:spPr>
        <p:txBody>
          <a:bodyPr>
            <a:normAutofit fontScale="92500"/>
          </a:bodyPr>
          <a:lstStyle/>
          <a:p>
            <a:r>
              <a:rPr lang="en-US" sz="2400" dirty="0" smtClean="0"/>
              <a:t>STILL! A </a:t>
            </a:r>
            <a:r>
              <a:rPr lang="en-US" sz="2400" dirty="0" smtClean="0">
                <a:solidFill>
                  <a:srgbClr val="FF0000"/>
                </a:solidFill>
              </a:rPr>
              <a:t>direct relationship</a:t>
            </a:r>
            <a:r>
              <a:rPr lang="en-US" sz="2400" dirty="0" smtClean="0"/>
              <a:t> with Price and Output.</a:t>
            </a:r>
          </a:p>
          <a:p>
            <a:r>
              <a:rPr lang="en-US" sz="2400" dirty="0"/>
              <a:t>Price Level on the Y; Real GDP on the </a:t>
            </a:r>
            <a:r>
              <a:rPr lang="en-US" sz="2400" dirty="0" smtClean="0"/>
              <a:t>X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Determinants:</a:t>
            </a:r>
          </a:p>
          <a:p>
            <a:pPr lvl="1"/>
            <a:r>
              <a:rPr lang="en-US" sz="2200" dirty="0" smtClean="0"/>
              <a:t>Government Regulations</a:t>
            </a:r>
          </a:p>
          <a:p>
            <a:pPr lvl="1"/>
            <a:r>
              <a:rPr lang="en-US" sz="2200" dirty="0" smtClean="0"/>
              <a:t>Change in Input Cost </a:t>
            </a:r>
          </a:p>
          <a:p>
            <a:pPr lvl="1"/>
            <a:r>
              <a:rPr lang="en-US" sz="2200" dirty="0" smtClean="0"/>
              <a:t>Change in Productivity</a:t>
            </a:r>
          </a:p>
          <a:p>
            <a:r>
              <a:rPr lang="en-US" sz="2400" dirty="0" smtClean="0"/>
              <a:t>Increase = Shift Right / Decrease = Shift Left</a:t>
            </a:r>
          </a:p>
          <a:p>
            <a:r>
              <a:rPr lang="en-US" sz="2400" dirty="0" smtClean="0"/>
              <a:t>PRICE STILL DOES NOT AFFECT THE CURVE.</a:t>
            </a:r>
          </a:p>
          <a:p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82543" y="2097313"/>
            <a:ext cx="4730935" cy="372472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053816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Aggregate S &amp; D:</a:t>
            </a:r>
            <a:br>
              <a:rPr lang="en-US" dirty="0" smtClean="0"/>
            </a:br>
            <a:r>
              <a:rPr lang="en-US" dirty="0" smtClean="0"/>
              <a:t>Equilibrium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5943" y="2015732"/>
            <a:ext cx="6008915" cy="3450613"/>
          </a:xfrm>
        </p:spPr>
        <p:txBody>
          <a:bodyPr>
            <a:normAutofit/>
          </a:bodyPr>
          <a:lstStyle/>
          <a:p>
            <a:r>
              <a:rPr lang="en-US" sz="3200" dirty="0" smtClean="0"/>
              <a:t>Aggregate Demand and Aggregate Supply have an </a:t>
            </a:r>
            <a:r>
              <a:rPr lang="en-US" sz="3200" dirty="0" smtClean="0">
                <a:solidFill>
                  <a:srgbClr val="FF0000"/>
                </a:solidFill>
              </a:rPr>
              <a:t>Equilibrium </a:t>
            </a:r>
            <a:r>
              <a:rPr lang="en-US" sz="3200" dirty="0" smtClean="0"/>
              <a:t>point just like we learned with market supply and demand!</a:t>
            </a:r>
            <a:endParaRPr lang="en-US" sz="32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85643" y="2130032"/>
            <a:ext cx="4914900" cy="35052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142974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GDP Basics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51578" y="2015732"/>
            <a:ext cx="10288137" cy="3450613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GDP- </a:t>
            </a:r>
            <a:r>
              <a:rPr lang="en-US" sz="2400" dirty="0" smtClean="0"/>
              <a:t>(Gross Domestic Product) is the </a:t>
            </a:r>
            <a:r>
              <a:rPr lang="en-US" sz="2400" u="sng" dirty="0" smtClean="0"/>
              <a:t>dollar value</a:t>
            </a:r>
            <a:r>
              <a:rPr lang="en-US" sz="2400" dirty="0" smtClean="0"/>
              <a:t> of all final goods and services produced within a country in a particular year.</a:t>
            </a:r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Only </a:t>
            </a:r>
            <a:r>
              <a:rPr lang="en-US" sz="2200" u="sng" dirty="0" smtClean="0">
                <a:solidFill>
                  <a:srgbClr val="FF0000"/>
                </a:solidFill>
              </a:rPr>
              <a:t>final</a:t>
            </a:r>
            <a:r>
              <a:rPr lang="en-US" sz="2200" dirty="0" smtClean="0">
                <a:solidFill>
                  <a:srgbClr val="FF0000"/>
                </a:solidFill>
              </a:rPr>
              <a:t> goods and services go toward GDP</a:t>
            </a:r>
            <a:r>
              <a:rPr lang="mr-IN" sz="2200" dirty="0" smtClean="0">
                <a:solidFill>
                  <a:srgbClr val="FF0000"/>
                </a:solidFill>
              </a:rPr>
              <a:t>…</a:t>
            </a:r>
            <a:r>
              <a:rPr lang="en-US" sz="2200" dirty="0" smtClean="0">
                <a:solidFill>
                  <a:srgbClr val="FF0000"/>
                </a:solidFill>
              </a:rPr>
              <a:t> NOT INTERMEDIATE GOODS.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Intermediate Goods-</a:t>
            </a:r>
            <a:r>
              <a:rPr lang="en-US" sz="2400" dirty="0" smtClean="0"/>
              <a:t> Products used in the production of final goods.</a:t>
            </a:r>
          </a:p>
          <a:p>
            <a:pPr marL="228600" lvl="1">
              <a:spcBef>
                <a:spcPts val="1000"/>
              </a:spcBef>
            </a:pPr>
            <a:r>
              <a:rPr lang="en-US" sz="2400" dirty="0" smtClean="0">
                <a:solidFill>
                  <a:srgbClr val="FF0000"/>
                </a:solidFill>
              </a:rPr>
              <a:t>Final Goods- </a:t>
            </a:r>
            <a:r>
              <a:rPr lang="en-US" sz="2400" dirty="0" smtClean="0"/>
              <a:t>A good or service produced for its </a:t>
            </a:r>
            <a:r>
              <a:rPr lang="en-US" sz="2400" u="sng" dirty="0" smtClean="0"/>
              <a:t>final</a:t>
            </a:r>
            <a:r>
              <a:rPr lang="en-US" sz="2400" dirty="0" smtClean="0"/>
              <a:t> user.</a:t>
            </a:r>
            <a:endParaRPr lang="en-US" sz="2400" dirty="0" smtClean="0">
              <a:solidFill>
                <a:srgbClr val="FF0000"/>
              </a:solidFill>
            </a:endParaRPr>
          </a:p>
          <a:p>
            <a:pPr marL="685800" lvl="2">
              <a:spcBef>
                <a:spcPts val="1000"/>
              </a:spcBef>
            </a:pPr>
            <a:r>
              <a:rPr lang="en-US" sz="2000" dirty="0" smtClean="0"/>
              <a:t>Example: The memory chips inside of a computer are a intermediate good, while the computer itself is a final good.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92934" y="79536"/>
            <a:ext cx="3545805" cy="193619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530942" y="52061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1116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Lest break that down</a:t>
            </a:r>
            <a:r>
              <a:rPr lang="mr-IN" dirty="0" smtClean="0"/>
              <a:t>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sz="2400" dirty="0" smtClean="0"/>
              <a:t>GDP: </a:t>
            </a:r>
            <a:r>
              <a:rPr lang="en-US" sz="2400" dirty="0"/>
              <a:t>the </a:t>
            </a:r>
            <a:r>
              <a:rPr lang="en-US" sz="2400" u="sng" dirty="0">
                <a:solidFill>
                  <a:srgbClr val="FF0000"/>
                </a:solidFill>
              </a:rPr>
              <a:t>dollar value</a:t>
            </a:r>
            <a:r>
              <a:rPr lang="en-US" sz="2400" dirty="0">
                <a:solidFill>
                  <a:srgbClr val="FF0000"/>
                </a:solidFill>
              </a:rPr>
              <a:t> </a:t>
            </a:r>
            <a:r>
              <a:rPr lang="en-US" sz="2400" dirty="0"/>
              <a:t>of all </a:t>
            </a:r>
            <a:r>
              <a:rPr lang="en-US" sz="2400" dirty="0">
                <a:solidFill>
                  <a:srgbClr val="7030A0"/>
                </a:solidFill>
              </a:rPr>
              <a:t>final goods and services</a:t>
            </a:r>
            <a:r>
              <a:rPr lang="en-US" sz="2400" dirty="0"/>
              <a:t> produced </a:t>
            </a:r>
            <a:r>
              <a:rPr lang="en-US" sz="2400" dirty="0">
                <a:solidFill>
                  <a:srgbClr val="00B050"/>
                </a:solidFill>
              </a:rPr>
              <a:t>within a country</a:t>
            </a:r>
            <a:r>
              <a:rPr lang="en-US" sz="2400" dirty="0"/>
              <a:t> in a </a:t>
            </a:r>
            <a:r>
              <a:rPr lang="en-US" sz="2400" dirty="0">
                <a:solidFill>
                  <a:srgbClr val="00B0F0"/>
                </a:solidFill>
              </a:rPr>
              <a:t>particular year</a:t>
            </a:r>
            <a:r>
              <a:rPr lang="en-US" sz="2400" dirty="0" smtClean="0"/>
              <a:t>.</a:t>
            </a:r>
          </a:p>
          <a:p>
            <a:endParaRPr lang="en-US" sz="2400" dirty="0" smtClean="0"/>
          </a:p>
          <a:p>
            <a:pPr lvl="1"/>
            <a:r>
              <a:rPr lang="en-US" sz="2200" dirty="0" smtClean="0">
                <a:solidFill>
                  <a:srgbClr val="FF0000"/>
                </a:solidFill>
              </a:rPr>
              <a:t>Total Value</a:t>
            </a:r>
            <a:r>
              <a:rPr lang="en-US" sz="2200" dirty="0" smtClean="0"/>
              <a:t>: Measured in dollars</a:t>
            </a:r>
          </a:p>
          <a:p>
            <a:pPr lvl="1"/>
            <a:r>
              <a:rPr lang="en-US" sz="2400" dirty="0" smtClean="0">
                <a:solidFill>
                  <a:srgbClr val="7030A0"/>
                </a:solidFill>
              </a:rPr>
              <a:t>What is Produced</a:t>
            </a:r>
            <a:r>
              <a:rPr lang="en-US" sz="2400" dirty="0" smtClean="0"/>
              <a:t>: final goods and services only</a:t>
            </a:r>
          </a:p>
          <a:p>
            <a:pPr lvl="1"/>
            <a:r>
              <a:rPr lang="en-US" sz="2400" dirty="0" smtClean="0">
                <a:solidFill>
                  <a:srgbClr val="00B050"/>
                </a:solidFill>
              </a:rPr>
              <a:t>Where it is Produced</a:t>
            </a:r>
            <a:r>
              <a:rPr lang="en-US" sz="2400" dirty="0" smtClean="0"/>
              <a:t>: only products made within a country’s borders</a:t>
            </a:r>
          </a:p>
          <a:p>
            <a:pPr lvl="1"/>
            <a:r>
              <a:rPr lang="en-US" sz="2400" dirty="0" smtClean="0">
                <a:solidFill>
                  <a:srgbClr val="00B0F0"/>
                </a:solidFill>
              </a:rPr>
              <a:t>When it was Produced</a:t>
            </a:r>
            <a:r>
              <a:rPr lang="en-US" sz="2400" dirty="0" smtClean="0"/>
              <a:t>: within a specific year of time.</a:t>
            </a:r>
            <a:endParaRPr lang="en-US" sz="2400" dirty="0" smtClean="0">
              <a:solidFill>
                <a:srgbClr val="FF0000"/>
              </a:solidFill>
            </a:endParaRPr>
          </a:p>
          <a:p>
            <a:pPr lvl="1"/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6393709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Do we find </a:t>
            </a:r>
            <a:r>
              <a:rPr lang="en-US" dirty="0" err="1" smtClean="0"/>
              <a:t>gDP</a:t>
            </a:r>
            <a:r>
              <a:rPr lang="en-US" dirty="0" smtClean="0"/>
              <a:t>?</a:t>
            </a:r>
            <a:br>
              <a:rPr lang="en-US" dirty="0" smtClean="0"/>
            </a:br>
            <a:r>
              <a:rPr lang="en-US" dirty="0" smtClean="0"/>
              <a:t>Method #1: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The Expenditure Approach:  </a:t>
            </a:r>
            <a:r>
              <a:rPr lang="en-US" sz="2800" dirty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    </a:t>
            </a:r>
            <a:r>
              <a:rPr lang="en-US" sz="4400" dirty="0" smtClean="0">
                <a:solidFill>
                  <a:srgbClr val="FF0000"/>
                </a:solidFill>
              </a:rPr>
              <a:t>C + I + G + </a:t>
            </a:r>
            <a:r>
              <a:rPr lang="en-US" sz="4400" dirty="0" err="1" smtClean="0">
                <a:solidFill>
                  <a:srgbClr val="FF0000"/>
                </a:solidFill>
              </a:rPr>
              <a:t>Xn</a:t>
            </a:r>
            <a:r>
              <a:rPr lang="en-US" sz="3600" dirty="0" smtClean="0">
                <a:solidFill>
                  <a:srgbClr val="FF0000"/>
                </a:solidFill>
              </a:rPr>
              <a:t>(x-m)</a:t>
            </a:r>
            <a:endParaRPr lang="en-US" sz="4400" dirty="0">
              <a:solidFill>
                <a:srgbClr val="FF0000"/>
              </a:solidFill>
            </a:endParaRPr>
          </a:p>
          <a:p>
            <a:endParaRPr lang="en-US" sz="2400" dirty="0" smtClean="0"/>
          </a:p>
          <a:p>
            <a:r>
              <a:rPr lang="en-US" sz="2400" dirty="0" smtClean="0"/>
              <a:t>In this approach, we take </a:t>
            </a:r>
            <a:r>
              <a:rPr lang="en-US" sz="2400" dirty="0" smtClean="0">
                <a:solidFill>
                  <a:srgbClr val="FF0000"/>
                </a:solidFill>
              </a:rPr>
              <a:t>C</a:t>
            </a:r>
            <a:r>
              <a:rPr lang="en-US" sz="2400" dirty="0" smtClean="0"/>
              <a:t>onsumer goods, </a:t>
            </a:r>
            <a:r>
              <a:rPr lang="en-US" sz="2400" dirty="0" smtClean="0">
                <a:solidFill>
                  <a:srgbClr val="FF0000"/>
                </a:solidFill>
              </a:rPr>
              <a:t>I</a:t>
            </a:r>
            <a:r>
              <a:rPr lang="en-US" sz="2400" dirty="0" smtClean="0"/>
              <a:t>nvestment goods, </a:t>
            </a:r>
            <a:r>
              <a:rPr lang="en-US" sz="2400" dirty="0" smtClean="0">
                <a:solidFill>
                  <a:srgbClr val="FF0000"/>
                </a:solidFill>
              </a:rPr>
              <a:t>G</a:t>
            </a:r>
            <a:r>
              <a:rPr lang="en-US" sz="2400" dirty="0" smtClean="0"/>
              <a:t>overnment goods, and Net E</a:t>
            </a:r>
            <a:r>
              <a:rPr lang="en-US" sz="2400" dirty="0" smtClean="0">
                <a:solidFill>
                  <a:srgbClr val="FF0000"/>
                </a:solidFill>
              </a:rPr>
              <a:t>X</a:t>
            </a:r>
            <a:r>
              <a:rPr lang="en-US" sz="2400" dirty="0" smtClean="0"/>
              <a:t>ports</a:t>
            </a:r>
            <a:r>
              <a:rPr lang="en-US" sz="2400" dirty="0"/>
              <a:t> </a:t>
            </a:r>
            <a:r>
              <a:rPr lang="en-US" sz="2400" dirty="0" smtClean="0"/>
              <a:t>(exports minus imports).</a:t>
            </a:r>
          </a:p>
        </p:txBody>
      </p:sp>
    </p:spTree>
    <p:extLst>
      <p:ext uri="{BB962C8B-B14F-4D97-AF65-F5344CB8AC3E}">
        <p14:creationId xmlns:p14="http://schemas.microsoft.com/office/powerpoint/2010/main" val="769826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Clifford on GDP</a:t>
            </a:r>
            <a:endParaRPr lang="en-US" dirty="0"/>
          </a:p>
        </p:txBody>
      </p:sp>
      <p:pic>
        <p:nvPicPr>
          <p:cNvPr id="4" name="Content Placeholder 3">
            <a:hlinkClick r:id="rId2"/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55471" y="2016124"/>
            <a:ext cx="5898609" cy="391170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56001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four sectors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7587" y="1853754"/>
            <a:ext cx="11576956" cy="4057189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Consumption</a:t>
            </a:r>
            <a:r>
              <a:rPr lang="en-US" sz="2400" dirty="0" smtClean="0"/>
              <a:t>:  MAIN SECTOR- Responsible for 2/3 of GDP</a:t>
            </a:r>
          </a:p>
          <a:p>
            <a:pPr lvl="1"/>
            <a:r>
              <a:rPr lang="en-US" sz="2400" dirty="0" smtClean="0"/>
              <a:t>Spending by households on goods and services for personal use. </a:t>
            </a:r>
          </a:p>
          <a:p>
            <a:pPr lvl="2"/>
            <a:r>
              <a:rPr lang="en-US" sz="2200" dirty="0" smtClean="0"/>
              <a:t>Examples: Cars, TV’s, clothes, Doctors visits, trips to Disneyworld, etc.</a:t>
            </a:r>
          </a:p>
          <a:p>
            <a:pPr lvl="2"/>
            <a:endParaRPr lang="en-US" sz="2000" dirty="0" smtClean="0"/>
          </a:p>
          <a:p>
            <a:pPr lvl="1"/>
            <a:endParaRPr lang="en-US" sz="2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7587" y="3586843"/>
            <a:ext cx="3492500" cy="232410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294" y="3608860"/>
            <a:ext cx="4053541" cy="230208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62042" y="3586843"/>
            <a:ext cx="3512586" cy="23588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8321243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Sectors Cont’d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2271" y="2008414"/>
            <a:ext cx="11691258" cy="3918857"/>
          </a:xfrm>
        </p:spPr>
        <p:txBody>
          <a:bodyPr>
            <a:norm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Investments</a:t>
            </a:r>
            <a:r>
              <a:rPr lang="en-US" sz="2400" dirty="0" smtClean="0"/>
              <a:t>: purchasing of capital goods- increasing our ability to provide consumer goods.</a:t>
            </a:r>
          </a:p>
          <a:p>
            <a:pPr lvl="1"/>
            <a:r>
              <a:rPr lang="en-US" sz="2200" dirty="0" smtClean="0"/>
              <a:t>Examples: Machinery, buildings, tools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Government Expenditures</a:t>
            </a:r>
            <a:r>
              <a:rPr lang="en-US" sz="2400" dirty="0" smtClean="0"/>
              <a:t>: spending by the government on all types of goods or services.</a:t>
            </a:r>
          </a:p>
          <a:p>
            <a:pPr lvl="1"/>
            <a:r>
              <a:rPr lang="en-US" sz="2200" dirty="0" smtClean="0"/>
              <a:t>Examples: Military goods, public schools, parks, roads</a:t>
            </a:r>
          </a:p>
          <a:p>
            <a:endParaRPr lang="en-US" sz="24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2271" y="4114801"/>
            <a:ext cx="2753982" cy="196713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809" y="4114801"/>
            <a:ext cx="2625270" cy="1966419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28634" y="4102879"/>
            <a:ext cx="2701365" cy="202341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277567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4000"/>
                <a:satMod val="80000"/>
                <a:lumMod val="106000"/>
              </a:schemeClr>
            </a:gs>
            <a:gs pos="100000">
              <a:schemeClr val="bg2">
                <a:shade val="80000"/>
              </a:schemeClr>
            </a:gs>
          </a:gsLst>
          <a:path path="circle">
            <a:fillToRect l="43000" r="43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AF38CBB2-04B5-4ED2-92CA-ABA779049DEA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81BF76C-52E4-494B-86F2-4CBAC20E385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n-US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0C24E7C2-F39B-4280-9B81-F15BBD93C3A9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F381DAA9-C4BA-4BB3-8F4B-3BC4B43EB336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99ECE436-E5C5-4600-9DAE-6A66A788E0DF}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1453897" y="1847088"/>
            <a:ext cx="5548039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grpSp>
        <p:nvGrpSpPr>
          <p:cNvPr id="20" name="Group 19">
            <a:extLst>
              <a:ext uri="{FF2B5EF4-FFF2-40B4-BE49-F238E27FC236}">
                <a16:creationId xmlns:a16="http://schemas.microsoft.com/office/drawing/2014/main" id="{CD0703AE-95DE-4C43-8272-BB33A5AD46D3}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77388" y="482171"/>
            <a:ext cx="4074533" cy="5149101"/>
            <a:chOff x="7463259" y="583365"/>
            <a:chExt cx="4074533" cy="5181928"/>
          </a:xfrm>
        </p:grpSpPr>
        <p:sp>
          <p:nvSpPr>
            <p:cNvPr id="21" name="Rectangle 20">
              <a:extLst>
                <a:ext uri="{FF2B5EF4-FFF2-40B4-BE49-F238E27FC236}">
                  <a16:creationId xmlns:a16="http://schemas.microsoft.com/office/drawing/2014/main" id="{2FF4B413-F360-4A9A-8F55-79C3961709A4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463259" y="583365"/>
              <a:ext cx="4074533" cy="5181928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D129C2B7-6BA1-4DC0-8ED1-044AFBE47E4C}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7776318" y="915807"/>
              <a:ext cx="3450289" cy="4494927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/>
          <a:srcRect t="6657" r="3" b="9383"/>
          <a:stretch/>
        </p:blipFill>
        <p:spPr>
          <a:xfrm>
            <a:off x="8116373" y="1116344"/>
            <a:ext cx="2799103" cy="185078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4"/>
          <a:srcRect t="570" r="3" b="3"/>
          <a:stretch/>
        </p:blipFill>
        <p:spPr>
          <a:xfrm>
            <a:off x="8116373" y="3131726"/>
            <a:ext cx="2799103" cy="185079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5550357" cy="1049235"/>
          </a:xfrm>
        </p:spPr>
        <p:txBody>
          <a:bodyPr>
            <a:normAutofit/>
          </a:bodyPr>
          <a:lstStyle/>
          <a:p>
            <a:r>
              <a:rPr lang="en-US" dirty="0"/>
              <a:t>Sectors Cont’d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1254" y="2060598"/>
            <a:ext cx="7822156" cy="4260930"/>
          </a:xfrm>
        </p:spPr>
        <p:txBody>
          <a:bodyPr>
            <a:normAutofit/>
          </a:bodyPr>
          <a:lstStyle/>
          <a:p>
            <a:r>
              <a:rPr lang="en-US" sz="2300" dirty="0">
                <a:solidFill>
                  <a:srgbClr val="FF0000"/>
                </a:solidFill>
              </a:rPr>
              <a:t>Net Exports</a:t>
            </a:r>
            <a:r>
              <a:rPr lang="en-US" sz="2300" dirty="0"/>
              <a:t>: (X-M or </a:t>
            </a:r>
            <a:r>
              <a:rPr lang="en-US" sz="2300" dirty="0" err="1"/>
              <a:t>Xn</a:t>
            </a:r>
            <a:r>
              <a:rPr lang="en-US" sz="2300" dirty="0"/>
              <a:t>) The value of goods and services Exported minus the value of goods and services Imported. (Total </a:t>
            </a:r>
            <a:r>
              <a:rPr lang="en-US" sz="2300" dirty="0" smtClean="0"/>
              <a:t>Exports</a:t>
            </a:r>
            <a:r>
              <a:rPr lang="en-US" sz="2300" dirty="0" smtClean="0"/>
              <a:t> </a:t>
            </a:r>
            <a:r>
              <a:rPr lang="mr-IN" sz="2300" dirty="0"/>
              <a:t>–</a:t>
            </a:r>
            <a:r>
              <a:rPr lang="en-US" sz="2300" dirty="0"/>
              <a:t> Total </a:t>
            </a:r>
            <a:r>
              <a:rPr lang="en-US" sz="2300" dirty="0" smtClean="0"/>
              <a:t>Imports</a:t>
            </a:r>
            <a:r>
              <a:rPr lang="en-US" sz="2300" dirty="0" smtClean="0"/>
              <a:t> </a:t>
            </a:r>
            <a:r>
              <a:rPr lang="en-US" sz="2300" dirty="0"/>
              <a:t>= Net Exports</a:t>
            </a:r>
            <a:r>
              <a:rPr lang="en-US" sz="2300" dirty="0" smtClean="0"/>
              <a:t>)</a:t>
            </a:r>
          </a:p>
          <a:p>
            <a:endParaRPr lang="en-US" sz="2300" dirty="0"/>
          </a:p>
          <a:p>
            <a:r>
              <a:rPr lang="en-US" sz="2400" dirty="0">
                <a:solidFill>
                  <a:srgbClr val="FF0000"/>
                </a:solidFill>
              </a:rPr>
              <a:t>Export</a:t>
            </a:r>
            <a:r>
              <a:rPr lang="en-US" sz="2400" dirty="0"/>
              <a:t>: Goods produced in the U.S. and sold in a foreign country.</a:t>
            </a:r>
          </a:p>
          <a:p>
            <a:r>
              <a:rPr lang="en-US" sz="2400" dirty="0">
                <a:solidFill>
                  <a:srgbClr val="FF0000"/>
                </a:solidFill>
              </a:rPr>
              <a:t>Import</a:t>
            </a:r>
            <a:r>
              <a:rPr lang="en-US" sz="2400" dirty="0"/>
              <a:t>: Goods produced in a foreign country and purchased by U.S. households.</a:t>
            </a:r>
          </a:p>
        </p:txBody>
      </p:sp>
    </p:spTree>
    <p:extLst>
      <p:ext uri="{BB962C8B-B14F-4D97-AF65-F5344CB8AC3E}">
        <p14:creationId xmlns:p14="http://schemas.microsoft.com/office/powerpoint/2010/main" val="40038078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Gallery</Template>
  <TotalTime>6597</TotalTime>
  <Words>1254</Words>
  <Application>Microsoft Office PowerPoint</Application>
  <PresentationFormat>Widescreen</PresentationFormat>
  <Paragraphs>183</Paragraphs>
  <Slides>23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9" baseType="lpstr">
      <vt:lpstr>Arial</vt:lpstr>
      <vt:lpstr>Calibri</vt:lpstr>
      <vt:lpstr>Gill Sans MT</vt:lpstr>
      <vt:lpstr>Mangal</vt:lpstr>
      <vt:lpstr>Wingdings</vt:lpstr>
      <vt:lpstr>Gallery</vt:lpstr>
      <vt:lpstr>Wednesday, February 21st </vt:lpstr>
      <vt:lpstr>Gross domestic product</vt:lpstr>
      <vt:lpstr>GDP Basics</vt:lpstr>
      <vt:lpstr>Lest break that down…</vt:lpstr>
      <vt:lpstr>How Do we find gDP? Method #1:</vt:lpstr>
      <vt:lpstr>Clifford on GDP</vt:lpstr>
      <vt:lpstr>The four sectors</vt:lpstr>
      <vt:lpstr>Sectors Cont’d</vt:lpstr>
      <vt:lpstr>Sectors Cont’d</vt:lpstr>
      <vt:lpstr>What does not count in gdp?</vt:lpstr>
      <vt:lpstr>Does it count toward gdp!?</vt:lpstr>
      <vt:lpstr>How do we find Gdp? Method #2:</vt:lpstr>
      <vt:lpstr>WELCOME SLIDE for Day 2 of GDP</vt:lpstr>
      <vt:lpstr>Two measures of GDp:</vt:lpstr>
      <vt:lpstr>Nominal GDp:</vt:lpstr>
      <vt:lpstr>Real gdp:</vt:lpstr>
      <vt:lpstr>Practice!</vt:lpstr>
      <vt:lpstr>Gross National Product (GNP)</vt:lpstr>
      <vt:lpstr>Disposable Personal Income &amp;  Personal Income</vt:lpstr>
      <vt:lpstr>Factors that affect gdp: Aggregate supply &amp;  Aggregate Demand:</vt:lpstr>
      <vt:lpstr>Aggregate Demand</vt:lpstr>
      <vt:lpstr>Aggregate supply</vt:lpstr>
      <vt:lpstr>Aggregate S &amp; D: Equilibrium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GDP</dc:title>
  <dc:creator>Lane Weaver</dc:creator>
  <cp:lastModifiedBy>Powell, Jennifer</cp:lastModifiedBy>
  <cp:revision>44</cp:revision>
  <dcterms:created xsi:type="dcterms:W3CDTF">2018-02-08T16:29:14Z</dcterms:created>
  <dcterms:modified xsi:type="dcterms:W3CDTF">2018-02-21T18:43:38Z</dcterms:modified>
</cp:coreProperties>
</file>