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73" r:id="rId5"/>
    <p:sldId id="261" r:id="rId6"/>
    <p:sldId id="262" r:id="rId7"/>
    <p:sldId id="263" r:id="rId8"/>
    <p:sldId id="274" r:id="rId9"/>
    <p:sldId id="266" r:id="rId10"/>
    <p:sldId id="275" r:id="rId11"/>
    <p:sldId id="265" r:id="rId12"/>
    <p:sldId id="276" r:id="rId13"/>
    <p:sldId id="271" r:id="rId14"/>
    <p:sldId id="27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696" y="452718"/>
            <a:ext cx="8825658" cy="3329581"/>
          </a:xfrm>
        </p:spPr>
        <p:txBody>
          <a:bodyPr/>
          <a:lstStyle/>
          <a:p>
            <a:pPr algn="ctr"/>
            <a:r>
              <a:rPr lang="en-US" b="1" dirty="0"/>
              <a:t>Lesson</a:t>
            </a:r>
            <a:r>
              <a:rPr lang="en-US" dirty="0"/>
              <a:t> </a:t>
            </a:r>
            <a:r>
              <a:rPr lang="en-US" b="1" dirty="0" smtClean="0"/>
              <a:t>12.2: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Rome’s</a:t>
            </a:r>
            <a:r>
              <a:rPr lang="en-US" dirty="0"/>
              <a:t> </a:t>
            </a:r>
            <a:r>
              <a:rPr lang="en-US" b="1" dirty="0"/>
              <a:t>Decline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721" y="2810435"/>
            <a:ext cx="6498964" cy="371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88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81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</a:rPr>
              <a:t>B. Germanic Tribes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0494" y="1554358"/>
            <a:ext cx="6043440" cy="4720935"/>
          </a:xfrm>
        </p:spPr>
        <p:txBody>
          <a:bodyPr/>
          <a:lstStyle/>
          <a:p>
            <a:pPr fontAlgn="base"/>
            <a:r>
              <a:rPr lang="en-US" sz="2400" dirty="0" smtClean="0"/>
              <a:t>The </a:t>
            </a:r>
            <a:r>
              <a:rPr lang="en-US" sz="2400" dirty="0"/>
              <a:t>Romans did not treat the Visigoths fairly, though, charging them </a:t>
            </a:r>
            <a:r>
              <a:rPr lang="en-US" sz="2400" b="1" u="sng" dirty="0">
                <a:solidFill>
                  <a:srgbClr val="FFC000"/>
                </a:solidFill>
              </a:rPr>
              <a:t>high prices</a:t>
            </a:r>
            <a:r>
              <a:rPr lang="en-US" sz="2400" dirty="0"/>
              <a:t> for food and even enslaved some of their people.</a:t>
            </a:r>
          </a:p>
          <a:p>
            <a:pPr fontAlgn="base"/>
            <a:r>
              <a:rPr lang="en-US" sz="2400" dirty="0"/>
              <a:t>The Visigoths </a:t>
            </a:r>
            <a:r>
              <a:rPr lang="en-US" sz="2400" b="1" u="sng" dirty="0">
                <a:solidFill>
                  <a:srgbClr val="FFC000"/>
                </a:solidFill>
              </a:rPr>
              <a:t>rebelled and defeated </a:t>
            </a:r>
            <a:r>
              <a:rPr lang="en-US" sz="2400" dirty="0"/>
              <a:t>the Roman legions, which brought more attacks on Roman territory.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5" y="1554358"/>
            <a:ext cx="5471085" cy="381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72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81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</a:rPr>
              <a:t>B. Germanic Tribes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82" y="1610592"/>
            <a:ext cx="11222182" cy="1657043"/>
          </a:xfrm>
        </p:spPr>
        <p:txBody>
          <a:bodyPr/>
          <a:lstStyle/>
          <a:p>
            <a:pPr fontAlgn="base"/>
            <a:r>
              <a:rPr lang="en-US" sz="2400" dirty="0"/>
              <a:t>The Vandals also attacked Roman lands in Spain and Northern Africa before entering Rome and </a:t>
            </a:r>
            <a:r>
              <a:rPr lang="en-US" sz="2400" b="1" u="sng" dirty="0">
                <a:solidFill>
                  <a:srgbClr val="FFC000"/>
                </a:solidFill>
              </a:rPr>
              <a:t>seizing valuables </a:t>
            </a:r>
            <a:r>
              <a:rPr lang="en-US" sz="2400" dirty="0"/>
              <a:t>and burning buildings</a:t>
            </a:r>
            <a:r>
              <a:rPr lang="en-US" sz="2400" dirty="0" smtClean="0"/>
              <a:t>.</a:t>
            </a:r>
          </a:p>
          <a:p>
            <a:pPr fontAlgn="base"/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625" y="2808298"/>
            <a:ext cx="3723715" cy="3723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111" y="2944906"/>
            <a:ext cx="61849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the German General Odoacer seized control, no Roman emperor ever again </a:t>
            </a:r>
            <a:r>
              <a:rPr lang="en-US" sz="2400" b="1" u="sng" dirty="0">
                <a:solidFill>
                  <a:srgbClr val="FFC000"/>
                </a:solidFill>
              </a:rPr>
              <a:t>ruled from Rome</a:t>
            </a:r>
            <a:r>
              <a:rPr lang="en-US" sz="2400" dirty="0"/>
              <a:t>. From then on, foreign powers ruled what had been the Roman Empire. Historians often used this event to mark </a:t>
            </a:r>
            <a:r>
              <a:rPr lang="en-US" sz="2400" b="1" u="sng" dirty="0">
                <a:solidFill>
                  <a:srgbClr val="FFC000"/>
                </a:solidFill>
              </a:rPr>
              <a:t>the end </a:t>
            </a:r>
            <a:r>
              <a:rPr lang="en-US" sz="2400" dirty="0"/>
              <a:t>of the Western Roman Empire.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608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81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</a:rPr>
              <a:t>B. Germanic Tribes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82" y="1610592"/>
            <a:ext cx="11222182" cy="4637808"/>
          </a:xfrm>
        </p:spPr>
        <p:txBody>
          <a:bodyPr/>
          <a:lstStyle/>
          <a:p>
            <a:pPr fontAlgn="base"/>
            <a:r>
              <a:rPr lang="en-US" sz="2400" dirty="0" smtClean="0"/>
              <a:t>Western Europe’s new Germanic rulers adopted Latin, Roman laws, and </a:t>
            </a:r>
            <a:r>
              <a:rPr lang="en-US" sz="2400" b="1" u="sng" dirty="0" smtClean="0">
                <a:solidFill>
                  <a:srgbClr val="FFC000"/>
                </a:solidFill>
              </a:rPr>
              <a:t>Christianity</a:t>
            </a:r>
            <a:r>
              <a:rPr lang="en-US" sz="2400" dirty="0" smtClean="0"/>
              <a:t>. Meanwhile, in the Eastern Mediterranean, the Eastern Roman Empire </a:t>
            </a:r>
            <a:r>
              <a:rPr lang="en-US" sz="2400" b="1" u="sng" dirty="0" smtClean="0">
                <a:solidFill>
                  <a:srgbClr val="FFC000"/>
                </a:solidFill>
              </a:rPr>
              <a:t>thrived</a:t>
            </a:r>
            <a:r>
              <a:rPr lang="en-US" sz="2400" dirty="0" smtClean="0"/>
              <a:t>. It became known as the Byzantine Empire and lasted for nearly </a:t>
            </a:r>
            <a:r>
              <a:rPr lang="en-US" sz="2400" b="1" u="sng" dirty="0" smtClean="0">
                <a:solidFill>
                  <a:srgbClr val="FFC000"/>
                </a:solidFill>
              </a:rPr>
              <a:t>1000</a:t>
            </a:r>
            <a:r>
              <a:rPr lang="en-US" sz="2400" dirty="0" smtClean="0"/>
              <a:t> more years.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23" y="2858488"/>
            <a:ext cx="4107796" cy="38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34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50055"/>
          </a:xfrm>
        </p:spPr>
        <p:txBody>
          <a:bodyPr/>
          <a:lstStyle/>
          <a:p>
            <a:pPr algn="ctr"/>
            <a:r>
              <a:rPr lang="en-US" b="1" u="sng" dirty="0"/>
              <a:t>Rome’s Legacies 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83" y="1330036"/>
            <a:ext cx="7578804" cy="5403273"/>
          </a:xfrm>
        </p:spPr>
        <p:txBody>
          <a:bodyPr>
            <a:normAutofit/>
          </a:bodyPr>
          <a:lstStyle/>
          <a:p>
            <a:pPr fontAlgn="base"/>
            <a:endParaRPr lang="en-US" dirty="0" smtClean="0"/>
          </a:p>
          <a:p>
            <a:pPr fontAlgn="base"/>
            <a:r>
              <a:rPr lang="en-US" sz="2800" b="1" dirty="0" smtClean="0"/>
              <a:t>A. Rome’s Influence on Law and Government</a:t>
            </a:r>
            <a:endParaRPr lang="en-US" sz="2800" b="1" dirty="0"/>
          </a:p>
          <a:p>
            <a:pPr fontAlgn="base"/>
            <a:endParaRPr lang="en-US" dirty="0" smtClean="0"/>
          </a:p>
          <a:p>
            <a:pPr fontAlgn="base"/>
            <a:r>
              <a:rPr lang="en-US" sz="2400" dirty="0" smtClean="0"/>
              <a:t>Like </a:t>
            </a:r>
            <a:r>
              <a:rPr lang="en-US" sz="2400" dirty="0"/>
              <a:t>the Romans, Americans believe that everyone is </a:t>
            </a:r>
            <a:r>
              <a:rPr lang="en-US" sz="2400" b="1" u="sng" dirty="0">
                <a:solidFill>
                  <a:srgbClr val="FFC000"/>
                </a:solidFill>
              </a:rPr>
              <a:t>equal under the law </a:t>
            </a:r>
            <a:r>
              <a:rPr lang="en-US" sz="2400" dirty="0"/>
              <a:t>and that a person is considered innocent until </a:t>
            </a:r>
            <a:r>
              <a:rPr lang="en-US" sz="2400" b="1" u="sng" dirty="0">
                <a:solidFill>
                  <a:srgbClr val="FFC000"/>
                </a:solidFill>
              </a:rPr>
              <a:t>proven guilty.</a:t>
            </a:r>
          </a:p>
          <a:p>
            <a:pPr fontAlgn="base"/>
            <a:r>
              <a:rPr lang="en-US" sz="2400" dirty="0"/>
              <a:t>The U.S. and several other countries are democratic republics and believe that a republic works best if all adult citizens </a:t>
            </a:r>
            <a:r>
              <a:rPr lang="en-US" sz="2400" b="1" u="sng" dirty="0">
                <a:solidFill>
                  <a:srgbClr val="FFC000"/>
                </a:solidFill>
              </a:rPr>
              <a:t>vote</a:t>
            </a:r>
            <a:r>
              <a:rPr lang="en-US" sz="2400" dirty="0"/>
              <a:t>, participate in government, and help to </a:t>
            </a:r>
            <a:r>
              <a:rPr lang="en-US" sz="2400" b="1" u="sng" dirty="0">
                <a:solidFill>
                  <a:srgbClr val="FFC000"/>
                </a:solidFill>
              </a:rPr>
              <a:t>improve their communities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887" y="1402772"/>
            <a:ext cx="4290456" cy="2410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887" y="3878206"/>
            <a:ext cx="4290456" cy="285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3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B. Rome’s Cultural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992" y="1652154"/>
            <a:ext cx="5237017" cy="5070763"/>
          </a:xfrm>
        </p:spPr>
        <p:txBody>
          <a:bodyPr>
            <a:normAutofit/>
          </a:bodyPr>
          <a:lstStyle/>
          <a:p>
            <a:r>
              <a:rPr lang="en-US" sz="2400" dirty="0"/>
              <a:t>Many Western countries use the Latin </a:t>
            </a:r>
            <a:r>
              <a:rPr lang="en-US" sz="2400" b="1" u="sng" dirty="0">
                <a:solidFill>
                  <a:srgbClr val="FFC000"/>
                </a:solidFill>
              </a:rPr>
              <a:t>alphabet</a:t>
            </a:r>
            <a:r>
              <a:rPr lang="en-US" sz="2400" dirty="0"/>
              <a:t> and many English words have Latin roots.</a:t>
            </a:r>
          </a:p>
          <a:p>
            <a:r>
              <a:rPr lang="en-US" sz="2400" dirty="0"/>
              <a:t>The Romans also continue to influence the </a:t>
            </a:r>
            <a:r>
              <a:rPr lang="en-US" sz="2400" b="1" u="sng" dirty="0">
                <a:solidFill>
                  <a:srgbClr val="FFC000"/>
                </a:solidFill>
              </a:rPr>
              <a:t>literature</a:t>
            </a:r>
            <a:r>
              <a:rPr lang="en-US" sz="2400" dirty="0"/>
              <a:t> we read and enjoy, while current architecture and </a:t>
            </a:r>
            <a:r>
              <a:rPr lang="en-US" sz="2400" b="1" u="sng" dirty="0">
                <a:solidFill>
                  <a:srgbClr val="FFC000"/>
                </a:solidFill>
              </a:rPr>
              <a:t>construction</a:t>
            </a:r>
            <a:r>
              <a:rPr lang="en-US" sz="2400" dirty="0"/>
              <a:t> </a:t>
            </a:r>
            <a:r>
              <a:rPr lang="en-US" sz="2400" dirty="0" smtClean="0"/>
              <a:t>owes </a:t>
            </a:r>
            <a:r>
              <a:rPr lang="en-US" sz="2400" dirty="0"/>
              <a:t>much to the Ancient </a:t>
            </a:r>
            <a:r>
              <a:rPr lang="en-US" sz="2400" dirty="0" smtClean="0"/>
              <a:t>Romans.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157" y="1526164"/>
            <a:ext cx="5581650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157" y="3884466"/>
            <a:ext cx="55816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15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7318"/>
          </a:xfrm>
        </p:spPr>
        <p:txBody>
          <a:bodyPr/>
          <a:lstStyle/>
          <a:p>
            <a:pPr algn="ctr"/>
            <a:r>
              <a:rPr lang="en-US" b="1" dirty="0"/>
              <a:t>C. Ancient Rome and Christianity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36" y="1932708"/>
            <a:ext cx="6141027" cy="4769427"/>
          </a:xfrm>
        </p:spPr>
        <p:txBody>
          <a:bodyPr/>
          <a:lstStyle/>
          <a:p>
            <a:pPr fontAlgn="base"/>
            <a:r>
              <a:rPr lang="en-US" sz="2400" b="1" u="sng" dirty="0">
                <a:solidFill>
                  <a:srgbClr val="FFC000"/>
                </a:solidFill>
              </a:rPr>
              <a:t>Christianity</a:t>
            </a:r>
            <a:r>
              <a:rPr lang="en-US" sz="2400" dirty="0"/>
              <a:t>, a major world religion, began in the eastern part of the Roman Empire and was adopted by Rome’s emperors in the A.D. 300s.</a:t>
            </a:r>
          </a:p>
          <a:p>
            <a:pPr fontAlgn="base"/>
            <a:r>
              <a:rPr lang="en-US" sz="2400" dirty="0"/>
              <a:t>The Roman </a:t>
            </a:r>
            <a:r>
              <a:rPr lang="en-US" sz="2400" b="1" u="sng" dirty="0">
                <a:solidFill>
                  <a:srgbClr val="FFC000"/>
                </a:solidFill>
              </a:rPr>
              <a:t>road system </a:t>
            </a:r>
            <a:r>
              <a:rPr lang="en-US" sz="2400" dirty="0"/>
              <a:t>allowed the early Christians to travel  throughout the empire safely and quickly. Therefore, Christian ideas were easily </a:t>
            </a:r>
            <a:r>
              <a:rPr lang="en-US" sz="2400" b="1" u="sng" dirty="0">
                <a:solidFill>
                  <a:srgbClr val="FFC000"/>
                </a:solidFill>
              </a:rPr>
              <a:t>shared </a:t>
            </a:r>
            <a:r>
              <a:rPr lang="en-US" sz="2400" dirty="0"/>
              <a:t>with other groups of people.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692" y="1330036"/>
            <a:ext cx="4048748" cy="3036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692" y="4550353"/>
            <a:ext cx="41433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17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112" y="1396048"/>
            <a:ext cx="11336482" cy="4776152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sz="3200" b="1" u="sng" dirty="0" smtClean="0"/>
              <a:t>A. Political</a:t>
            </a:r>
            <a:r>
              <a:rPr lang="en-US" sz="3200" u="sng" dirty="0" smtClean="0"/>
              <a:t> </a:t>
            </a:r>
            <a:r>
              <a:rPr lang="en-US" sz="3200" b="1" u="sng" dirty="0" smtClean="0"/>
              <a:t>Confusion</a:t>
            </a:r>
          </a:p>
          <a:p>
            <a:pPr marL="0" indent="0" algn="ctr" fontAlgn="base">
              <a:buNone/>
            </a:pPr>
            <a:endParaRPr lang="en-US" sz="3200" u="sng" dirty="0"/>
          </a:p>
          <a:p>
            <a:pPr fontAlgn="base"/>
            <a:r>
              <a:rPr lang="en-US" sz="2400" dirty="0"/>
              <a:t>As Rome’s government grew </a:t>
            </a:r>
            <a:r>
              <a:rPr lang="en-US" sz="2400" b="1" u="sng" dirty="0">
                <a:solidFill>
                  <a:srgbClr val="FFC000"/>
                </a:solidFill>
              </a:rPr>
              <a:t>weak</a:t>
            </a:r>
            <a:r>
              <a:rPr lang="en-US" sz="2400" dirty="0"/>
              <a:t>, the army became very </a:t>
            </a:r>
            <a:r>
              <a:rPr lang="en-US" sz="2400" b="1" u="sng" dirty="0" smtClean="0">
                <a:solidFill>
                  <a:srgbClr val="FFC000"/>
                </a:solidFill>
              </a:rPr>
              <a:t>powerful</a:t>
            </a:r>
            <a:r>
              <a:rPr lang="en-US" sz="2400" dirty="0" smtClean="0"/>
              <a:t>. </a:t>
            </a:r>
            <a:r>
              <a:rPr lang="en-US" sz="2400" dirty="0"/>
              <a:t>In the span of 50 years, Rome had </a:t>
            </a:r>
            <a:r>
              <a:rPr lang="en-US" sz="2400" b="1" u="sng" dirty="0">
                <a:solidFill>
                  <a:srgbClr val="FFC000"/>
                </a:solidFill>
              </a:rPr>
              <a:t>22 different</a:t>
            </a:r>
            <a:r>
              <a:rPr lang="en-US" sz="2400" dirty="0"/>
              <a:t> emperors</a:t>
            </a:r>
            <a:r>
              <a:rPr lang="en-US" sz="2400" dirty="0" smtClean="0"/>
              <a:t>.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Many Romans no longer valued traditional values of </a:t>
            </a:r>
            <a:r>
              <a:rPr lang="en-US" sz="2400" b="1" u="sng" dirty="0" smtClean="0">
                <a:solidFill>
                  <a:srgbClr val="FFC000"/>
                </a:solidFill>
              </a:rPr>
              <a:t>duty, courage, and honesty.</a:t>
            </a:r>
          </a:p>
          <a:p>
            <a:pPr fontAlgn="base"/>
            <a:endParaRPr lang="en-US" sz="2400" b="1" u="sng" dirty="0">
              <a:solidFill>
                <a:srgbClr val="FFC000"/>
              </a:solidFill>
            </a:endParaRPr>
          </a:p>
          <a:p>
            <a:pPr fontAlgn="base"/>
            <a:r>
              <a:rPr lang="en-US" sz="2400" dirty="0"/>
              <a:t>Dishonest Government officials took </a:t>
            </a:r>
            <a:r>
              <a:rPr lang="en-US" sz="2400" b="1" u="sng" dirty="0">
                <a:solidFill>
                  <a:srgbClr val="FFC000"/>
                </a:solidFill>
              </a:rPr>
              <a:t>bribes</a:t>
            </a:r>
            <a:r>
              <a:rPr lang="en-US" sz="2400" dirty="0"/>
              <a:t>, support for education declined, many wealthy Romans stopped </a:t>
            </a:r>
            <a:r>
              <a:rPr lang="en-US" sz="2400" b="1" u="sng" dirty="0">
                <a:solidFill>
                  <a:srgbClr val="FFC000"/>
                </a:solidFill>
              </a:rPr>
              <a:t>paying taxes </a:t>
            </a:r>
            <a:r>
              <a:rPr lang="en-US" sz="2400" dirty="0"/>
              <a:t>and </a:t>
            </a:r>
            <a:r>
              <a:rPr lang="en-US" sz="2400" b="1" u="sng" dirty="0">
                <a:solidFill>
                  <a:srgbClr val="FFC000"/>
                </a:solidFill>
              </a:rPr>
              <a:t>enslaved laborers</a:t>
            </a:r>
            <a:r>
              <a:rPr lang="en-US" sz="2400" dirty="0"/>
              <a:t> now made up a large part of the empire’s population.</a:t>
            </a:r>
          </a:p>
          <a:p>
            <a:endParaRPr lang="en-US" dirty="0"/>
          </a:p>
        </p:txBody>
      </p:sp>
      <p:sp>
        <p:nvSpPr>
          <p:cNvPr id="5" name="AutoShape 4" descr="Image result for rome's decline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/>
              <a:t>A</a:t>
            </a:r>
            <a:r>
              <a:rPr lang="en-US" dirty="0"/>
              <a:t> </a:t>
            </a:r>
            <a:r>
              <a:rPr lang="en-US" b="1" dirty="0"/>
              <a:t>Troubled</a:t>
            </a:r>
            <a:r>
              <a:rPr lang="en-US" dirty="0"/>
              <a:t> </a:t>
            </a:r>
            <a:r>
              <a:rPr lang="en-US" b="1" dirty="0"/>
              <a:t>Empire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82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8100"/>
          </a:xfrm>
        </p:spPr>
        <p:txBody>
          <a:bodyPr/>
          <a:lstStyle/>
          <a:p>
            <a:pPr algn="ctr"/>
            <a:r>
              <a:rPr lang="en-US" b="1" dirty="0"/>
              <a:t>Economic</a:t>
            </a:r>
            <a:r>
              <a:rPr lang="en-US" dirty="0"/>
              <a:t> </a:t>
            </a:r>
            <a:r>
              <a:rPr lang="en-US" b="1" dirty="0"/>
              <a:t>Weakness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4" y="1724891"/>
            <a:ext cx="5915483" cy="4523508"/>
          </a:xfrm>
        </p:spPr>
        <p:txBody>
          <a:bodyPr/>
          <a:lstStyle/>
          <a:p>
            <a:pPr fontAlgn="base"/>
            <a:r>
              <a:rPr lang="en-US" sz="2400" dirty="0"/>
              <a:t>The weakened government led to a </a:t>
            </a:r>
            <a:r>
              <a:rPr lang="en-US" sz="2400" b="1" u="sng" dirty="0">
                <a:solidFill>
                  <a:srgbClr val="FFC000"/>
                </a:solidFill>
              </a:rPr>
              <a:t>weakened economy</a:t>
            </a:r>
            <a:r>
              <a:rPr lang="en-US" sz="2400" b="1" u="sng" dirty="0" smtClean="0">
                <a:solidFill>
                  <a:srgbClr val="FFC000"/>
                </a:solidFill>
              </a:rPr>
              <a:t>.</a:t>
            </a:r>
          </a:p>
          <a:p>
            <a:pPr fontAlgn="base"/>
            <a:endParaRPr lang="en-US" sz="2400" b="1" u="sng" dirty="0">
              <a:solidFill>
                <a:srgbClr val="FFC000"/>
              </a:solidFill>
            </a:endParaRPr>
          </a:p>
          <a:p>
            <a:pPr fontAlgn="base"/>
            <a:r>
              <a:rPr lang="en-US" sz="2400" dirty="0"/>
              <a:t>To stop economic decline, the government produced </a:t>
            </a:r>
            <a:r>
              <a:rPr lang="en-US" sz="2400" b="1" u="sng" dirty="0">
                <a:solidFill>
                  <a:srgbClr val="FFC000"/>
                </a:solidFill>
              </a:rPr>
              <a:t>more</a:t>
            </a:r>
            <a:r>
              <a:rPr lang="en-US" sz="2400" dirty="0"/>
              <a:t> </a:t>
            </a:r>
            <a:r>
              <a:rPr lang="en-US" sz="2400" b="1" u="sng" dirty="0">
                <a:solidFill>
                  <a:srgbClr val="FFC000"/>
                </a:solidFill>
              </a:rPr>
              <a:t>coins</a:t>
            </a:r>
            <a:r>
              <a:rPr lang="en-US" sz="2400" dirty="0"/>
              <a:t>, however these new coins had less gold and silver which </a:t>
            </a:r>
            <a:r>
              <a:rPr lang="en-US" sz="2400" b="1" u="sng" dirty="0">
                <a:solidFill>
                  <a:srgbClr val="FFC000"/>
                </a:solidFill>
              </a:rPr>
              <a:t>reduced their value.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47" y="2837329"/>
            <a:ext cx="5337241" cy="265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86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8100"/>
          </a:xfrm>
        </p:spPr>
        <p:txBody>
          <a:bodyPr/>
          <a:lstStyle/>
          <a:p>
            <a:pPr algn="ctr"/>
            <a:r>
              <a:rPr lang="en-US" b="1" dirty="0"/>
              <a:t>Economic</a:t>
            </a:r>
            <a:r>
              <a:rPr lang="en-US" dirty="0"/>
              <a:t> </a:t>
            </a:r>
            <a:r>
              <a:rPr lang="en-US" b="1" dirty="0"/>
              <a:t>Weakness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4" y="1724891"/>
            <a:ext cx="7139165" cy="4523508"/>
          </a:xfrm>
        </p:spPr>
        <p:txBody>
          <a:bodyPr/>
          <a:lstStyle/>
          <a:p>
            <a:pPr fontAlgn="base"/>
            <a:r>
              <a:rPr lang="en-US" sz="2400" dirty="0" smtClean="0"/>
              <a:t>In </a:t>
            </a:r>
            <a:r>
              <a:rPr lang="en-US" sz="2400" dirty="0"/>
              <a:t>order to get the same profit for their goods, farmers and merchants continued to </a:t>
            </a:r>
            <a:r>
              <a:rPr lang="en-US" sz="2400" b="1" u="sng" dirty="0">
                <a:solidFill>
                  <a:srgbClr val="FFC000"/>
                </a:solidFill>
              </a:rPr>
              <a:t>raise their prices </a:t>
            </a:r>
            <a:r>
              <a:rPr lang="en-US" sz="2400" dirty="0"/>
              <a:t>and these actions led to </a:t>
            </a:r>
            <a:r>
              <a:rPr lang="en-US" sz="2400" b="1" u="sng" dirty="0">
                <a:solidFill>
                  <a:srgbClr val="FFC000"/>
                </a:solidFill>
              </a:rPr>
              <a:t>inflation</a:t>
            </a:r>
            <a:r>
              <a:rPr lang="en-US" sz="2400" dirty="0"/>
              <a:t>-a steep rise in prices with the matching decline in the value of money</a:t>
            </a:r>
            <a:r>
              <a:rPr lang="en-US" sz="2400" dirty="0" smtClean="0"/>
              <a:t>.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As the value of Roman coins decreased, </a:t>
            </a:r>
            <a:r>
              <a:rPr lang="en-US" sz="2400" dirty="0" smtClean="0"/>
              <a:t>people </a:t>
            </a:r>
            <a:r>
              <a:rPr lang="en-US" sz="2400" dirty="0"/>
              <a:t>began to </a:t>
            </a:r>
            <a:r>
              <a:rPr lang="en-US" sz="2400" b="1" u="sng" dirty="0">
                <a:solidFill>
                  <a:srgbClr val="FFC000"/>
                </a:solidFill>
              </a:rPr>
              <a:t>barter</a:t>
            </a:r>
            <a:r>
              <a:rPr lang="en-US" sz="2400" dirty="0"/>
              <a:t>, or to exchange goods instead of money.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8" y="2010474"/>
            <a:ext cx="2947710" cy="407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90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02009"/>
          </a:xfrm>
        </p:spPr>
        <p:txBody>
          <a:bodyPr/>
          <a:lstStyle/>
          <a:p>
            <a:pPr algn="ctr"/>
            <a:r>
              <a:rPr lang="en-US" b="1" dirty="0"/>
              <a:t>C.</a:t>
            </a:r>
            <a:r>
              <a:rPr lang="en-US" dirty="0"/>
              <a:t> </a:t>
            </a:r>
            <a:r>
              <a:rPr lang="en-US" b="1" dirty="0"/>
              <a:t>Invasions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37" y="1186103"/>
            <a:ext cx="5195454" cy="2533841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While Rome struggled, </a:t>
            </a:r>
            <a:r>
              <a:rPr lang="en-US" sz="2400" b="1" u="sng" dirty="0">
                <a:solidFill>
                  <a:srgbClr val="FFC000"/>
                </a:solidFill>
              </a:rPr>
              <a:t>Germanic</a:t>
            </a:r>
            <a:r>
              <a:rPr lang="en-US" sz="2400" dirty="0"/>
              <a:t> tribes raided the Western Empire, and </a:t>
            </a:r>
            <a:r>
              <a:rPr lang="en-US" sz="2400" b="1" u="sng" dirty="0">
                <a:solidFill>
                  <a:srgbClr val="FFC000"/>
                </a:solidFill>
              </a:rPr>
              <a:t>Persian</a:t>
            </a:r>
            <a:r>
              <a:rPr lang="en-US" sz="2400" dirty="0"/>
              <a:t> armies invaded the East.</a:t>
            </a:r>
          </a:p>
          <a:p>
            <a:pPr fontAlgn="base"/>
            <a:r>
              <a:rPr lang="en-US" sz="2400" dirty="0"/>
              <a:t>People in cities started to build </a:t>
            </a:r>
            <a:r>
              <a:rPr lang="en-US" sz="2400" b="1" u="sng" dirty="0">
                <a:solidFill>
                  <a:srgbClr val="FFC000"/>
                </a:solidFill>
              </a:rPr>
              <a:t>protective walls around them.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83" y="3719944"/>
            <a:ext cx="3939761" cy="2951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568" y="1525514"/>
            <a:ext cx="5851814" cy="43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04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6752216" cy="929273"/>
          </a:xfrm>
        </p:spPr>
        <p:txBody>
          <a:bodyPr/>
          <a:lstStyle/>
          <a:p>
            <a:r>
              <a:rPr lang="en-US" b="1" dirty="0"/>
              <a:t>D.</a:t>
            </a:r>
            <a:r>
              <a:rPr lang="en-US" dirty="0"/>
              <a:t> </a:t>
            </a:r>
            <a:r>
              <a:rPr lang="en-US" b="1" dirty="0"/>
              <a:t>Who Was</a:t>
            </a:r>
            <a:r>
              <a:rPr lang="en-US" dirty="0"/>
              <a:t> </a:t>
            </a:r>
            <a:r>
              <a:rPr lang="en-US" b="1" dirty="0"/>
              <a:t>Diocletian?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037" y="1381992"/>
            <a:ext cx="6078682" cy="5340926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When Diocletian became emperor, he introduced </a:t>
            </a:r>
            <a:r>
              <a:rPr lang="en-US" sz="2400" b="1" u="sng" dirty="0">
                <a:solidFill>
                  <a:srgbClr val="FFC000"/>
                </a:solidFill>
              </a:rPr>
              <a:t>reforms</a:t>
            </a:r>
            <a:r>
              <a:rPr lang="en-US" sz="2400" dirty="0"/>
              <a:t>. He built </a:t>
            </a:r>
            <a:r>
              <a:rPr lang="en-US" sz="2400" b="1" u="sng" dirty="0">
                <a:solidFill>
                  <a:srgbClr val="FFC000"/>
                </a:solidFill>
              </a:rPr>
              <a:t>forts</a:t>
            </a:r>
            <a:r>
              <a:rPr lang="en-US" sz="2400" dirty="0"/>
              <a:t> along frontiers, divided the large empire into </a:t>
            </a:r>
            <a:r>
              <a:rPr lang="en-US" sz="2400" b="1" u="sng" dirty="0">
                <a:solidFill>
                  <a:srgbClr val="FFC000"/>
                </a:solidFill>
              </a:rPr>
              <a:t>four sections</a:t>
            </a:r>
            <a:r>
              <a:rPr lang="en-US" sz="2400" dirty="0"/>
              <a:t>, set maximum prices for wages and goods, and ordered workers to remain at the same job until </a:t>
            </a:r>
            <a:r>
              <a:rPr lang="en-US" sz="2400" b="1" u="sng" dirty="0">
                <a:solidFill>
                  <a:srgbClr val="FFC000"/>
                </a:solidFill>
              </a:rPr>
              <a:t>they died.</a:t>
            </a:r>
          </a:p>
          <a:p>
            <a:pPr fontAlgn="base"/>
            <a:r>
              <a:rPr lang="en-US" sz="2400" dirty="0"/>
              <a:t>Despite his efforts, Diocletian’s reforms </a:t>
            </a:r>
            <a:r>
              <a:rPr lang="en-US" sz="2400" b="1" u="sng" dirty="0">
                <a:solidFill>
                  <a:srgbClr val="FFC000"/>
                </a:solidFill>
              </a:rPr>
              <a:t>did not succeed</a:t>
            </a:r>
            <a:r>
              <a:rPr lang="en-US" sz="2400" dirty="0"/>
              <a:t>. People ignored his rules and he was not a </a:t>
            </a:r>
            <a:r>
              <a:rPr lang="en-US" sz="2400" b="1" u="sng" dirty="0">
                <a:solidFill>
                  <a:srgbClr val="FFC000"/>
                </a:solidFill>
              </a:rPr>
              <a:t>strong enough emperor </a:t>
            </a:r>
            <a:r>
              <a:rPr lang="en-US" sz="2400" dirty="0"/>
              <a:t>to enforce them.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403" y="96548"/>
            <a:ext cx="2231015" cy="2963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16" y="2689411"/>
            <a:ext cx="4828988" cy="362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1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20" y="224118"/>
            <a:ext cx="9404723" cy="835755"/>
          </a:xfrm>
        </p:spPr>
        <p:txBody>
          <a:bodyPr/>
          <a:lstStyle/>
          <a:p>
            <a:pPr algn="ctr"/>
            <a:r>
              <a:rPr lang="en-US" b="1" dirty="0"/>
              <a:t>The</a:t>
            </a:r>
            <a:r>
              <a:rPr lang="en-US" dirty="0"/>
              <a:t> </a:t>
            </a:r>
            <a:r>
              <a:rPr lang="en-US" b="1" dirty="0"/>
              <a:t>Fall</a:t>
            </a:r>
            <a:r>
              <a:rPr lang="en-US" dirty="0"/>
              <a:t> </a:t>
            </a:r>
            <a:r>
              <a:rPr lang="en-US" b="1" dirty="0"/>
              <a:t>of</a:t>
            </a:r>
            <a:r>
              <a:rPr lang="en-US" dirty="0"/>
              <a:t> </a:t>
            </a:r>
            <a:r>
              <a:rPr lang="en-US" b="1" dirty="0"/>
              <a:t>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" y="1766456"/>
            <a:ext cx="7406885" cy="4887190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800" b="1" u="sng" dirty="0" smtClean="0"/>
              <a:t>A. Constantine’s</a:t>
            </a:r>
            <a:r>
              <a:rPr lang="en-US" sz="2800" dirty="0" smtClean="0"/>
              <a:t> </a:t>
            </a:r>
            <a:r>
              <a:rPr lang="en-US" sz="2800" b="1" u="sng" dirty="0" smtClean="0"/>
              <a:t>Rule</a:t>
            </a:r>
          </a:p>
          <a:p>
            <a:pPr marL="0" indent="0" algn="ctr" fontAlgn="base">
              <a:buNone/>
            </a:pPr>
            <a:endParaRPr lang="en-US" sz="2800" dirty="0"/>
          </a:p>
          <a:p>
            <a:pPr fontAlgn="base"/>
            <a:r>
              <a:rPr lang="en-US" sz="2400" dirty="0"/>
              <a:t>Although Constantine issued several orders to reinforce the rules of Diocletian, the empire continued to </a:t>
            </a:r>
            <a:r>
              <a:rPr lang="en-US" sz="2400" b="1" u="sng" dirty="0">
                <a:solidFill>
                  <a:srgbClr val="FFC000"/>
                </a:solidFill>
              </a:rPr>
              <a:t>decline.</a:t>
            </a:r>
          </a:p>
          <a:p>
            <a:pPr fontAlgn="base"/>
            <a:r>
              <a:rPr lang="en-US" sz="2400" dirty="0"/>
              <a:t>Constantine moved the capital from a failing Rome to the Greek city of </a:t>
            </a:r>
            <a:r>
              <a:rPr lang="en-US" sz="2400" b="1" u="sng" dirty="0">
                <a:solidFill>
                  <a:srgbClr val="FFC000"/>
                </a:solidFill>
              </a:rPr>
              <a:t>Byzantium</a:t>
            </a:r>
            <a:r>
              <a:rPr lang="en-US" sz="2400" dirty="0"/>
              <a:t>, Which later became known as Constantinople.</a:t>
            </a:r>
          </a:p>
          <a:p>
            <a:pPr marL="0" indent="0" fontAlgn="base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47" y="480172"/>
            <a:ext cx="381000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02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20" y="224118"/>
            <a:ext cx="9404723" cy="835755"/>
          </a:xfrm>
        </p:spPr>
        <p:txBody>
          <a:bodyPr/>
          <a:lstStyle/>
          <a:p>
            <a:pPr algn="ctr"/>
            <a:r>
              <a:rPr lang="en-US" b="1" dirty="0"/>
              <a:t>The</a:t>
            </a:r>
            <a:r>
              <a:rPr lang="en-US" dirty="0"/>
              <a:t> </a:t>
            </a:r>
            <a:r>
              <a:rPr lang="en-US" b="1" dirty="0"/>
              <a:t>Fall</a:t>
            </a:r>
            <a:r>
              <a:rPr lang="en-US" dirty="0"/>
              <a:t> </a:t>
            </a:r>
            <a:r>
              <a:rPr lang="en-US" b="1" dirty="0"/>
              <a:t>of</a:t>
            </a:r>
            <a:r>
              <a:rPr lang="en-US" dirty="0"/>
              <a:t> </a:t>
            </a:r>
            <a:r>
              <a:rPr lang="en-US" b="1" dirty="0"/>
              <a:t>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" y="1766456"/>
            <a:ext cx="6236991" cy="4887190"/>
          </a:xfrm>
        </p:spPr>
        <p:txBody>
          <a:bodyPr/>
          <a:lstStyle/>
          <a:p>
            <a:pPr fontAlgn="base"/>
            <a:r>
              <a:rPr lang="en-US" sz="2400" dirty="0" smtClean="0"/>
              <a:t>After </a:t>
            </a:r>
            <a:r>
              <a:rPr lang="en-US" sz="2400" dirty="0"/>
              <a:t>Constantine’s death, </a:t>
            </a:r>
            <a:r>
              <a:rPr lang="en-US" sz="2400" b="1" u="sng" dirty="0">
                <a:solidFill>
                  <a:srgbClr val="FFC000"/>
                </a:solidFill>
              </a:rPr>
              <a:t>Theodosius </a:t>
            </a:r>
            <a:r>
              <a:rPr lang="en-US" sz="2400" dirty="0"/>
              <a:t> took power but found the empire difficult to govern. Because he felt the empire had grown too large</a:t>
            </a:r>
            <a:r>
              <a:rPr lang="en-US" sz="2400" dirty="0" smtClean="0"/>
              <a:t>, so he </a:t>
            </a:r>
            <a:r>
              <a:rPr lang="en-US" sz="2400" dirty="0"/>
              <a:t>decided that when he died, the Eastern and Western parts would become </a:t>
            </a:r>
            <a:r>
              <a:rPr lang="en-US" sz="2400" b="1" u="sng" dirty="0">
                <a:solidFill>
                  <a:srgbClr val="FFC000"/>
                </a:solidFill>
              </a:rPr>
              <a:t>separate empires </a:t>
            </a:r>
            <a:r>
              <a:rPr lang="en-US" sz="2400" dirty="0"/>
              <a:t>- the </a:t>
            </a:r>
            <a:r>
              <a:rPr lang="en-US" sz="2400" b="1" u="sng" dirty="0">
                <a:solidFill>
                  <a:srgbClr val="FFC000"/>
                </a:solidFill>
              </a:rPr>
              <a:t>Eastern</a:t>
            </a:r>
            <a:r>
              <a:rPr lang="en-US" sz="2400" dirty="0"/>
              <a:t> and </a:t>
            </a:r>
            <a:r>
              <a:rPr lang="en-US" sz="2400" b="1" u="sng" dirty="0">
                <a:solidFill>
                  <a:srgbClr val="FFC000"/>
                </a:solidFill>
              </a:rPr>
              <a:t>Western</a:t>
            </a:r>
            <a:r>
              <a:rPr lang="en-US" sz="2400" dirty="0"/>
              <a:t> Roman </a:t>
            </a:r>
            <a:r>
              <a:rPr lang="en-US" sz="2400" dirty="0" smtClean="0"/>
              <a:t>Empires</a:t>
            </a:r>
            <a:r>
              <a:rPr lang="en-US" sz="2400" dirty="0"/>
              <a:t>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9" y="1901464"/>
            <a:ext cx="5271247" cy="37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2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81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</a:rPr>
              <a:t>B. Germanic Tribes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74" y="1527464"/>
            <a:ext cx="6181368" cy="4720935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sz="2400" dirty="0"/>
              <a:t>Some Germanic tribes were looking for </a:t>
            </a:r>
            <a:r>
              <a:rPr lang="en-US" sz="2400" b="1" u="sng" dirty="0">
                <a:solidFill>
                  <a:srgbClr val="FFC000"/>
                </a:solidFill>
              </a:rPr>
              <a:t>better land</a:t>
            </a:r>
            <a:r>
              <a:rPr lang="en-US" sz="2400" dirty="0"/>
              <a:t>, however most were fleeing the </a:t>
            </a:r>
            <a:r>
              <a:rPr lang="en-US" sz="2400" b="1" u="sng" dirty="0">
                <a:solidFill>
                  <a:srgbClr val="FFC000"/>
                </a:solidFill>
              </a:rPr>
              <a:t>Huns</a:t>
            </a:r>
            <a:r>
              <a:rPr lang="en-US" sz="2400" dirty="0"/>
              <a:t>, a fierce group of warriors from Mongolia in Asia. </a:t>
            </a:r>
            <a:endParaRPr lang="en-US" sz="2400" dirty="0" smtClean="0"/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The Visigoths, fearing a Hun attack, asked the Roman government for </a:t>
            </a:r>
            <a:r>
              <a:rPr lang="en-US" sz="2400" b="1" u="sng" dirty="0">
                <a:solidFill>
                  <a:srgbClr val="FFC000"/>
                </a:solidFill>
              </a:rPr>
              <a:t>protection</a:t>
            </a:r>
            <a:r>
              <a:rPr lang="en-US" sz="2400" dirty="0"/>
              <a:t>. When the Roman’s let them settle inside the empire’s border, the Visigoths promised to </a:t>
            </a:r>
            <a:r>
              <a:rPr lang="en-US" sz="2400" b="1" u="sng" dirty="0">
                <a:solidFill>
                  <a:srgbClr val="FFC000"/>
                </a:solidFill>
              </a:rPr>
              <a:t>be loyal to the empire</a:t>
            </a:r>
            <a:r>
              <a:rPr lang="en-US" sz="2400" dirty="0"/>
              <a:t> and not attack them from the inside.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78" y="1848360"/>
            <a:ext cx="5471085" cy="381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155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597</TotalTime>
  <Words>737</Words>
  <Application>Microsoft Office PowerPoint</Application>
  <PresentationFormat>Widescreen</PresentationFormat>
  <Paragraphs>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Ion</vt:lpstr>
      <vt:lpstr>Lesson 12.2: Rome’s Decline </vt:lpstr>
      <vt:lpstr>A Troubled Empire</vt:lpstr>
      <vt:lpstr>Economic Weakness</vt:lpstr>
      <vt:lpstr>Economic Weakness</vt:lpstr>
      <vt:lpstr>C. Invasions</vt:lpstr>
      <vt:lpstr>D. Who Was Diocletian?</vt:lpstr>
      <vt:lpstr>The Fall of Rome</vt:lpstr>
      <vt:lpstr>The Fall of Rome</vt:lpstr>
      <vt:lpstr>B. Germanic Tribes</vt:lpstr>
      <vt:lpstr>B. Germanic Tribes</vt:lpstr>
      <vt:lpstr>B. Germanic Tribes</vt:lpstr>
      <vt:lpstr>B. Germanic Tribes</vt:lpstr>
      <vt:lpstr>Rome’s Legacies  </vt:lpstr>
      <vt:lpstr>B. Rome’s Cultural Impact</vt:lpstr>
      <vt:lpstr>C. Ancient Rome and Christianity</vt:lpstr>
    </vt:vector>
  </TitlesOfParts>
  <Company>Leon County Schools -LCSB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12.2: Rome’s Decline</dc:title>
  <dc:creator>Kilcoyne, Patricia</dc:creator>
  <cp:lastModifiedBy>Katherine Lopez</cp:lastModifiedBy>
  <cp:revision>12</cp:revision>
  <dcterms:created xsi:type="dcterms:W3CDTF">2016-04-12T13:58:53Z</dcterms:created>
  <dcterms:modified xsi:type="dcterms:W3CDTF">2017-04-03T02:25:43Z</dcterms:modified>
</cp:coreProperties>
</file>