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7" r:id="rId2"/>
    <p:sldId id="258" r:id="rId3"/>
    <p:sldId id="265" r:id="rId4"/>
    <p:sldId id="266" r:id="rId5"/>
    <p:sldId id="267" r:id="rId6"/>
    <p:sldId id="270" r:id="rId7"/>
    <p:sldId id="269" r:id="rId8"/>
    <p:sldId id="259" r:id="rId9"/>
    <p:sldId id="273" r:id="rId10"/>
    <p:sldId id="281" r:id="rId11"/>
    <p:sldId id="282" r:id="rId12"/>
    <p:sldId id="276" r:id="rId13"/>
    <p:sldId id="300" r:id="rId14"/>
    <p:sldId id="277" r:id="rId15"/>
    <p:sldId id="278" r:id="rId16"/>
    <p:sldId id="279" r:id="rId17"/>
    <p:sldId id="280" r:id="rId18"/>
    <p:sldId id="283" r:id="rId19"/>
    <p:sldId id="297" r:id="rId20"/>
    <p:sldId id="299" r:id="rId21"/>
    <p:sldId id="289" r:id="rId22"/>
    <p:sldId id="298" r:id="rId23"/>
    <p:sldId id="260" r:id="rId24"/>
    <p:sldId id="274" r:id="rId25"/>
    <p:sldId id="292" r:id="rId26"/>
    <p:sldId id="293" r:id="rId27"/>
    <p:sldId id="263" r:id="rId28"/>
    <p:sldId id="290" r:id="rId29"/>
    <p:sldId id="291" r:id="rId30"/>
    <p:sldId id="294" r:id="rId3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8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notesViewPr>
    <p:cSldViewPr>
      <p:cViewPr>
        <p:scale>
          <a:sx n="100" d="100"/>
          <a:sy n="100" d="100"/>
        </p:scale>
        <p:origin x="-2592" y="18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577465D-D623-4A5B-ADCD-6CAC7132F1EA}" type="datetimeFigureOut">
              <a:rPr lang="en-US" smtClean="0"/>
              <a:pPr/>
              <a:t>4/29/2013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531E623-D648-456C-9A04-D2CD4D0B361C}" type="slidenum">
              <a:rPr lang="en-US" smtClean="0"/>
              <a:pPr/>
              <a:t>‹#›</a:t>
            </a:fld>
            <a:endParaRPr lang="en-US"/>
          </a:p>
        </p:txBody>
      </p:sp>
    </p:spTree>
    <p:extLst>
      <p:ext uri="{BB962C8B-B14F-4D97-AF65-F5344CB8AC3E}">
        <p14:creationId xmlns:p14="http://schemas.microsoft.com/office/powerpoint/2010/main" xmlns="" val="159742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morning everyone, I am Larry Thompson, District Administrator for Leon County Schools and Coordinator of </a:t>
            </a:r>
            <a:r>
              <a:rPr lang="en-US" b="1" dirty="0" smtClean="0"/>
              <a:t>50 LARGE. </a:t>
            </a:r>
            <a:r>
              <a:rPr lang="en-US" dirty="0" smtClean="0"/>
              <a:t>First and foremost – We want to thank you for this opportunity… Our group consist of 50 L staff members,, 50 L Steering Committee and Intervention Team members, Foundation for Leon County Schools director and board members, and LCS district administrators, parents and one 50 L clients LCS is administering FCAT testing this week, thus the only student able to attend is a program graduate who is attending TCC.</a:t>
            </a:r>
          </a:p>
          <a:p>
            <a:r>
              <a:rPr lang="en-US" dirty="0" smtClean="0"/>
              <a:t> </a:t>
            </a:r>
          </a:p>
          <a:p>
            <a:r>
              <a:rPr lang="en-US" dirty="0" smtClean="0"/>
              <a:t>I will open the presentation with an overview of the program, and we will follow the agenda as closely as possible.</a:t>
            </a:r>
          </a:p>
          <a:p>
            <a:endParaRPr lang="en-US" b="1" dirty="0" smtClean="0"/>
          </a:p>
          <a:p>
            <a:r>
              <a:rPr lang="en-US" b="1" dirty="0" smtClean="0"/>
              <a:t>50 LARGE </a:t>
            </a:r>
            <a:r>
              <a:rPr lang="en-US" dirty="0" smtClean="0"/>
              <a:t>is in the business of inspiring hope, molding character, teaching responsibility, and providing “real” opportunity for young men who have gotten off track and trying to turn their lives around.</a:t>
            </a:r>
          </a:p>
          <a:p>
            <a:endParaRPr lang="en-US" dirty="0" smtClean="0"/>
          </a:p>
        </p:txBody>
      </p:sp>
      <p:sp>
        <p:nvSpPr>
          <p:cNvPr id="4" name="Slide Number Placeholder 3"/>
          <p:cNvSpPr>
            <a:spLocks noGrp="1"/>
          </p:cNvSpPr>
          <p:nvPr>
            <p:ph type="sldNum" sz="quarter" idx="10"/>
          </p:nvPr>
        </p:nvSpPr>
        <p:spPr/>
        <p:txBody>
          <a:bodyPr/>
          <a:lstStyle/>
          <a:p>
            <a:fld id="{0531E623-D648-456C-9A04-D2CD4D0B361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basic components of the </a:t>
            </a:r>
            <a:r>
              <a:rPr lang="en-US" b="1" dirty="0" smtClean="0"/>
              <a:t>50 LARGE </a:t>
            </a:r>
            <a:r>
              <a:rPr lang="en-US" dirty="0" smtClean="0"/>
              <a:t>Solution, and our expansion plans…</a:t>
            </a:r>
          </a:p>
          <a:p>
            <a:endParaRPr lang="en-US" dirty="0" smtClean="0"/>
          </a:p>
        </p:txBody>
      </p:sp>
      <p:sp>
        <p:nvSpPr>
          <p:cNvPr id="4" name="Slide Number Placeholder 3"/>
          <p:cNvSpPr>
            <a:spLocks noGrp="1"/>
          </p:cNvSpPr>
          <p:nvPr>
            <p:ph type="sldNum" sz="quarter" idx="10"/>
          </p:nvPr>
        </p:nvSpPr>
        <p:spPr/>
        <p:txBody>
          <a:bodyPr/>
          <a:lstStyle/>
          <a:p>
            <a:fld id="{0531E623-D648-456C-9A04-D2CD4D0B361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We are different from other programs – because #1 -  we are NOT a program – </a:t>
            </a:r>
            <a:r>
              <a:rPr lang="en-US" sz="1600" b="1" dirty="0" smtClean="0"/>
              <a:t>WE ARE FAMILY</a:t>
            </a:r>
            <a:r>
              <a:rPr lang="en-US" sz="1600" dirty="0" smtClean="0"/>
              <a:t>… We take them to raise…  Literally</a:t>
            </a:r>
          </a:p>
          <a:p>
            <a:r>
              <a:rPr lang="en-US" sz="1600" dirty="0" smtClean="0"/>
              <a:t>We spend quality time with our guys; I’m granddaddy and my case managers are their uncles.</a:t>
            </a:r>
          </a:p>
          <a:p>
            <a:endParaRPr lang="en-US" sz="1600" dirty="0" smtClean="0"/>
          </a:p>
          <a:p>
            <a:r>
              <a:rPr lang="en-US" sz="1600" dirty="0" smtClean="0"/>
              <a:t>They have our cell numbers and they use them</a:t>
            </a:r>
          </a:p>
          <a:p>
            <a:r>
              <a:rPr lang="en-US" sz="1600" dirty="0" smtClean="0"/>
              <a:t>And, we are just like “Enterprise” – We pick them up and take them home for our twice weekly meetings. We have access to Leon County Schools’ vans and a bus. The </a:t>
            </a:r>
            <a:r>
              <a:rPr lang="en-US" sz="1800" b="1" dirty="0" smtClean="0"/>
              <a:t>transportation is a real game changer </a:t>
            </a:r>
            <a:r>
              <a:rPr lang="en-US" sz="1600" dirty="0" smtClean="0"/>
              <a:t>– they can’t use the excuse that they can’t get to our meetings.</a:t>
            </a:r>
            <a:endParaRPr lang="en-US" sz="1600" dirty="0"/>
          </a:p>
        </p:txBody>
      </p:sp>
      <p:sp>
        <p:nvSpPr>
          <p:cNvPr id="4" name="Slide Number Placeholder 3"/>
          <p:cNvSpPr>
            <a:spLocks noGrp="1"/>
          </p:cNvSpPr>
          <p:nvPr>
            <p:ph type="sldNum" sz="quarter" idx="10"/>
          </p:nvPr>
        </p:nvSpPr>
        <p:spPr/>
        <p:txBody>
          <a:bodyPr/>
          <a:lstStyle/>
          <a:p>
            <a:fld id="{0531E623-D648-456C-9A04-D2CD4D0B361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The</a:t>
            </a:r>
            <a:r>
              <a:rPr lang="en-US" sz="1600" baseline="0" dirty="0" smtClean="0"/>
              <a:t> 50 LARGE bible… We start and end here… It’s a real basic success formula…</a:t>
            </a:r>
          </a:p>
          <a:p>
            <a:endParaRPr lang="en-US" dirty="0" smtClean="0"/>
          </a:p>
          <a:p>
            <a:r>
              <a:rPr lang="en-US" sz="1600" dirty="0" smtClean="0"/>
              <a:t>Dress for success, arrive early, make eye contact, be respectful, work hard, read everyday – I literally get down on my knees and plead with them to READ. If they can develop proficient reading skills – they have half a chance.</a:t>
            </a:r>
          </a:p>
        </p:txBody>
      </p:sp>
      <p:sp>
        <p:nvSpPr>
          <p:cNvPr id="4" name="Slide Number Placeholder 3"/>
          <p:cNvSpPr>
            <a:spLocks noGrp="1"/>
          </p:cNvSpPr>
          <p:nvPr>
            <p:ph type="sldNum" sz="quarter" idx="10"/>
          </p:nvPr>
        </p:nvSpPr>
        <p:spPr/>
        <p:txBody>
          <a:bodyPr/>
          <a:lstStyle/>
          <a:p>
            <a:fld id="{0531E623-D648-456C-9A04-D2CD4D0B361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now have a headquarters for operations. It’s located on the </a:t>
            </a:r>
            <a:r>
              <a:rPr lang="en-US" dirty="0" err="1" smtClean="0"/>
              <a:t>Nims</a:t>
            </a:r>
            <a:r>
              <a:rPr lang="en-US" dirty="0" smtClean="0"/>
              <a:t> Middle School grounds. There is office space for our case managers and volunteers; and a small group meeting room. We’re excited about that!!</a:t>
            </a:r>
            <a:endParaRPr lang="en-US" dirty="0"/>
          </a:p>
        </p:txBody>
      </p:sp>
      <p:sp>
        <p:nvSpPr>
          <p:cNvPr id="4" name="Slide Number Placeholder 3"/>
          <p:cNvSpPr>
            <a:spLocks noGrp="1"/>
          </p:cNvSpPr>
          <p:nvPr>
            <p:ph type="sldNum" sz="quarter" idx="10"/>
          </p:nvPr>
        </p:nvSpPr>
        <p:spPr/>
        <p:txBody>
          <a:bodyPr/>
          <a:lstStyle/>
          <a:p>
            <a:fld id="{0531E623-D648-456C-9A04-D2CD4D0B361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We partner with Florida State University to provide one to one Targeted reading tutoring for our guys. This young man, got into a lot of trouble in high school, but now he’s enrolled at TCC and earned a 2.75</a:t>
            </a:r>
            <a:r>
              <a:rPr lang="en-US" sz="1600" baseline="0" dirty="0" smtClean="0"/>
              <a:t> GPA for the first semester… </a:t>
            </a:r>
          </a:p>
          <a:p>
            <a:endParaRPr lang="en-US" sz="1600" dirty="0" smtClean="0"/>
          </a:p>
          <a:p>
            <a:r>
              <a:rPr lang="en-US" sz="1600" baseline="0" dirty="0" smtClean="0"/>
              <a:t>He and his mom are here with us </a:t>
            </a:r>
            <a:r>
              <a:rPr lang="en-US" sz="1600" dirty="0" smtClean="0"/>
              <a:t>today. </a:t>
            </a:r>
            <a:endParaRPr lang="en-US" sz="1600" dirty="0"/>
          </a:p>
        </p:txBody>
      </p:sp>
      <p:sp>
        <p:nvSpPr>
          <p:cNvPr id="4" name="Slide Number Placeholder 3"/>
          <p:cNvSpPr>
            <a:spLocks noGrp="1"/>
          </p:cNvSpPr>
          <p:nvPr>
            <p:ph type="sldNum" sz="quarter" idx="10"/>
          </p:nvPr>
        </p:nvSpPr>
        <p:spPr/>
        <p:txBody>
          <a:bodyPr/>
          <a:lstStyle/>
          <a:p>
            <a:fld id="{0531E623-D648-456C-9A04-D2CD4D0B361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Note the level of engagement….</a:t>
            </a:r>
          </a:p>
          <a:p>
            <a:endParaRPr lang="en-US" sz="1800" dirty="0" smtClean="0"/>
          </a:p>
          <a:p>
            <a:r>
              <a:rPr lang="en-US" sz="1800" dirty="0" smtClean="0"/>
              <a:t>Dr. Pamela “Sissi” </a:t>
            </a:r>
            <a:r>
              <a:rPr lang="en-US" sz="1800" dirty="0" err="1" smtClean="0"/>
              <a:t>Carrol</a:t>
            </a:r>
            <a:r>
              <a:rPr lang="en-US" sz="1800" dirty="0" smtClean="0"/>
              <a:t>, Assoc. Dean of the College of Education, is a member of the </a:t>
            </a:r>
            <a:r>
              <a:rPr lang="en-US" sz="1800" b="1" dirty="0" smtClean="0"/>
              <a:t>50 L </a:t>
            </a:r>
            <a:r>
              <a:rPr lang="en-US" sz="1800" dirty="0" smtClean="0"/>
              <a:t>Steering Committee. We met two years ago and she embraced </a:t>
            </a:r>
            <a:r>
              <a:rPr lang="en-US" sz="1800" b="1" dirty="0" smtClean="0"/>
              <a:t>50 </a:t>
            </a:r>
            <a:r>
              <a:rPr lang="en-US" sz="1800" dirty="0" smtClean="0"/>
              <a:t>immediately. She’s here today and will make brief remarks. </a:t>
            </a:r>
          </a:p>
        </p:txBody>
      </p:sp>
      <p:sp>
        <p:nvSpPr>
          <p:cNvPr id="4" name="Slide Number Placeholder 3"/>
          <p:cNvSpPr>
            <a:spLocks noGrp="1"/>
          </p:cNvSpPr>
          <p:nvPr>
            <p:ph type="sldNum" sz="quarter" idx="10"/>
          </p:nvPr>
        </p:nvSpPr>
        <p:spPr/>
        <p:txBody>
          <a:bodyPr/>
          <a:lstStyle/>
          <a:p>
            <a:fld id="{0531E623-D648-456C-9A04-D2CD4D0B361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This young man has been sent away to secure detention facilities several </a:t>
            </a:r>
            <a:r>
              <a:rPr lang="en-US" sz="1400" baseline="0" dirty="0" smtClean="0"/>
              <a:t>times… His is a real hard knock life story… He keeps coming back and one his first calls is to one of the 50 LARGE uncles.</a:t>
            </a:r>
            <a:endParaRPr lang="en-US" sz="1400" dirty="0"/>
          </a:p>
        </p:txBody>
      </p:sp>
      <p:sp>
        <p:nvSpPr>
          <p:cNvPr id="4" name="Slide Number Placeholder 3"/>
          <p:cNvSpPr>
            <a:spLocks noGrp="1"/>
          </p:cNvSpPr>
          <p:nvPr>
            <p:ph type="sldNum" sz="quarter" idx="10"/>
          </p:nvPr>
        </p:nvSpPr>
        <p:spPr/>
        <p:txBody>
          <a:bodyPr/>
          <a:lstStyle/>
          <a:p>
            <a:fld id="{0531E623-D648-456C-9A04-D2CD4D0B361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Kelly Seay is our reading component coordinator. Kelly is the Florida Department of Education Teacher Liaison</a:t>
            </a:r>
            <a:r>
              <a:rPr lang="en-US" sz="1400" baseline="0" dirty="0" smtClean="0"/>
              <a:t>. She is a master reading teacher, she </a:t>
            </a:r>
            <a:r>
              <a:rPr lang="en-US" sz="1400" dirty="0" smtClean="0"/>
              <a:t>constructs</a:t>
            </a:r>
            <a:r>
              <a:rPr lang="en-US" sz="1400" baseline="0" dirty="0" smtClean="0"/>
              <a:t> the reading curriculum, trains and monitors the FSU students while they work with our guys.</a:t>
            </a:r>
            <a:endParaRPr lang="en-US" sz="1400" dirty="0"/>
          </a:p>
        </p:txBody>
      </p:sp>
      <p:sp>
        <p:nvSpPr>
          <p:cNvPr id="4" name="Slide Number Placeholder 3"/>
          <p:cNvSpPr>
            <a:spLocks noGrp="1"/>
          </p:cNvSpPr>
          <p:nvPr>
            <p:ph type="sldNum" sz="quarter" idx="10"/>
          </p:nvPr>
        </p:nvSpPr>
        <p:spPr/>
        <p:txBody>
          <a:bodyPr/>
          <a:lstStyle/>
          <a:p>
            <a:fld id="{0531E623-D648-456C-9A04-D2CD4D0B361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Our partner list continues to expand, and when Goodwill Industries of the Big Bend came on board, it was advantageous</a:t>
            </a:r>
            <a:r>
              <a:rPr lang="en-US" sz="1600" baseline="0" dirty="0" smtClean="0"/>
              <a:t> for us to move the computer technology training component to their computer store on Tennessee Street.</a:t>
            </a:r>
          </a:p>
          <a:p>
            <a:endParaRPr lang="en-US" sz="1600" dirty="0" smtClean="0"/>
          </a:p>
          <a:p>
            <a:r>
              <a:rPr lang="en-US" sz="1600" baseline="0" dirty="0" smtClean="0"/>
              <a:t>In addition,</a:t>
            </a:r>
            <a:r>
              <a:rPr lang="en-US" sz="1600" dirty="0" smtClean="0"/>
              <a:t> they are one of our major sources for job opportunities for the guys who earn the privilege.</a:t>
            </a:r>
          </a:p>
          <a:p>
            <a:endParaRPr lang="en-US" sz="1600" baseline="0" dirty="0" smtClean="0"/>
          </a:p>
          <a:p>
            <a:r>
              <a:rPr lang="en-US" sz="1600" dirty="0" smtClean="0"/>
              <a:t>I have a brief Forever Family video by Anna Johnson – Riedel highlighting our partnership…</a:t>
            </a:r>
            <a:endParaRPr lang="en-US" sz="1600" baseline="0" dirty="0" smtClean="0"/>
          </a:p>
        </p:txBody>
      </p:sp>
      <p:sp>
        <p:nvSpPr>
          <p:cNvPr id="4" name="Slide Number Placeholder 3"/>
          <p:cNvSpPr>
            <a:spLocks noGrp="1"/>
          </p:cNvSpPr>
          <p:nvPr>
            <p:ph type="sldNum" sz="quarter" idx="10"/>
          </p:nvPr>
        </p:nvSpPr>
        <p:spPr/>
        <p:txBody>
          <a:bodyPr/>
          <a:lstStyle/>
          <a:p>
            <a:fld id="{0531E623-D648-456C-9A04-D2CD4D0B361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For the past 18 months, we’ve gotten into prevention and worked with over aged 5</a:t>
            </a:r>
            <a:r>
              <a:rPr lang="en-US" sz="1400" baseline="30000" dirty="0" smtClean="0"/>
              <a:t>th</a:t>
            </a:r>
            <a:r>
              <a:rPr lang="en-US" sz="1400" dirty="0" smtClean="0"/>
              <a:t> grade students at Bond Elementary. We get academic support and character building with Zack</a:t>
            </a:r>
            <a:r>
              <a:rPr lang="en-US" sz="1400" baseline="0" dirty="0" smtClean="0"/>
              <a:t> Richardson, the CEO</a:t>
            </a:r>
            <a:r>
              <a:rPr lang="en-US" sz="1400" dirty="0" smtClean="0"/>
              <a:t> \</a:t>
            </a:r>
            <a:r>
              <a:rPr lang="en-US" sz="1400" baseline="0" dirty="0" smtClean="0"/>
              <a:t>owner \ operator of the Character Center. Mr. Richardson is a master</a:t>
            </a:r>
            <a:r>
              <a:rPr lang="en-US" sz="1400" dirty="0" smtClean="0"/>
              <a:t> teacher and an outstanding role model. The photo on the right was taken of the Bond Cohort that graduated last May.</a:t>
            </a:r>
          </a:p>
          <a:p>
            <a:endParaRPr lang="en-US" sz="1400" dirty="0" smtClean="0"/>
          </a:p>
          <a:p>
            <a:r>
              <a:rPr lang="en-US" sz="1400" dirty="0" smtClean="0"/>
              <a:t>The group did receive technology training a refurbished computer at the “Matriculation Celebration.”</a:t>
            </a:r>
          </a:p>
        </p:txBody>
      </p:sp>
      <p:sp>
        <p:nvSpPr>
          <p:cNvPr id="4" name="Slide Number Placeholder 3"/>
          <p:cNvSpPr>
            <a:spLocks noGrp="1"/>
          </p:cNvSpPr>
          <p:nvPr>
            <p:ph type="sldNum" sz="quarter" idx="10"/>
          </p:nvPr>
        </p:nvSpPr>
        <p:spPr/>
        <p:txBody>
          <a:bodyPr/>
          <a:lstStyle/>
          <a:p>
            <a:fld id="{0531E623-D648-456C-9A04-D2CD4D0B361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problems and issues related to gangs and drugs IMPACT everyone’s quality of life, sometimes in a very dramatic fashion… The 50 LARGE collaborative is determined to be an effective and important part of the solution.</a:t>
            </a:r>
          </a:p>
        </p:txBody>
      </p:sp>
      <p:sp>
        <p:nvSpPr>
          <p:cNvPr id="4" name="Slide Number Placeholder 3"/>
          <p:cNvSpPr>
            <a:spLocks noGrp="1"/>
          </p:cNvSpPr>
          <p:nvPr>
            <p:ph type="sldNum" sz="quarter" idx="10"/>
          </p:nvPr>
        </p:nvSpPr>
        <p:spPr/>
        <p:txBody>
          <a:bodyPr/>
          <a:lstStyle/>
          <a:p>
            <a:fld id="{0531E623-D648-456C-9A04-D2CD4D0B361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this financial transition phase we had to downsize; thus the current Bond Cohort is 6 – 8 and meets once per week at the Character Center, and occasional workshops and for community service events.</a:t>
            </a:r>
            <a:endParaRPr lang="en-US" dirty="0"/>
          </a:p>
        </p:txBody>
      </p:sp>
      <p:sp>
        <p:nvSpPr>
          <p:cNvPr id="4" name="Slide Number Placeholder 3"/>
          <p:cNvSpPr>
            <a:spLocks noGrp="1"/>
          </p:cNvSpPr>
          <p:nvPr>
            <p:ph type="sldNum" sz="quarter" idx="10"/>
          </p:nvPr>
        </p:nvSpPr>
        <p:spPr/>
        <p:txBody>
          <a:bodyPr/>
          <a:lstStyle/>
          <a:p>
            <a:fld id="{0531E623-D648-456C-9A04-D2CD4D0B361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A little money goes a long way with our guys…</a:t>
            </a:r>
          </a:p>
          <a:p>
            <a:endParaRPr lang="en-US" sz="1400" dirty="0" smtClean="0"/>
          </a:p>
          <a:p>
            <a:r>
              <a:rPr lang="en-US" sz="1400" dirty="0" smtClean="0"/>
              <a:t>And a minimum wage job… A real job…</a:t>
            </a:r>
          </a:p>
          <a:p>
            <a:endParaRPr lang="en-US" sz="1400" dirty="0" smtClean="0"/>
          </a:p>
          <a:p>
            <a:r>
              <a:rPr lang="en-US" sz="1400" dirty="0" smtClean="0"/>
              <a:t>Of course we make absolutely sure they will deport perfectly before arranging employment.</a:t>
            </a:r>
            <a:endParaRPr lang="en-US" sz="1400" dirty="0"/>
          </a:p>
        </p:txBody>
      </p:sp>
      <p:sp>
        <p:nvSpPr>
          <p:cNvPr id="4" name="Slide Number Placeholder 3"/>
          <p:cNvSpPr>
            <a:spLocks noGrp="1"/>
          </p:cNvSpPr>
          <p:nvPr>
            <p:ph type="sldNum" sz="quarter" idx="10"/>
          </p:nvPr>
        </p:nvSpPr>
        <p:spPr/>
        <p:txBody>
          <a:bodyPr/>
          <a:lstStyle/>
          <a:p>
            <a:fld id="{0531E623-D648-456C-9A04-D2CD4D0B361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Our guys haven’t had many occasions to be honored, to be the center of attention in a positive light. Our first major event was an unqualified success – and we plan to end each school year in this fashion!</a:t>
            </a:r>
            <a:endParaRPr lang="en-US" sz="1400" dirty="0"/>
          </a:p>
        </p:txBody>
      </p:sp>
      <p:sp>
        <p:nvSpPr>
          <p:cNvPr id="4" name="Slide Number Placeholder 3"/>
          <p:cNvSpPr>
            <a:spLocks noGrp="1"/>
          </p:cNvSpPr>
          <p:nvPr>
            <p:ph type="sldNum" sz="quarter" idx="10"/>
          </p:nvPr>
        </p:nvSpPr>
        <p:spPr/>
        <p:txBody>
          <a:bodyPr/>
          <a:lstStyle/>
          <a:p>
            <a:fld id="{0531E623-D648-456C-9A04-D2CD4D0B361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The cost of locking young me up compared to sending them to college…</a:t>
            </a:r>
          </a:p>
          <a:p>
            <a:r>
              <a:rPr lang="en-US" sz="1600" dirty="0" smtClean="0"/>
              <a:t>We need to be sending more guys to college…</a:t>
            </a:r>
          </a:p>
          <a:p>
            <a:endParaRPr lang="en-US" sz="1600" dirty="0" smtClean="0"/>
          </a:p>
          <a:p>
            <a:r>
              <a:rPr lang="en-US" sz="1600" dirty="0" smtClean="0"/>
              <a:t>You do the math…..</a:t>
            </a:r>
          </a:p>
          <a:p>
            <a:endParaRPr lang="en-US" sz="1600" dirty="0"/>
          </a:p>
        </p:txBody>
      </p:sp>
      <p:sp>
        <p:nvSpPr>
          <p:cNvPr id="4" name="Slide Number Placeholder 3"/>
          <p:cNvSpPr>
            <a:spLocks noGrp="1"/>
          </p:cNvSpPr>
          <p:nvPr>
            <p:ph type="sldNum" sz="quarter" idx="10"/>
          </p:nvPr>
        </p:nvSpPr>
        <p:spPr/>
        <p:txBody>
          <a:bodyPr/>
          <a:lstStyle/>
          <a:p>
            <a:fld id="{0531E623-D648-456C-9A04-D2CD4D0B361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If we adopt 80 guys  and continue to have a 75% success rate. We could send 60 guys to college and save tax payers $800 K in the process. That’s just the savings in raw dollars – not to mention the ripple effect in the community.</a:t>
            </a:r>
          </a:p>
          <a:p>
            <a:endParaRPr lang="en-US" sz="1400" dirty="0" smtClean="0"/>
          </a:p>
          <a:p>
            <a:r>
              <a:rPr lang="en-US" sz="1400" dirty="0" smtClean="0"/>
              <a:t>When a young man is retained once = his probability for graduating from high school drops to 50%</a:t>
            </a:r>
          </a:p>
          <a:p>
            <a:endParaRPr lang="en-US" sz="1400" dirty="0" smtClean="0"/>
          </a:p>
          <a:p>
            <a:r>
              <a:rPr lang="en-US" sz="1400" dirty="0" smtClean="0"/>
              <a:t>When he falls two years behind = the probability is to 10%</a:t>
            </a:r>
          </a:p>
          <a:p>
            <a:endParaRPr lang="en-US" sz="1400" dirty="0" smtClean="0"/>
          </a:p>
          <a:p>
            <a:r>
              <a:rPr lang="en-US" sz="1400" dirty="0" smtClean="0"/>
              <a:t>That’s why we chose to reach down to elementary school; the young men we serve are already 1 or 2 years behind…</a:t>
            </a:r>
          </a:p>
        </p:txBody>
      </p:sp>
      <p:sp>
        <p:nvSpPr>
          <p:cNvPr id="4" name="Slide Number Placeholder 3"/>
          <p:cNvSpPr>
            <a:spLocks noGrp="1"/>
          </p:cNvSpPr>
          <p:nvPr>
            <p:ph type="sldNum" sz="quarter" idx="10"/>
          </p:nvPr>
        </p:nvSpPr>
        <p:spPr/>
        <p:txBody>
          <a:bodyPr/>
          <a:lstStyle/>
          <a:p>
            <a:fld id="{0531E623-D648-456C-9A04-D2CD4D0B361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Current staff is bare bones… We downsized from 4 full time CMs to two ½  till we are able to develop the alternative funding streams….</a:t>
            </a:r>
            <a:endParaRPr lang="en-US" sz="1400" dirty="0"/>
          </a:p>
        </p:txBody>
      </p:sp>
      <p:sp>
        <p:nvSpPr>
          <p:cNvPr id="4" name="Slide Number Placeholder 3"/>
          <p:cNvSpPr>
            <a:spLocks noGrp="1"/>
          </p:cNvSpPr>
          <p:nvPr>
            <p:ph type="sldNum" sz="quarter" idx="10"/>
          </p:nvPr>
        </p:nvSpPr>
        <p:spPr/>
        <p:txBody>
          <a:bodyPr/>
          <a:lstStyle/>
          <a:p>
            <a:fld id="{0531E623-D648-456C-9A04-D2CD4D0B361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The Dynamic Steering Committee Executive Team – and we have them for two years…</a:t>
            </a:r>
            <a:endParaRPr lang="en-US" sz="1400" dirty="0"/>
          </a:p>
        </p:txBody>
      </p:sp>
      <p:sp>
        <p:nvSpPr>
          <p:cNvPr id="4" name="Slide Number Placeholder 3"/>
          <p:cNvSpPr>
            <a:spLocks noGrp="1"/>
          </p:cNvSpPr>
          <p:nvPr>
            <p:ph type="sldNum" sz="quarter" idx="10"/>
          </p:nvPr>
        </p:nvSpPr>
        <p:spPr/>
        <p:txBody>
          <a:bodyPr/>
          <a:lstStyle/>
          <a:p>
            <a:fld id="{0531E623-D648-456C-9A04-D2CD4D0B361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The Steering Committee is diverse, engaged, and committed. We meet regularly, </a:t>
            </a:r>
          </a:p>
          <a:p>
            <a:r>
              <a:rPr lang="en-US" sz="1400" dirty="0" smtClean="0"/>
              <a:t>Monthly or bi-monthly depending on the gravity of issues and business.</a:t>
            </a:r>
          </a:p>
          <a:p>
            <a:endParaRPr lang="en-US" sz="1400" dirty="0" smtClean="0"/>
          </a:p>
          <a:p>
            <a:r>
              <a:rPr lang="en-US" sz="1400" b="1" dirty="0" smtClean="0"/>
              <a:t>Extra Info:</a:t>
            </a:r>
          </a:p>
          <a:p>
            <a:r>
              <a:rPr lang="en-US" sz="1400" dirty="0" smtClean="0"/>
              <a:t>The Intervention Team is smaller group of key partners who meet more frequently to vet potential clients, and devise prescriptive plans for those inducted.</a:t>
            </a:r>
            <a:endParaRPr lang="en-US" sz="1400" dirty="0"/>
          </a:p>
        </p:txBody>
      </p:sp>
      <p:sp>
        <p:nvSpPr>
          <p:cNvPr id="4" name="Slide Number Placeholder 3"/>
          <p:cNvSpPr>
            <a:spLocks noGrp="1"/>
          </p:cNvSpPr>
          <p:nvPr>
            <p:ph type="sldNum" sz="quarter" idx="10"/>
          </p:nvPr>
        </p:nvSpPr>
        <p:spPr/>
        <p:txBody>
          <a:bodyPr/>
          <a:lstStyle/>
          <a:p>
            <a:fld id="{0531E623-D648-456C-9A04-D2CD4D0B361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31E623-D648-456C-9A04-D2CD4D0B361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531E623-D648-456C-9A04-D2CD4D0B361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every documented gang member there are probably 2 or 3 more who are undocumented; quite possible a 1,000 or more gang guys is our midst.</a:t>
            </a:r>
          </a:p>
          <a:p>
            <a:endParaRPr lang="en-US" dirty="0" smtClean="0"/>
          </a:p>
          <a:p>
            <a:r>
              <a:rPr lang="en-US" dirty="0" smtClean="0"/>
              <a:t>We’ve worked with guys who are national affiliates, the local neighborhood gang guys,  Hit Squad guys and we’ve been successful with a fair percentage. At the re-entry board meeting last Friday – I requested referral for three more Hit Squad guys who will be released within the next month or six weeks.</a:t>
            </a:r>
          </a:p>
        </p:txBody>
      </p:sp>
      <p:sp>
        <p:nvSpPr>
          <p:cNvPr id="4" name="Slide Number Placeholder 3"/>
          <p:cNvSpPr>
            <a:spLocks noGrp="1"/>
          </p:cNvSpPr>
          <p:nvPr>
            <p:ph type="sldNum" sz="quarter" idx="10"/>
          </p:nvPr>
        </p:nvSpPr>
        <p:spPr/>
        <p:txBody>
          <a:bodyPr/>
          <a:lstStyle/>
          <a:p>
            <a:fld id="{0531E623-D648-456C-9A04-D2CD4D0B361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Thank you again</a:t>
            </a:r>
          </a:p>
          <a:p>
            <a:endParaRPr lang="en-US" sz="1400" dirty="0" smtClean="0"/>
          </a:p>
          <a:p>
            <a:r>
              <a:rPr lang="en-US" sz="1400" dirty="0" smtClean="0"/>
              <a:t>And if you know a young man in dire straights – that you believe is salvageable – please refer him to </a:t>
            </a:r>
            <a:r>
              <a:rPr lang="en-US" sz="1400" b="1" dirty="0" smtClean="0"/>
              <a:t>50 LARGE… “We take them to raise…”</a:t>
            </a:r>
          </a:p>
          <a:p>
            <a:endParaRPr lang="en-US" sz="1400" b="1" dirty="0" smtClean="0"/>
          </a:p>
          <a:p>
            <a:r>
              <a:rPr lang="en-US" sz="1400" b="1" dirty="0" smtClean="0"/>
              <a:t>Naturally, we would be glad to answer questions…</a:t>
            </a:r>
          </a:p>
        </p:txBody>
      </p:sp>
      <p:sp>
        <p:nvSpPr>
          <p:cNvPr id="4" name="Slide Number Placeholder 3"/>
          <p:cNvSpPr>
            <a:spLocks noGrp="1"/>
          </p:cNvSpPr>
          <p:nvPr>
            <p:ph type="sldNum" sz="quarter" idx="10"/>
          </p:nvPr>
        </p:nvSpPr>
        <p:spPr/>
        <p:txBody>
          <a:bodyPr/>
          <a:lstStyle/>
          <a:p>
            <a:fld id="{0531E623-D648-456C-9A04-D2CD4D0B361C}"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Northside</a:t>
            </a:r>
            <a:r>
              <a:rPr lang="en-US" dirty="0" smtClean="0"/>
              <a:t> and Southside gangs are aligned and the frequently have beefs with the Westside cliques; the “Hit Squad” is kind of a rogue independent group – and they are quite dangerous. The gangs are operating pretty much inside the I-10 corridor.</a:t>
            </a:r>
          </a:p>
          <a:p>
            <a:endParaRPr lang="en-US" dirty="0" smtClean="0"/>
          </a:p>
          <a:p>
            <a:r>
              <a:rPr lang="en-US" dirty="0" smtClean="0"/>
              <a:t>To get some insight into the psyche of the gang guys, and witness how blatant they are at times and how thoroughly  they indoctrinate youngsters growing up in the mean streets of Griffin Heights – Alabama and Basin Streets: Check out this YouTube video, </a:t>
            </a:r>
            <a:r>
              <a:rPr lang="en-US" sz="1600" b="1" dirty="0" err="1" smtClean="0"/>
              <a:t>Bama</a:t>
            </a:r>
            <a:r>
              <a:rPr lang="en-US" sz="1600" b="1" dirty="0" smtClean="0"/>
              <a:t> Documentary</a:t>
            </a:r>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0531E623-D648-456C-9A04-D2CD4D0B361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guys carry guns – and they don’t mind using them.</a:t>
            </a:r>
            <a:endParaRPr lang="en-US" dirty="0"/>
          </a:p>
        </p:txBody>
      </p:sp>
      <p:sp>
        <p:nvSpPr>
          <p:cNvPr id="4" name="Slide Number Placeholder 3"/>
          <p:cNvSpPr>
            <a:spLocks noGrp="1"/>
          </p:cNvSpPr>
          <p:nvPr>
            <p:ph type="sldNum" sz="quarter" idx="10"/>
          </p:nvPr>
        </p:nvSpPr>
        <p:spPr/>
        <p:txBody>
          <a:bodyPr/>
          <a:lstStyle/>
          <a:p>
            <a:fld id="{0531E623-D648-456C-9A04-D2CD4D0B361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31E623-D648-456C-9A04-D2CD4D0B361C}" type="slidenum">
              <a:rPr lang="en-US" smtClean="0"/>
              <a:pPr/>
              <a:t>6</a:t>
            </a:fld>
            <a:endParaRPr lang="en-US"/>
          </a:p>
        </p:txBody>
      </p:sp>
      <p:sp>
        <p:nvSpPr>
          <p:cNvPr id="5" name="Content Placeholder 4"/>
          <p:cNvSpPr>
            <a:spLocks noGrp="1"/>
          </p:cNvSpPr>
          <p:nvPr>
            <p:ph type="body" idx="1"/>
          </p:nvPr>
        </p:nvSpPr>
        <p:spPr/>
        <p:txBody>
          <a:bodyPr>
            <a:normAutofit/>
          </a:bodyPr>
          <a:lstStyle/>
          <a:p>
            <a:pPr>
              <a:spcAft>
                <a:spcPts val="300"/>
              </a:spcAft>
            </a:pPr>
            <a:r>
              <a:rPr lang="en-US" dirty="0" smtClean="0"/>
              <a:t>The Forbes Magazine most dangerous city ranking really got everyone’s attention.</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2401570"/>
          </a:xfrm>
        </p:spPr>
        <p:txBody>
          <a:bodyPr>
            <a:normAutofit lnSpcReduction="10000"/>
          </a:bodyPr>
          <a:lstStyle/>
          <a:p>
            <a:pPr>
              <a:spcBef>
                <a:spcPts val="600"/>
              </a:spcBef>
            </a:pPr>
            <a:r>
              <a:rPr lang="en-US" sz="1600" b="1" dirty="0" smtClean="0"/>
              <a:t>This one was especially painful for me…</a:t>
            </a:r>
          </a:p>
          <a:p>
            <a:pPr>
              <a:spcBef>
                <a:spcPts val="600"/>
              </a:spcBef>
            </a:pPr>
            <a:r>
              <a:rPr lang="en-US" sz="1600" b="1" dirty="0" err="1" smtClean="0"/>
              <a:t>Reshard</a:t>
            </a:r>
            <a:r>
              <a:rPr lang="en-US" sz="1600" b="1" dirty="0" smtClean="0"/>
              <a:t> Morrell was murdered senselessly</a:t>
            </a:r>
          </a:p>
          <a:p>
            <a:pPr>
              <a:spcBef>
                <a:spcPts val="600"/>
              </a:spcBef>
            </a:pPr>
            <a:r>
              <a:rPr lang="en-US" sz="1600" b="1" dirty="0" smtClean="0"/>
              <a:t>15 year old </a:t>
            </a:r>
            <a:r>
              <a:rPr lang="en-US" sz="1600" b="1" dirty="0" err="1" smtClean="0"/>
              <a:t>Rickards</a:t>
            </a:r>
            <a:r>
              <a:rPr lang="en-US" sz="1600" b="1" dirty="0" smtClean="0"/>
              <a:t> High School 10</a:t>
            </a:r>
            <a:r>
              <a:rPr lang="en-US" sz="1600" b="1" baseline="30000" dirty="0" smtClean="0"/>
              <a:t>th</a:t>
            </a:r>
            <a:r>
              <a:rPr lang="en-US" sz="1600" b="1" dirty="0" smtClean="0"/>
              <a:t> grader , </a:t>
            </a:r>
            <a:r>
              <a:rPr lang="en-US" sz="1600" b="1" dirty="0" err="1" smtClean="0"/>
              <a:t>dilligent</a:t>
            </a:r>
            <a:r>
              <a:rPr lang="en-US" sz="1600" b="1" dirty="0" smtClean="0"/>
              <a:t> student, football player, and member of the Tallahassee Boys Choir.</a:t>
            </a:r>
          </a:p>
          <a:p>
            <a:pPr>
              <a:spcBef>
                <a:spcPts val="600"/>
              </a:spcBef>
            </a:pPr>
            <a:r>
              <a:rPr lang="en-US" sz="1600" b="1" dirty="0" smtClean="0"/>
              <a:t>A member of the “Hit Squad” had a “beef” with someone at a party sponsored by a local fraternity. He came back with a gun and shot into the crowd as they were leaving the party. </a:t>
            </a:r>
            <a:r>
              <a:rPr lang="en-US" sz="1600" b="1" dirty="0" err="1" smtClean="0"/>
              <a:t>Reshard</a:t>
            </a:r>
            <a:r>
              <a:rPr lang="en-US" sz="1600" b="1" dirty="0" smtClean="0"/>
              <a:t> wasn’t a member of any gang – he was just in the wrong place at the wrong time…</a:t>
            </a:r>
          </a:p>
        </p:txBody>
      </p:sp>
      <p:sp>
        <p:nvSpPr>
          <p:cNvPr id="4" name="Slide Number Placeholder 3"/>
          <p:cNvSpPr>
            <a:spLocks noGrp="1"/>
          </p:cNvSpPr>
          <p:nvPr>
            <p:ph type="sldNum" sz="quarter" idx="10"/>
          </p:nvPr>
        </p:nvSpPr>
        <p:spPr/>
        <p:txBody>
          <a:bodyPr/>
          <a:lstStyle/>
          <a:p>
            <a:fld id="{0531E623-D648-456C-9A04-D2CD4D0B361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9850" y="465138"/>
            <a:ext cx="4025900" cy="3021012"/>
          </a:xfrm>
        </p:spPr>
      </p:sp>
      <p:sp>
        <p:nvSpPr>
          <p:cNvPr id="3" name="Notes Placeholder 2"/>
          <p:cNvSpPr>
            <a:spLocks noGrp="1"/>
          </p:cNvSpPr>
          <p:nvPr>
            <p:ph type="body" idx="1"/>
          </p:nvPr>
        </p:nvSpPr>
        <p:spPr>
          <a:xfrm>
            <a:off x="685800" y="3641090"/>
            <a:ext cx="5486400" cy="4803140"/>
          </a:xfrm>
        </p:spPr>
        <p:txBody>
          <a:bodyPr>
            <a:normAutofit/>
          </a:bodyPr>
          <a:lstStyle/>
          <a:p>
            <a:r>
              <a:rPr lang="en-US" sz="1600" dirty="0" smtClean="0"/>
              <a:t>I abhor gang violence and senseless loss of life…</a:t>
            </a:r>
          </a:p>
          <a:p>
            <a:endParaRPr lang="en-US" sz="1600" dirty="0" smtClean="0"/>
          </a:p>
          <a:p>
            <a:r>
              <a:rPr lang="en-US" sz="1600" dirty="0" smtClean="0"/>
              <a:t>But, the mass incarceration of young men from poor communities is a worse travesty… And it’s drug related…</a:t>
            </a:r>
          </a:p>
          <a:p>
            <a:endParaRPr lang="en-US" sz="1600" dirty="0" smtClean="0"/>
          </a:p>
          <a:p>
            <a:r>
              <a:rPr lang="en-US" sz="1600" dirty="0" smtClean="0"/>
              <a:t>Many of our communities have been just decimated, there are not enough positive male role models in these poor communities…</a:t>
            </a:r>
          </a:p>
          <a:p>
            <a:endParaRPr lang="en-US" sz="1600" dirty="0" smtClean="0"/>
          </a:p>
          <a:p>
            <a:r>
              <a:rPr lang="en-US" sz="1600" dirty="0" smtClean="0"/>
              <a:t>To gain some real insight – check out The New Jim Crow by Michelle Alexander</a:t>
            </a:r>
          </a:p>
        </p:txBody>
      </p:sp>
      <p:sp>
        <p:nvSpPr>
          <p:cNvPr id="4" name="Slide Number Placeholder 3"/>
          <p:cNvSpPr>
            <a:spLocks noGrp="1"/>
          </p:cNvSpPr>
          <p:nvPr>
            <p:ph type="sldNum" sz="quarter" idx="10"/>
          </p:nvPr>
        </p:nvSpPr>
        <p:spPr/>
        <p:txBody>
          <a:bodyPr/>
          <a:lstStyle/>
          <a:p>
            <a:fld id="{0531E623-D648-456C-9A04-D2CD4D0B361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700" dirty="0" smtClean="0"/>
              <a:t>These rich and famous rappers are a real problem… they are former drug dealers gone legal and they promote the gangster life, drugs, and violence in their music… And, there just aren’t enough positive male role models in the hood to counteract this message.</a:t>
            </a:r>
          </a:p>
          <a:p>
            <a:endParaRPr lang="en-US" sz="1400" dirty="0" smtClean="0"/>
          </a:p>
          <a:p>
            <a:r>
              <a:rPr lang="en-US" sz="1400" b="1" dirty="0" smtClean="0"/>
              <a:t>Extra Info: </a:t>
            </a:r>
          </a:p>
          <a:p>
            <a:r>
              <a:rPr lang="en-US" sz="1400" dirty="0" smtClean="0"/>
              <a:t>Young  </a:t>
            </a:r>
            <a:r>
              <a:rPr lang="en-US" sz="1400" dirty="0" err="1" smtClean="0"/>
              <a:t>Jeezee</a:t>
            </a:r>
            <a:r>
              <a:rPr lang="en-US" sz="1400" dirty="0" smtClean="0"/>
              <a:t> is a very successful rap artist. He’s a former dope dealer and affiliate of the Black Mafia Family which was run by Demetrius “Big </a:t>
            </a:r>
            <a:r>
              <a:rPr lang="en-US" sz="1400" dirty="0" err="1" smtClean="0"/>
              <a:t>Meech</a:t>
            </a:r>
            <a:r>
              <a:rPr lang="en-US" sz="1400" dirty="0" smtClean="0"/>
              <a:t>” </a:t>
            </a:r>
            <a:r>
              <a:rPr lang="en-US" sz="1400" dirty="0" err="1" smtClean="0"/>
              <a:t>Flenoy</a:t>
            </a:r>
            <a:r>
              <a:rPr lang="en-US" sz="1400" dirty="0" smtClean="0"/>
              <a:t> and his brother Terry “Southwest T.” In the early 1990’s ,they rose up from the slums of Detroit and were able to build one of the largest cocaine empires in American history. Big </a:t>
            </a:r>
            <a:r>
              <a:rPr lang="en-US" sz="1400" dirty="0" err="1" smtClean="0"/>
              <a:t>Meech</a:t>
            </a:r>
            <a:r>
              <a:rPr lang="en-US" sz="1400" dirty="0" smtClean="0"/>
              <a:t> and Southwest T are in jail, probably for life. Young </a:t>
            </a:r>
            <a:r>
              <a:rPr lang="en-US" sz="1400" dirty="0" err="1" smtClean="0"/>
              <a:t>Jeezy</a:t>
            </a:r>
            <a:r>
              <a:rPr lang="en-US" sz="1400" dirty="0" smtClean="0"/>
              <a:t>  never went to jail…</a:t>
            </a:r>
          </a:p>
          <a:p>
            <a:endParaRPr lang="en-US" sz="1400" dirty="0" smtClean="0"/>
          </a:p>
          <a:p>
            <a:r>
              <a:rPr lang="en-US" sz="1400" dirty="0" smtClean="0"/>
              <a:t>Jay-Z  (born Shawn Corey Carter) grew up in Brooklyn’s drug-infested Marcy Projects. He raps about his drug dealing and gun toting background.  He got out fairly early – 20 years old – and starting his rapping career, started his own record label at age 27, and eventually would become the biggest name in hip-hop. He is a shrewd business man, he definitely made a wise move in marrying </a:t>
            </a:r>
            <a:r>
              <a:rPr lang="en-US" sz="1400" dirty="0" err="1" smtClean="0"/>
              <a:t>Beyonce</a:t>
            </a:r>
            <a:r>
              <a:rPr lang="en-US" sz="1400" dirty="0" smtClean="0"/>
              <a:t>’. </a:t>
            </a:r>
          </a:p>
          <a:p>
            <a:endParaRPr lang="en-US" sz="1400" dirty="0" smtClean="0"/>
          </a:p>
          <a:p>
            <a:r>
              <a:rPr lang="en-US" sz="1400" dirty="0" smtClean="0"/>
              <a:t>They are NOT dummies… But, they are the fortunate few. When there aren’t other role models – they can and do seem very attractive.</a:t>
            </a:r>
          </a:p>
        </p:txBody>
      </p:sp>
      <p:sp>
        <p:nvSpPr>
          <p:cNvPr id="4" name="Slide Number Placeholder 3"/>
          <p:cNvSpPr>
            <a:spLocks noGrp="1"/>
          </p:cNvSpPr>
          <p:nvPr>
            <p:ph type="sldNum" sz="quarter" idx="10"/>
          </p:nvPr>
        </p:nvSpPr>
        <p:spPr/>
        <p:txBody>
          <a:bodyPr/>
          <a:lstStyle/>
          <a:p>
            <a:fld id="{0531E623-D648-456C-9A04-D2CD4D0B361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D70D6BF-CB89-4D86-8F8A-84A7D014A325}" type="datetimeFigureOut">
              <a:rPr lang="en-US" smtClean="0"/>
              <a:pPr/>
              <a:t>4/29/2013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5744CBC-9DC9-47A0-9DE8-FCEB99432F0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70D6BF-CB89-4D86-8F8A-84A7D014A325}"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44CBC-9DC9-47A0-9DE8-FCEB99432F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70D6BF-CB89-4D86-8F8A-84A7D014A325}"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44CBC-9DC9-47A0-9DE8-FCEB99432F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70D6BF-CB89-4D86-8F8A-84A7D014A325}"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44CBC-9DC9-47A0-9DE8-FCEB99432F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D70D6BF-CB89-4D86-8F8A-84A7D014A325}" type="datetimeFigureOut">
              <a:rPr lang="en-US" smtClean="0"/>
              <a:pPr/>
              <a:t>4/29/2013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5744CBC-9DC9-47A0-9DE8-FCEB99432F0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D70D6BF-CB89-4D86-8F8A-84A7D014A325}" type="datetimeFigureOut">
              <a:rPr lang="en-US" smtClean="0"/>
              <a:pPr/>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44CBC-9DC9-47A0-9DE8-FCEB99432F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D70D6BF-CB89-4D86-8F8A-84A7D014A325}" type="datetimeFigureOut">
              <a:rPr lang="en-US" smtClean="0"/>
              <a:pPr/>
              <a:t>4/29/2013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44CBC-9DC9-47A0-9DE8-FCEB99432F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D70D6BF-CB89-4D86-8F8A-84A7D014A325}" type="datetimeFigureOut">
              <a:rPr lang="en-US" smtClean="0"/>
              <a:pPr/>
              <a:t>4/29/2013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44CBC-9DC9-47A0-9DE8-FCEB99432F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0D6BF-CB89-4D86-8F8A-84A7D014A325}" type="datetimeFigureOut">
              <a:rPr lang="en-US" smtClean="0"/>
              <a:pPr/>
              <a:t>4/29/2013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44CBC-9DC9-47A0-9DE8-FCEB99432F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D70D6BF-CB89-4D86-8F8A-84A7D014A325}" type="datetimeFigureOut">
              <a:rPr lang="en-US" smtClean="0"/>
              <a:pPr/>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44CBC-9DC9-47A0-9DE8-FCEB99432F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D70D6BF-CB89-4D86-8F8A-84A7D014A325}" type="datetimeFigureOut">
              <a:rPr lang="en-US" smtClean="0"/>
              <a:pPr/>
              <a:t>4/29/2013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44CBC-9DC9-47A0-9DE8-FCEB99432F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D70D6BF-CB89-4D86-8F8A-84A7D014A325}" type="datetimeFigureOut">
              <a:rPr lang="en-US" smtClean="0"/>
              <a:pPr/>
              <a:t>4/29/2013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5744CBC-9DC9-47A0-9DE8-FCEB99432F0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haracter4kids.com/index.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http://deedeeroc.com/wp-content/uploads/2011/04/Reshard-Morrell-15.jpg"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hyperlink" Target="http://deedeeroc.com/wp-content/uploads/2011/04/Reshard-Morrell-15.jpg" TargetMode="External"/><Relationship Id="rId4" Type="http://schemas.openxmlformats.org/officeDocument/2006/relationships/image" Target="http://www.wtxl.com/media/lib/159/f/1/2/f120e375-34a0-47b9-a0fa-3ebfad98922b/Original.jp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newjimcrow.com/trailer.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81000"/>
            <a:ext cx="6172200" cy="2503962"/>
          </a:xfrm>
          <a:effectLst>
            <a:outerShdw blurRad="50800" dist="50800" dir="5400000" algn="ctr" rotWithShape="0">
              <a:schemeClr val="tx1"/>
            </a:outerShdw>
          </a:effectLst>
        </p:spPr>
        <p:txBody>
          <a:bodyPr>
            <a:noAutofit/>
          </a:bodyPr>
          <a:lstStyle/>
          <a:p>
            <a:pPr algn="ctr"/>
            <a:r>
              <a:rPr lang="en-US" sz="9600" dirty="0" smtClean="0">
                <a:solidFill>
                  <a:schemeClr val="tx1"/>
                </a:solidFill>
              </a:rPr>
              <a:t>50</a:t>
            </a:r>
            <a:br>
              <a:rPr lang="en-US" sz="9600" dirty="0" smtClean="0">
                <a:solidFill>
                  <a:schemeClr val="tx1"/>
                </a:solidFill>
              </a:rPr>
            </a:br>
            <a:r>
              <a:rPr lang="en-US" sz="9600" baseline="30000" dirty="0" smtClean="0">
                <a:solidFill>
                  <a:schemeClr val="accent1">
                    <a:lumMod val="75000"/>
                  </a:schemeClr>
                </a:solidFill>
              </a:rPr>
              <a:t>LARGE</a:t>
            </a:r>
            <a:endParaRPr lang="en-US" sz="9600" baseline="30000" dirty="0">
              <a:solidFill>
                <a:schemeClr val="accent1">
                  <a:lumMod val="75000"/>
                </a:schemeClr>
              </a:solidFill>
            </a:endParaRPr>
          </a:p>
        </p:txBody>
      </p:sp>
      <p:sp>
        <p:nvSpPr>
          <p:cNvPr id="3" name="Subtitle 2"/>
          <p:cNvSpPr>
            <a:spLocks noGrp="1"/>
          </p:cNvSpPr>
          <p:nvPr>
            <p:ph type="subTitle" idx="1"/>
          </p:nvPr>
        </p:nvSpPr>
        <p:spPr>
          <a:xfrm>
            <a:off x="1600200" y="4953000"/>
            <a:ext cx="6172200" cy="1371600"/>
          </a:xfrm>
        </p:spPr>
        <p:txBody>
          <a:bodyPr>
            <a:normAutofit fontScale="62500" lnSpcReduction="20000"/>
          </a:bodyPr>
          <a:lstStyle/>
          <a:p>
            <a:endParaRPr lang="en-US" dirty="0" smtClean="0"/>
          </a:p>
          <a:p>
            <a:endParaRPr lang="en-US" sz="3100" dirty="0" smtClean="0"/>
          </a:p>
          <a:p>
            <a:pPr algn="ctr"/>
            <a:r>
              <a:rPr lang="en-US" sz="3100" dirty="0" smtClean="0">
                <a:solidFill>
                  <a:schemeClr val="tx1">
                    <a:lumMod val="95000"/>
                    <a:lumOff val="5000"/>
                  </a:schemeClr>
                </a:solidFill>
              </a:rPr>
              <a:t> Changing lives by inspiring hope, molding character, teaching responsibility, and providing opportunity</a:t>
            </a:r>
            <a:r>
              <a:rPr lang="en-US" dirty="0" smtClean="0"/>
              <a:t>. </a:t>
            </a:r>
            <a:endParaRPr lang="en-US" dirty="0"/>
          </a:p>
        </p:txBody>
      </p:sp>
      <p:sp>
        <p:nvSpPr>
          <p:cNvPr id="4" name="Rectangle 3"/>
          <p:cNvSpPr/>
          <p:nvPr/>
        </p:nvSpPr>
        <p:spPr>
          <a:xfrm flipH="1">
            <a:off x="1752600" y="2667000"/>
            <a:ext cx="5867400" cy="2514600"/>
          </a:xfrm>
          <a:prstGeom prst="rect">
            <a:avLst/>
          </a:prstGeom>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u="sng" dirty="0" smtClean="0"/>
              <a:t>L</a:t>
            </a:r>
            <a:r>
              <a:rPr lang="en-US" sz="2400" dirty="0" smtClean="0"/>
              <a:t>ifelong</a:t>
            </a:r>
          </a:p>
          <a:p>
            <a:r>
              <a:rPr lang="en-US" sz="2400" dirty="0" smtClean="0"/>
              <a:t> 	</a:t>
            </a:r>
            <a:r>
              <a:rPr lang="en-US" sz="3200" u="sng" dirty="0"/>
              <a:t>A</a:t>
            </a:r>
            <a:r>
              <a:rPr lang="en-US" sz="2400" dirty="0" smtClean="0"/>
              <a:t>chievement</a:t>
            </a:r>
          </a:p>
          <a:p>
            <a:r>
              <a:rPr lang="en-US" sz="2400" dirty="0" smtClean="0"/>
              <a:t>		</a:t>
            </a:r>
            <a:r>
              <a:rPr lang="en-US" sz="3200" u="sng" dirty="0"/>
              <a:t>R</a:t>
            </a:r>
            <a:r>
              <a:rPr lang="en-US" sz="2400" dirty="0" smtClean="0"/>
              <a:t>esponsibility</a:t>
            </a:r>
          </a:p>
          <a:p>
            <a:r>
              <a:rPr lang="en-US" sz="2400" dirty="0" smtClean="0"/>
              <a:t>			</a:t>
            </a:r>
            <a:r>
              <a:rPr lang="en-US" sz="3200" u="sng" dirty="0"/>
              <a:t>G</a:t>
            </a:r>
            <a:r>
              <a:rPr lang="en-US" sz="2400" dirty="0" smtClean="0"/>
              <a:t>rowth</a:t>
            </a:r>
          </a:p>
          <a:p>
            <a:r>
              <a:rPr lang="en-US" sz="2400" dirty="0" smtClean="0"/>
              <a:t>				</a:t>
            </a:r>
            <a:r>
              <a:rPr lang="en-US" sz="3200" u="sng" dirty="0"/>
              <a:t>E</a:t>
            </a:r>
            <a:r>
              <a:rPr lang="en-US" sz="2400" dirty="0" smtClean="0"/>
              <a:t>ducation </a:t>
            </a:r>
            <a:endParaRPr lang="en-US" sz="2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 LARGE Solution</a:t>
            </a:r>
            <a:endParaRPr lang="en-US" dirty="0"/>
          </a:p>
        </p:txBody>
      </p:sp>
      <p:sp>
        <p:nvSpPr>
          <p:cNvPr id="3" name="Content Placeholder 2"/>
          <p:cNvSpPr>
            <a:spLocks noGrp="1"/>
          </p:cNvSpPr>
          <p:nvPr>
            <p:ph idx="1"/>
          </p:nvPr>
        </p:nvSpPr>
        <p:spPr>
          <a:xfrm>
            <a:off x="457200" y="1600200"/>
            <a:ext cx="8229600" cy="4419600"/>
          </a:xfrm>
        </p:spPr>
        <p:txBody>
          <a:bodyPr>
            <a:normAutofit fontScale="92500" lnSpcReduction="10000"/>
          </a:bodyPr>
          <a:lstStyle/>
          <a:p>
            <a:pPr>
              <a:spcAft>
                <a:spcPts val="600"/>
              </a:spcAft>
            </a:pPr>
            <a:r>
              <a:rPr lang="en-US" dirty="0" smtClean="0"/>
              <a:t>Case Managers</a:t>
            </a:r>
          </a:p>
          <a:p>
            <a:pPr>
              <a:spcAft>
                <a:spcPts val="600"/>
              </a:spcAft>
            </a:pPr>
            <a:r>
              <a:rPr lang="en-US" dirty="0" smtClean="0"/>
              <a:t>Deportment Standards</a:t>
            </a:r>
          </a:p>
          <a:p>
            <a:pPr>
              <a:spcAft>
                <a:spcPts val="600"/>
              </a:spcAft>
            </a:pPr>
            <a:r>
              <a:rPr lang="en-US" dirty="0" smtClean="0"/>
              <a:t>Targeted Reading Tutoring</a:t>
            </a:r>
          </a:p>
          <a:p>
            <a:pPr>
              <a:spcAft>
                <a:spcPts val="600"/>
              </a:spcAft>
            </a:pPr>
            <a:r>
              <a:rPr lang="en-US" dirty="0" smtClean="0"/>
              <a:t>Computer Technology Training</a:t>
            </a:r>
          </a:p>
          <a:p>
            <a:pPr>
              <a:spcAft>
                <a:spcPts val="600"/>
              </a:spcAft>
            </a:pPr>
            <a:r>
              <a:rPr lang="en-US" dirty="0" smtClean="0"/>
              <a:t>Vocation\Motivation\Leadership Training</a:t>
            </a:r>
          </a:p>
          <a:p>
            <a:pPr>
              <a:spcAft>
                <a:spcPts val="600"/>
              </a:spcAft>
            </a:pPr>
            <a:r>
              <a:rPr lang="en-US" sz="3900" b="1" dirty="0" smtClean="0"/>
              <a:t>Stipend Incentive &amp; Jobs…</a:t>
            </a:r>
          </a:p>
          <a:p>
            <a:pPr>
              <a:spcAft>
                <a:spcPts val="600"/>
              </a:spcAft>
            </a:pPr>
            <a:r>
              <a:rPr lang="en-US" dirty="0" smtClean="0"/>
              <a:t>Projected Expansion</a:t>
            </a:r>
          </a:p>
          <a:p>
            <a:pPr lvl="1">
              <a:spcAft>
                <a:spcPts val="600"/>
              </a:spcAft>
            </a:pPr>
            <a:r>
              <a:rPr lang="en-US" sz="2800" dirty="0" smtClean="0"/>
              <a:t>Entrepreneurial Business Training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Managers:</a:t>
            </a:r>
            <a:br>
              <a:rPr lang="en-US" dirty="0" smtClean="0"/>
            </a:br>
            <a:r>
              <a:rPr lang="en-US" dirty="0" smtClean="0"/>
              <a:t>It’s a family affair…</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40606" y="1600200"/>
            <a:ext cx="7062787" cy="47085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50 LARGE Bible</a:t>
            </a:r>
            <a:endParaRPr lang="en-US" dirty="0"/>
          </a:p>
        </p:txBody>
      </p:sp>
      <p:sp>
        <p:nvSpPr>
          <p:cNvPr id="327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775"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2776" name="Rectangle 8"/>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Bertram LE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Bertram LET"/>
              </a:rPr>
              <a:t/>
            </a:r>
            <a:br>
              <a:rPr kumimoji="0" lang="en-US" sz="1800" b="0" i="0" u="none" strike="noStrike" cap="none" normalizeH="0" baseline="0" smtClean="0">
                <a:ln>
                  <a:noFill/>
                </a:ln>
                <a:solidFill>
                  <a:schemeClr val="tx1"/>
                </a:solidFill>
                <a:effectLst/>
                <a:latin typeface="Bertram LET"/>
              </a:rPr>
            </a:br>
            <a:endParaRPr kumimoji="0" lang="en-US" sz="7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12" name="Table 11"/>
          <p:cNvGraphicFramePr>
            <a:graphicFrameLocks noGrp="1"/>
          </p:cNvGraphicFramePr>
          <p:nvPr/>
        </p:nvGraphicFramePr>
        <p:xfrm>
          <a:off x="1295400" y="1447800"/>
          <a:ext cx="6324599" cy="4579703"/>
        </p:xfrm>
        <a:graphic>
          <a:graphicData uri="http://schemas.openxmlformats.org/drawingml/2006/table">
            <a:tbl>
              <a:tblPr firstRow="1" bandRow="1">
                <a:tableStyleId>{5C22544A-7EE6-4342-B048-85BDC9FD1C3A}</a:tableStyleId>
              </a:tblPr>
              <a:tblGrid>
                <a:gridCol w="838200"/>
                <a:gridCol w="5486399"/>
              </a:tblGrid>
              <a:tr h="416686">
                <a:tc>
                  <a:txBody>
                    <a:bodyPr/>
                    <a:lstStyle/>
                    <a:p>
                      <a:pPr algn="ctr"/>
                      <a:endParaRPr lang="en-US" dirty="0"/>
                    </a:p>
                  </a:txBody>
                  <a:tcPr/>
                </a:tc>
                <a:tc>
                  <a:txBody>
                    <a:bodyPr/>
                    <a:lstStyle/>
                    <a:p>
                      <a:r>
                        <a:rPr lang="en-US" sz="2800" dirty="0" smtClean="0"/>
                        <a:t>Deportment Standards</a:t>
                      </a:r>
                      <a:endParaRPr lang="en-US" sz="2800" dirty="0"/>
                    </a:p>
                  </a:txBody>
                  <a:tcPr/>
                </a:tc>
              </a:tr>
              <a:tr h="663123">
                <a:tc>
                  <a:txBody>
                    <a:bodyPr/>
                    <a:lstStyle/>
                    <a:p>
                      <a:pPr algn="ctr"/>
                      <a:r>
                        <a:rPr lang="en-US" dirty="0" smtClean="0"/>
                        <a:t>1.</a:t>
                      </a:r>
                      <a:endParaRPr lang="en-US" dirty="0"/>
                    </a:p>
                  </a:txBody>
                  <a:tcPr/>
                </a:tc>
                <a:tc>
                  <a:txBody>
                    <a:bodyPr/>
                    <a:lstStyle/>
                    <a:p>
                      <a:pPr marL="0" marR="0" algn="l">
                        <a:lnSpc>
                          <a:spcPct val="100000"/>
                        </a:lnSpc>
                        <a:spcBef>
                          <a:spcPts val="1200"/>
                        </a:spcBef>
                        <a:spcAft>
                          <a:spcPts val="600"/>
                        </a:spcAft>
                      </a:pPr>
                      <a:r>
                        <a:rPr lang="en-US" sz="1600" dirty="0"/>
                        <a:t>Dress and groom for success; neat hair style </a:t>
                      </a:r>
                      <a:r>
                        <a:rPr lang="en-US" sz="1600" dirty="0" smtClean="0"/>
                        <a:t>and</a:t>
                      </a:r>
                      <a:r>
                        <a:rPr lang="en-US" sz="1600" baseline="0" dirty="0" smtClean="0"/>
                        <a:t> </a:t>
                      </a:r>
                      <a:br>
                        <a:rPr lang="en-US" sz="1600" baseline="0" dirty="0" smtClean="0"/>
                      </a:br>
                      <a:r>
                        <a:rPr lang="en-US" sz="1600" dirty="0" smtClean="0"/>
                        <a:t>NO </a:t>
                      </a:r>
                      <a:r>
                        <a:rPr lang="en-US" sz="1600" dirty="0"/>
                        <a:t>“</a:t>
                      </a:r>
                      <a:r>
                        <a:rPr lang="en-US" sz="1600" dirty="0" err="1"/>
                        <a:t>Saggin</a:t>
                      </a:r>
                      <a:r>
                        <a:rPr lang="en-US" sz="1600" dirty="0"/>
                        <a:t>” trousers</a:t>
                      </a:r>
                      <a:endParaRPr lang="en-US" sz="1600" dirty="0">
                        <a:latin typeface="Times New Roman"/>
                        <a:ea typeface="Times New Roman"/>
                      </a:endParaRPr>
                    </a:p>
                  </a:txBody>
                  <a:tcPr marL="68580" marR="68580" marT="0" marB="0"/>
                </a:tc>
              </a:tr>
              <a:tr h="607240">
                <a:tc>
                  <a:txBody>
                    <a:bodyPr/>
                    <a:lstStyle/>
                    <a:p>
                      <a:pPr algn="ctr"/>
                      <a:r>
                        <a:rPr lang="en-US" dirty="0" smtClean="0"/>
                        <a:t>2.</a:t>
                      </a:r>
                      <a:endParaRPr lang="en-US" dirty="0"/>
                    </a:p>
                  </a:txBody>
                  <a:tcPr/>
                </a:tc>
                <a:tc>
                  <a:txBody>
                    <a:bodyPr/>
                    <a:lstStyle/>
                    <a:p>
                      <a:pPr marL="0" marR="0" algn="l">
                        <a:lnSpc>
                          <a:spcPct val="100000"/>
                        </a:lnSpc>
                        <a:spcBef>
                          <a:spcPts val="1200"/>
                        </a:spcBef>
                        <a:spcAft>
                          <a:spcPts val="600"/>
                        </a:spcAft>
                      </a:pPr>
                      <a:r>
                        <a:rPr lang="en-US" sz="1600" u="sng" dirty="0"/>
                        <a:t>Arrive early</a:t>
                      </a:r>
                      <a:r>
                        <a:rPr lang="en-US" sz="1600" dirty="0"/>
                        <a:t> for school, appointments, work, and meetings (15-30 minutes)</a:t>
                      </a:r>
                      <a:endParaRPr lang="en-US" sz="1600" dirty="0">
                        <a:latin typeface="Times New Roman"/>
                        <a:ea typeface="Times New Roman"/>
                      </a:endParaRPr>
                    </a:p>
                  </a:txBody>
                  <a:tcPr marL="68580" marR="68580" marT="0" marB="0"/>
                </a:tc>
              </a:tr>
              <a:tr h="736140">
                <a:tc>
                  <a:txBody>
                    <a:bodyPr/>
                    <a:lstStyle/>
                    <a:p>
                      <a:pPr algn="ctr"/>
                      <a:r>
                        <a:rPr lang="en-US" dirty="0" smtClean="0"/>
                        <a:t>3.</a:t>
                      </a:r>
                      <a:endParaRPr lang="en-US" dirty="0"/>
                    </a:p>
                  </a:txBody>
                  <a:tcPr/>
                </a:tc>
                <a:tc>
                  <a:txBody>
                    <a:bodyPr/>
                    <a:lstStyle/>
                    <a:p>
                      <a:pPr marL="0" marR="0" algn="l">
                        <a:lnSpc>
                          <a:spcPct val="100000"/>
                        </a:lnSpc>
                        <a:spcBef>
                          <a:spcPts val="600"/>
                        </a:spcBef>
                        <a:spcAft>
                          <a:spcPts val="600"/>
                        </a:spcAft>
                      </a:pPr>
                      <a:r>
                        <a:rPr lang="en-US" sz="1600" dirty="0"/>
                        <a:t>Sit up straight, make eye contact during individual discussion or group </a:t>
                      </a:r>
                      <a:r>
                        <a:rPr lang="en-US" sz="1600" dirty="0" smtClean="0"/>
                        <a:t>presentations</a:t>
                      </a:r>
                      <a:endParaRPr lang="en-US" sz="1600" dirty="0">
                        <a:latin typeface="Times New Roman"/>
                        <a:ea typeface="Times New Roman"/>
                      </a:endParaRPr>
                    </a:p>
                  </a:txBody>
                  <a:tcPr marL="68580" marR="68580" marT="0" marB="0"/>
                </a:tc>
              </a:tr>
              <a:tr h="337980">
                <a:tc>
                  <a:txBody>
                    <a:bodyPr/>
                    <a:lstStyle/>
                    <a:p>
                      <a:pPr algn="ctr"/>
                      <a:r>
                        <a:rPr lang="en-US" dirty="0" smtClean="0"/>
                        <a:t>4.</a:t>
                      </a:r>
                      <a:endParaRPr lang="en-US" dirty="0"/>
                    </a:p>
                  </a:txBody>
                  <a:tcPr/>
                </a:tc>
                <a:tc>
                  <a:txBody>
                    <a:bodyPr/>
                    <a:lstStyle/>
                    <a:p>
                      <a:pPr marL="0" marR="0" algn="l">
                        <a:lnSpc>
                          <a:spcPct val="100000"/>
                        </a:lnSpc>
                        <a:spcBef>
                          <a:spcPts val="1200"/>
                        </a:spcBef>
                        <a:spcAft>
                          <a:spcPts val="600"/>
                        </a:spcAft>
                      </a:pPr>
                      <a:r>
                        <a:rPr lang="en-US" sz="1600" dirty="0"/>
                        <a:t>“Yes sir, no ma’am, please, thank you, and excuse me”</a:t>
                      </a:r>
                      <a:endParaRPr lang="en-US" sz="1600" dirty="0">
                        <a:latin typeface="Times New Roman"/>
                        <a:ea typeface="Times New Roman"/>
                      </a:endParaRPr>
                    </a:p>
                  </a:txBody>
                  <a:tcPr marL="68580" marR="68580" marT="0" marB="0"/>
                </a:tc>
              </a:tr>
              <a:tr h="548640">
                <a:tc>
                  <a:txBody>
                    <a:bodyPr/>
                    <a:lstStyle/>
                    <a:p>
                      <a:pPr algn="ctr"/>
                      <a:r>
                        <a:rPr lang="en-US" dirty="0" smtClean="0"/>
                        <a:t>5.</a:t>
                      </a:r>
                      <a:endParaRPr lang="en-US" dirty="0"/>
                    </a:p>
                  </a:txBody>
                  <a:tcPr/>
                </a:tc>
                <a:tc>
                  <a:txBody>
                    <a:bodyPr/>
                    <a:lstStyle/>
                    <a:p>
                      <a:pPr marL="0" marR="0" algn="l">
                        <a:lnSpc>
                          <a:spcPct val="100000"/>
                        </a:lnSpc>
                        <a:spcBef>
                          <a:spcPts val="1200"/>
                        </a:spcBef>
                        <a:spcAft>
                          <a:spcPts val="600"/>
                        </a:spcAft>
                      </a:pPr>
                      <a:r>
                        <a:rPr lang="en-US" sz="1600" u="sng" dirty="0"/>
                        <a:t>Work hard:</a:t>
                      </a:r>
                      <a:r>
                        <a:rPr lang="en-US" sz="1600" dirty="0"/>
                        <a:t> always do more than </a:t>
                      </a:r>
                      <a:r>
                        <a:rPr lang="en-US" sz="1600" dirty="0" smtClean="0"/>
                        <a:t>expected</a:t>
                      </a:r>
                      <a:endParaRPr lang="en-US" sz="1600" dirty="0">
                        <a:latin typeface="Times New Roman"/>
                        <a:ea typeface="Times New Roman"/>
                      </a:endParaRPr>
                    </a:p>
                  </a:txBody>
                  <a:tcPr marL="68580" marR="68580" marT="0" marB="0"/>
                </a:tc>
              </a:tr>
              <a:tr h="533400">
                <a:tc>
                  <a:txBody>
                    <a:bodyPr/>
                    <a:lstStyle/>
                    <a:p>
                      <a:pPr algn="ctr"/>
                      <a:r>
                        <a:rPr lang="en-US" dirty="0" smtClean="0"/>
                        <a:t>6.</a:t>
                      </a:r>
                      <a:endParaRPr lang="en-US" dirty="0"/>
                    </a:p>
                  </a:txBody>
                  <a:tcPr/>
                </a:tc>
                <a:tc>
                  <a:txBody>
                    <a:bodyPr/>
                    <a:lstStyle/>
                    <a:p>
                      <a:pPr marL="0" marR="0" algn="l">
                        <a:lnSpc>
                          <a:spcPct val="100000"/>
                        </a:lnSpc>
                        <a:spcBef>
                          <a:spcPts val="1200"/>
                        </a:spcBef>
                        <a:spcAft>
                          <a:spcPts val="600"/>
                        </a:spcAft>
                      </a:pPr>
                      <a:r>
                        <a:rPr lang="en-US" sz="1600" dirty="0"/>
                        <a:t>Read 60 minutes everyday; carry your book with </a:t>
                      </a:r>
                      <a:r>
                        <a:rPr lang="en-US" sz="1600" dirty="0" smtClean="0"/>
                        <a:t>you</a:t>
                      </a:r>
                      <a:endParaRPr lang="en-US" sz="1600" dirty="0">
                        <a:latin typeface="Times New Roman"/>
                        <a:ea typeface="Times New Roman"/>
                      </a:endParaRPr>
                    </a:p>
                  </a:txBody>
                  <a:tcPr marL="68580" marR="68580" marT="0" marB="0"/>
                </a:tc>
              </a:tr>
              <a:tr h="607240">
                <a:tc>
                  <a:txBody>
                    <a:bodyPr/>
                    <a:lstStyle/>
                    <a:p>
                      <a:pPr algn="ctr"/>
                      <a:r>
                        <a:rPr lang="en-US" dirty="0" smtClean="0"/>
                        <a:t>7.</a:t>
                      </a:r>
                      <a:endParaRPr lang="en-US" dirty="0"/>
                    </a:p>
                  </a:txBody>
                  <a:tcPr/>
                </a:tc>
                <a:tc>
                  <a:txBody>
                    <a:bodyPr/>
                    <a:lstStyle/>
                    <a:p>
                      <a:pPr marL="0" marR="0" algn="l">
                        <a:lnSpc>
                          <a:spcPct val="100000"/>
                        </a:lnSpc>
                        <a:spcBef>
                          <a:spcPts val="1200"/>
                        </a:spcBef>
                        <a:spcAft>
                          <a:spcPts val="600"/>
                        </a:spcAft>
                      </a:pPr>
                      <a:r>
                        <a:rPr lang="en-US" sz="1600" dirty="0" smtClean="0"/>
                        <a:t>Complete ALL </a:t>
                      </a:r>
                      <a:r>
                        <a:rPr lang="en-US" sz="1600" dirty="0"/>
                        <a:t>work, class, and homework </a:t>
                      </a:r>
                      <a:r>
                        <a:rPr lang="en-US" sz="1600" dirty="0" smtClean="0"/>
                        <a:t>assignments</a:t>
                      </a:r>
                      <a:endParaRPr lang="en-US" sz="1600" dirty="0">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944562"/>
          </a:xfrm>
        </p:spPr>
        <p:txBody>
          <a:bodyPr/>
          <a:lstStyle/>
          <a:p>
            <a:r>
              <a:rPr lang="en-US" dirty="0" smtClean="0"/>
              <a:t>50 LARGE Headquarters</a:t>
            </a:r>
            <a:endParaRPr lang="en-US" dirty="0"/>
          </a:p>
        </p:txBody>
      </p:sp>
      <p:pic>
        <p:nvPicPr>
          <p:cNvPr id="13" name="Content Placeholder 12" descr="\\nas3\users\thompsonl3\School\Leon Cty Schools\50 LARGE\Curriculums\Business Training\Photos\Grp-JT-Amanfu-Dennis.JPG"/>
          <p:cNvPicPr>
            <a:picLocks noGrp="1"/>
          </p:cNvPicPr>
          <p:nvPr>
            <p:ph idx="1"/>
          </p:nvPr>
        </p:nvPicPr>
        <p:blipFill>
          <a:blip r:embed="rId3" cstate="print"/>
          <a:srcRect/>
          <a:stretch>
            <a:fillRect/>
          </a:stretch>
        </p:blipFill>
        <p:spPr bwMode="auto">
          <a:xfrm>
            <a:off x="1219200" y="1295400"/>
            <a:ext cx="3048000" cy="2362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34357" y="4017817"/>
            <a:ext cx="3038044" cy="23728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108363" y="4017818"/>
            <a:ext cx="3035299" cy="22764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734357" y="1295400"/>
            <a:ext cx="3171825" cy="23788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fontScale="90000"/>
          </a:bodyPr>
          <a:lstStyle/>
          <a:p>
            <a:r>
              <a:rPr lang="en-US" dirty="0" smtClean="0"/>
              <a:t>Targeted Reading Tutoring at FSU</a:t>
            </a:r>
            <a:endParaRPr lang="en-US" dirty="0"/>
          </a:p>
        </p:txBody>
      </p:sp>
      <p:pic>
        <p:nvPicPr>
          <p:cNvPr id="4" name="Content Placeholder 3" descr="CJ-Writing.JPG"/>
          <p:cNvPicPr>
            <a:picLocks noGrp="1" noChangeAspect="1"/>
          </p:cNvPicPr>
          <p:nvPr>
            <p:ph idx="1"/>
          </p:nvPr>
        </p:nvPicPr>
        <p:blipFill>
          <a:blip r:embed="rId3" cstate="print"/>
          <a:stretch>
            <a:fillRect/>
          </a:stretch>
        </p:blipFill>
        <p:spPr>
          <a:xfrm>
            <a:off x="1447800" y="1463675"/>
            <a:ext cx="6278033" cy="47085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outside at FSU</a:t>
            </a:r>
            <a:endParaRPr lang="en-US" dirty="0"/>
          </a:p>
        </p:txBody>
      </p:sp>
      <p:pic>
        <p:nvPicPr>
          <p:cNvPr id="4" name="Content Placeholder 3" descr="FSU-Rdg_outside(1).JPG"/>
          <p:cNvPicPr>
            <a:picLocks noGrp="1" noChangeAspect="1"/>
          </p:cNvPicPr>
          <p:nvPr>
            <p:ph idx="1"/>
          </p:nvPr>
        </p:nvPicPr>
        <p:blipFill>
          <a:blip r:embed="rId3" cstate="print"/>
          <a:stretch>
            <a:fillRect/>
          </a:stretch>
        </p:blipFill>
        <p:spPr>
          <a:xfrm>
            <a:off x="1447800" y="1447800"/>
            <a:ext cx="6278033" cy="47085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Rounded Rectangular Callout 8"/>
          <p:cNvSpPr/>
          <p:nvPr/>
        </p:nvSpPr>
        <p:spPr>
          <a:xfrm>
            <a:off x="3200400" y="1676400"/>
            <a:ext cx="2209800" cy="914400"/>
          </a:xfrm>
          <a:prstGeom prst="wedgeRoundRectCallout">
            <a:avLst>
              <a:gd name="adj1" fmla="val -56301"/>
              <a:gd name="adj2" fmla="val 1386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We lost this one, unbelievable hard knock life story…</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to One Strategy Works</a:t>
            </a:r>
            <a:endParaRPr lang="en-US" dirty="0"/>
          </a:p>
        </p:txBody>
      </p:sp>
      <p:pic>
        <p:nvPicPr>
          <p:cNvPr id="5" name="Content Placeholder 4" descr="DSC00525.JPG"/>
          <p:cNvPicPr>
            <a:picLocks noGrp="1" noChangeAspect="1"/>
          </p:cNvPicPr>
          <p:nvPr>
            <p:ph idx="1"/>
          </p:nvPr>
        </p:nvPicPr>
        <p:blipFill>
          <a:blip r:embed="rId3" cstate="print"/>
          <a:stretch>
            <a:fillRect/>
          </a:stretch>
        </p:blipFill>
        <p:spPr>
          <a:xfrm>
            <a:off x="1432983" y="1600200"/>
            <a:ext cx="6263217" cy="46974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ounded Rectangular Callout 5"/>
          <p:cNvSpPr/>
          <p:nvPr/>
        </p:nvSpPr>
        <p:spPr>
          <a:xfrm>
            <a:off x="3962400" y="1981200"/>
            <a:ext cx="2133600" cy="609600"/>
          </a:xfrm>
          <a:prstGeom prst="wedgeRoundRectCallout">
            <a:avLst>
              <a:gd name="adj1" fmla="val -695"/>
              <a:gd name="adj2" fmla="val 932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He’s reading the newspaper…</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Kelly Seay: </a:t>
            </a:r>
            <a:br>
              <a:rPr lang="en-US" dirty="0" smtClean="0"/>
            </a:br>
            <a:r>
              <a:rPr lang="en-US" dirty="0" smtClean="0"/>
              <a:t>Reading Component Coordinator</a:t>
            </a:r>
            <a:endParaRPr lang="en-US" dirty="0"/>
          </a:p>
        </p:txBody>
      </p:sp>
      <p:pic>
        <p:nvPicPr>
          <p:cNvPr id="7" name="Content Placeholder 6" descr="Kelly-JT-smiles.JPG"/>
          <p:cNvPicPr>
            <a:picLocks noGrp="1" noChangeAspect="1"/>
          </p:cNvPicPr>
          <p:nvPr>
            <p:ph idx="1"/>
          </p:nvPr>
        </p:nvPicPr>
        <p:blipFill>
          <a:blip r:embed="rId3" cstate="print"/>
          <a:stretch>
            <a:fillRect/>
          </a:stretch>
        </p:blipFill>
        <p:spPr>
          <a:xfrm>
            <a:off x="1432983" y="1600200"/>
            <a:ext cx="6110817" cy="45831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ounded Rectangular Callout 4"/>
          <p:cNvSpPr/>
          <p:nvPr/>
        </p:nvSpPr>
        <p:spPr>
          <a:xfrm>
            <a:off x="4343400" y="1524000"/>
            <a:ext cx="2971800" cy="838200"/>
          </a:xfrm>
          <a:prstGeom prst="wedgeRoundRectCallout">
            <a:avLst>
              <a:gd name="adj1" fmla="val -25910"/>
              <a:gd name="adj2" fmla="val 1183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Earned his GED, First Responders Certification, and employed via 50 L</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at Goodwill</a:t>
            </a:r>
            <a:endParaRPr lang="en-US" dirty="0"/>
          </a:p>
        </p:txBody>
      </p:sp>
      <p:pic>
        <p:nvPicPr>
          <p:cNvPr id="4" name="Content Placeholder 3" descr="GwillTech.jpg"/>
          <p:cNvPicPr>
            <a:picLocks noGrp="1" noChangeAspect="1"/>
          </p:cNvPicPr>
          <p:nvPr>
            <p:ph idx="1"/>
          </p:nvPr>
        </p:nvPicPr>
        <p:blipFill>
          <a:blip r:embed="rId3" cstate="print"/>
          <a:stretch>
            <a:fillRect/>
          </a:stretch>
        </p:blipFill>
        <p:spPr>
          <a:xfrm>
            <a:off x="1131338" y="1600200"/>
            <a:ext cx="6869662" cy="45986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lstStyle/>
          <a:p>
            <a:r>
              <a:rPr lang="en-US" dirty="0" smtClean="0"/>
              <a:t>Prevention: Bond Cohort</a:t>
            </a:r>
            <a:endParaRPr lang="en-US" dirty="0"/>
          </a:p>
        </p:txBody>
      </p:sp>
      <p:pic>
        <p:nvPicPr>
          <p:cNvPr id="4" name="Content Placeholder 3" descr="The Character Center">
            <a:hlinkClick r:id="rId3"/>
          </p:cNvPr>
          <p:cNvPicPr>
            <a:picLocks noGrp="1"/>
          </p:cNvPicPr>
          <p:nvPr>
            <p:ph idx="1"/>
          </p:nvPr>
        </p:nvPicPr>
        <p:blipFill>
          <a:blip r:embed="rId4" cstate="print"/>
          <a:srcRect/>
          <a:stretch>
            <a:fillRect/>
          </a:stretch>
        </p:blipFill>
        <p:spPr bwMode="auto">
          <a:xfrm>
            <a:off x="609600" y="1447800"/>
            <a:ext cx="3810000" cy="1168400"/>
          </a:xfrm>
          <a:prstGeom prst="rect">
            <a:avLst/>
          </a:prstGeom>
          <a:noFill/>
          <a:ln w="9525">
            <a:noFill/>
            <a:miter lim="800000"/>
            <a:headEnd/>
            <a:tailEnd/>
          </a:ln>
        </p:spPr>
      </p:pic>
      <p:pic>
        <p:nvPicPr>
          <p:cNvPr id="1026" name="Picture 2" descr="\\nas3\users\thompsonl3\School\Leon Cty Schools\50 LARGE\Business Plan\Photos\Zack-TchOutside022012.jpg"/>
          <p:cNvPicPr>
            <a:picLocks noChangeAspect="1" noChangeArrowheads="1"/>
          </p:cNvPicPr>
          <p:nvPr/>
        </p:nvPicPr>
        <p:blipFill>
          <a:blip r:embed="rId5" cstate="print"/>
          <a:srcRect/>
          <a:stretch>
            <a:fillRect/>
          </a:stretch>
        </p:blipFill>
        <p:spPr bwMode="auto">
          <a:xfrm>
            <a:off x="609600" y="3048000"/>
            <a:ext cx="3829050" cy="2870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descr="\\nas3\users\thompsonl3\School\Leon Cty Schools\50 LARGE\Business Plan\Photos\Matriculation\BondCoh-15.JPG"/>
          <p:cNvPicPr/>
          <p:nvPr/>
        </p:nvPicPr>
        <p:blipFill>
          <a:blip r:embed="rId6" cstate="print"/>
          <a:srcRect/>
          <a:stretch>
            <a:fillRect/>
          </a:stretch>
        </p:blipFill>
        <p:spPr bwMode="auto">
          <a:xfrm>
            <a:off x="4800600" y="3048000"/>
            <a:ext cx="3810000" cy="2743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Box 8"/>
          <p:cNvSpPr txBox="1"/>
          <p:nvPr/>
        </p:nvSpPr>
        <p:spPr>
          <a:xfrm>
            <a:off x="4800600" y="1371600"/>
            <a:ext cx="35052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smtClean="0">
                <a:solidFill>
                  <a:srgbClr val="0070C0"/>
                </a:solidFill>
              </a:rPr>
              <a:t>Matriculation Celebration</a:t>
            </a:r>
            <a:endParaRPr lang="en-US" sz="3600" dirty="0">
              <a:solidFill>
                <a:srgbClr val="0070C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1020762"/>
          </a:xfrm>
        </p:spPr>
        <p:txBody>
          <a:bodyPr/>
          <a:lstStyle/>
          <a:p>
            <a:pPr algn="ctr"/>
            <a:r>
              <a:rPr lang="en-US" dirty="0" smtClean="0"/>
              <a:t>The Problems</a:t>
            </a:r>
            <a:endParaRPr lang="en-US" dirty="0"/>
          </a:p>
        </p:txBody>
      </p:sp>
      <p:sp>
        <p:nvSpPr>
          <p:cNvPr id="3" name="Content Placeholder 2"/>
          <p:cNvSpPr>
            <a:spLocks noGrp="1"/>
          </p:cNvSpPr>
          <p:nvPr>
            <p:ph idx="1"/>
          </p:nvPr>
        </p:nvSpPr>
        <p:spPr>
          <a:xfrm>
            <a:off x="457200" y="1295400"/>
            <a:ext cx="5334000" cy="2514600"/>
          </a:xfrm>
        </p:spPr>
        <p:txBody>
          <a:bodyPr>
            <a:normAutofit/>
          </a:bodyPr>
          <a:lstStyle/>
          <a:p>
            <a:pPr>
              <a:spcBef>
                <a:spcPts val="1800"/>
              </a:spcBef>
            </a:pPr>
            <a:r>
              <a:rPr lang="en-US" dirty="0" smtClean="0"/>
              <a:t>Gangs &amp; gang violence</a:t>
            </a:r>
          </a:p>
          <a:p>
            <a:pPr>
              <a:spcBef>
                <a:spcPts val="1800"/>
              </a:spcBef>
            </a:pPr>
            <a:r>
              <a:rPr lang="en-US" dirty="0" smtClean="0"/>
              <a:t>Drugs &amp; the War on Drugs</a:t>
            </a:r>
          </a:p>
          <a:p>
            <a:pPr>
              <a:spcBef>
                <a:spcPts val="1800"/>
              </a:spcBef>
            </a:pPr>
            <a:r>
              <a:rPr lang="en-US" dirty="0" smtClean="0"/>
              <a:t>Mass incarceration</a:t>
            </a:r>
          </a:p>
          <a:p>
            <a:pPr>
              <a:spcBef>
                <a:spcPts val="1800"/>
              </a:spcBef>
            </a:pPr>
            <a:r>
              <a:rPr lang="en-US" dirty="0" smtClean="0"/>
              <a:t>Pop culture &amp; rap music</a:t>
            </a:r>
            <a:endParaRPr lang="en-US" dirty="0"/>
          </a:p>
        </p:txBody>
      </p:sp>
      <p:pic>
        <p:nvPicPr>
          <p:cNvPr id="16388" name="Picture 4" descr="http://th850.photobucket.com/albums/ab61/Pineto/th_2622998540_2.jpg"/>
          <p:cNvPicPr>
            <a:picLocks noChangeAspect="1" noChangeArrowheads="1"/>
          </p:cNvPicPr>
          <p:nvPr/>
        </p:nvPicPr>
        <p:blipFill>
          <a:blip r:embed="rId3" cstate="print"/>
          <a:srcRect/>
          <a:stretch>
            <a:fillRect/>
          </a:stretch>
        </p:blipFill>
        <p:spPr bwMode="auto">
          <a:xfrm>
            <a:off x="6248400" y="457200"/>
            <a:ext cx="1676400" cy="16764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6392" name="Picture 8" descr="http://t1.gstatic.com/images?q=tbn:ANd9GcSTxLpGSEfPCT8nIUpz7otUoT1oaplOy0qFZYFL-ZZWPdObAoxA"/>
          <p:cNvPicPr>
            <a:picLocks noChangeAspect="1" noChangeArrowheads="1"/>
          </p:cNvPicPr>
          <p:nvPr/>
        </p:nvPicPr>
        <p:blipFill>
          <a:blip r:embed="rId4" cstate="print"/>
          <a:srcRect/>
          <a:stretch>
            <a:fillRect/>
          </a:stretch>
        </p:blipFill>
        <p:spPr bwMode="auto">
          <a:xfrm>
            <a:off x="5943600" y="2484119"/>
            <a:ext cx="2590800" cy="15544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6394" name="Picture 10" descr="http://t2.gstatic.com/images?q=tbn:ANd9GcQqR0X0XNQj4UV7ifngmSQvjm6msSlf7_FVClHcrWGaicFOv4Py"/>
          <p:cNvPicPr>
            <a:picLocks noChangeAspect="1" noChangeArrowheads="1"/>
          </p:cNvPicPr>
          <p:nvPr/>
        </p:nvPicPr>
        <p:blipFill>
          <a:blip r:embed="rId5" cstate="print"/>
          <a:srcRect/>
          <a:stretch>
            <a:fillRect/>
          </a:stretch>
        </p:blipFill>
        <p:spPr bwMode="auto">
          <a:xfrm>
            <a:off x="5943600" y="4419600"/>
            <a:ext cx="2476500" cy="18478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6400" name="Picture 16" descr="http://t2.gstatic.com/images?q=tbn:ANd9GcRtYdLBvxqTOVUPWN19GTxB6g40vmJ0_38__tErCMCWrbQWt5IT"/>
          <p:cNvPicPr>
            <a:picLocks noChangeAspect="1" noChangeArrowheads="1"/>
          </p:cNvPicPr>
          <p:nvPr/>
        </p:nvPicPr>
        <p:blipFill>
          <a:blip r:embed="rId6" cstate="print"/>
          <a:srcRect/>
          <a:stretch>
            <a:fillRect/>
          </a:stretch>
        </p:blipFill>
        <p:spPr bwMode="auto">
          <a:xfrm>
            <a:off x="1600200" y="4343400"/>
            <a:ext cx="2400300" cy="1905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Zach Richardson</a:t>
            </a:r>
            <a:br>
              <a:rPr lang="en-US" dirty="0" smtClean="0"/>
            </a:br>
            <a:r>
              <a:rPr lang="en-US" dirty="0" smtClean="0"/>
              <a:t>The Holistic Approach</a:t>
            </a:r>
            <a:endParaRPr lang="en-US" dirty="0"/>
          </a:p>
        </p:txBody>
      </p:sp>
      <p:pic>
        <p:nvPicPr>
          <p:cNvPr id="1026" name="Picture 2" descr="\\nas3\users\thompsonl3\School\Leon Cty Schools\50 LARGE\Business Plan\Photos\Zack-CycleRide_022012.jpg"/>
          <p:cNvPicPr>
            <a:picLocks noGrp="1" noChangeAspect="1" noChangeArrowheads="1"/>
          </p:cNvPicPr>
          <p:nvPr>
            <p:ph idx="1"/>
          </p:nvPr>
        </p:nvPicPr>
        <p:blipFill>
          <a:blip r:embed="rId3" cstate="print"/>
          <a:srcRect/>
          <a:stretch>
            <a:fillRect/>
          </a:stretch>
        </p:blipFill>
        <p:spPr bwMode="auto">
          <a:xfrm>
            <a:off x="5029200" y="3657601"/>
            <a:ext cx="3479663" cy="26062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descr="Zack-3.JPG"/>
          <p:cNvPicPr>
            <a:picLocks noChangeAspect="1"/>
          </p:cNvPicPr>
          <p:nvPr/>
        </p:nvPicPr>
        <p:blipFill>
          <a:blip r:embed="rId4" cstate="print"/>
          <a:stretch>
            <a:fillRect/>
          </a:stretch>
        </p:blipFill>
        <p:spPr>
          <a:xfrm>
            <a:off x="838200" y="3733800"/>
            <a:ext cx="3454400" cy="2590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Content Placeholder 2"/>
          <p:cNvSpPr txBox="1">
            <a:spLocks/>
          </p:cNvSpPr>
          <p:nvPr/>
        </p:nvSpPr>
        <p:spPr>
          <a:xfrm>
            <a:off x="685800" y="1524000"/>
            <a:ext cx="8001000" cy="2057400"/>
          </a:xfrm>
          <a:prstGeom prst="rect">
            <a:avLst/>
          </a:prstGeom>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Character First</a:t>
            </a:r>
          </a:p>
          <a:p>
            <a:pPr marL="868680" marR="0" lvl="1" indent="-283464" algn="l" defTabSz="914400" rtl="0" eaLnBrk="1" fontAlgn="auto" latinLnBrk="0" hangingPunct="1">
              <a:lnSpc>
                <a:spcPct val="100000"/>
              </a:lnSpc>
              <a:spcBef>
                <a:spcPct val="20000"/>
              </a:spcBef>
              <a:spcAft>
                <a:spcPts val="0"/>
              </a:spcAft>
              <a:buClr>
                <a:schemeClr val="tx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“Learning Well</a:t>
            </a:r>
            <a:r>
              <a:rPr kumimoji="0" lang="en-US" sz="2400" b="0" i="0" u="none" strike="noStrike" kern="1200" cap="none" spc="0" normalizeH="0" noProof="0" dirty="0" smtClean="0">
                <a:ln>
                  <a:noFill/>
                </a:ln>
                <a:solidFill>
                  <a:schemeClr val="tx1"/>
                </a:solidFill>
                <a:effectLst/>
                <a:uLnTx/>
                <a:uFillTx/>
                <a:latin typeface="+mn-lt"/>
                <a:ea typeface="+mn-ea"/>
                <a:cs typeface="+mn-cs"/>
              </a:rPr>
              <a:t> &amp;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Living Right”</a:t>
            </a:r>
          </a:p>
          <a:p>
            <a:pPr marL="868680" marR="0" lvl="1" indent="-283464" algn="l" defTabSz="914400" rtl="0" eaLnBrk="1" fontAlgn="auto" latinLnBrk="0" hangingPunct="1">
              <a:lnSpc>
                <a:spcPct val="100000"/>
              </a:lnSpc>
              <a:spcBef>
                <a:spcPct val="20000"/>
              </a:spcBef>
              <a:spcAft>
                <a:spcPts val="0"/>
              </a:spcAft>
              <a:buClr>
                <a:schemeClr val="tx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Healthy snacks</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Hard work = safe bicycle excursions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Stipends &amp; Jobs</a:t>
            </a:r>
            <a:endParaRPr lang="en-US" dirty="0"/>
          </a:p>
        </p:txBody>
      </p:sp>
      <p:sp>
        <p:nvSpPr>
          <p:cNvPr id="3" name="Content Placeholder 2"/>
          <p:cNvSpPr>
            <a:spLocks noGrp="1"/>
          </p:cNvSpPr>
          <p:nvPr>
            <p:ph idx="1"/>
          </p:nvPr>
        </p:nvSpPr>
        <p:spPr>
          <a:xfrm>
            <a:off x="457200" y="1295400"/>
            <a:ext cx="8229600" cy="2286000"/>
          </a:xfrm>
        </p:spPr>
        <p:txBody>
          <a:bodyPr>
            <a:normAutofit fontScale="92500" lnSpcReduction="20000"/>
          </a:bodyPr>
          <a:lstStyle/>
          <a:p>
            <a:r>
              <a:rPr lang="en-US" dirty="0" smtClean="0"/>
              <a:t>Clients earn $5.00 for each meeting attended</a:t>
            </a:r>
          </a:p>
          <a:p>
            <a:pPr lvl="1"/>
            <a:r>
              <a:rPr lang="en-US" b="1" dirty="0" smtClean="0"/>
              <a:t>Bond clients earn $3.00 per meeting</a:t>
            </a:r>
          </a:p>
          <a:p>
            <a:pPr lvl="1"/>
            <a:r>
              <a:rPr lang="en-US" dirty="0" smtClean="0"/>
              <a:t>Compliance with Deportment Standards</a:t>
            </a:r>
          </a:p>
          <a:p>
            <a:pPr lvl="1"/>
            <a:r>
              <a:rPr lang="en-US" dirty="0" smtClean="0"/>
              <a:t>Checks issued monthly</a:t>
            </a:r>
          </a:p>
          <a:p>
            <a:r>
              <a:rPr lang="en-US" dirty="0" smtClean="0"/>
              <a:t>Partners provide employment opportunity</a:t>
            </a:r>
          </a:p>
          <a:p>
            <a:pPr lvl="1"/>
            <a:r>
              <a:rPr lang="en-US" dirty="0" smtClean="0"/>
              <a:t>Minimum wage  jobs go a long way…</a:t>
            </a:r>
            <a:endParaRPr lang="en-US" dirty="0"/>
          </a:p>
        </p:txBody>
      </p:sp>
      <p:pic>
        <p:nvPicPr>
          <p:cNvPr id="1026" name="Picture 2" descr="\\nas3\users\thompsonl3\School\Leon Cty Schools\50 LARGE\Business Plan\Photos\PubWkJobGroup.JPG"/>
          <p:cNvPicPr>
            <a:picLocks noChangeAspect="1" noChangeArrowheads="1"/>
          </p:cNvPicPr>
          <p:nvPr/>
        </p:nvPicPr>
        <p:blipFill>
          <a:blip r:embed="rId3" cstate="print"/>
          <a:srcRect/>
          <a:stretch>
            <a:fillRect/>
          </a:stretch>
        </p:blipFill>
        <p:spPr bwMode="auto">
          <a:xfrm>
            <a:off x="914400" y="3638442"/>
            <a:ext cx="3352800" cy="25146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descr="\\nas3\users\thompsonl3\School\Leon Cty Schools\50 LARGE\Business Plan\Photos\Macomb wall 1b.JPG"/>
          <p:cNvPicPr/>
          <p:nvPr/>
        </p:nvPicPr>
        <p:blipFill>
          <a:blip r:embed="rId4" cstate="print"/>
          <a:srcRect/>
          <a:stretch>
            <a:fillRect/>
          </a:stretch>
        </p:blipFill>
        <p:spPr bwMode="auto">
          <a:xfrm>
            <a:off x="4724400" y="3581400"/>
            <a:ext cx="3124200" cy="2514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20762"/>
          </a:xfrm>
        </p:spPr>
        <p:txBody>
          <a:bodyPr>
            <a:noAutofit/>
          </a:bodyPr>
          <a:lstStyle/>
          <a:p>
            <a:pPr>
              <a:spcBef>
                <a:spcPts val="600"/>
              </a:spcBef>
            </a:pPr>
            <a:r>
              <a:rPr lang="en-US" sz="3200" dirty="0" smtClean="0"/>
              <a:t>1</a:t>
            </a:r>
            <a:r>
              <a:rPr lang="en-US" sz="3200" baseline="30000" dirty="0" smtClean="0"/>
              <a:t>st</a:t>
            </a:r>
            <a:r>
              <a:rPr lang="en-US" sz="3200" dirty="0" smtClean="0"/>
              <a:t> Annual</a:t>
            </a:r>
            <a:br>
              <a:rPr lang="en-US" sz="3200" dirty="0" smtClean="0"/>
            </a:br>
            <a:r>
              <a:rPr lang="en-US" sz="3200" dirty="0" smtClean="0"/>
              <a:t>Matriculation Celebration</a:t>
            </a:r>
            <a:br>
              <a:rPr lang="en-US" sz="3200" dirty="0" smtClean="0"/>
            </a:br>
            <a:endParaRPr lang="en-US" sz="3200" dirty="0"/>
          </a:p>
        </p:txBody>
      </p:sp>
      <p:pic>
        <p:nvPicPr>
          <p:cNvPr id="4" name="Content Placeholder 3" descr="\\nas3\users\thompsonl3\School\Leon Cty Schools\50 LARGE\Business Plan\Photos\Matriculation\Grads-Orng.JPG"/>
          <p:cNvPicPr>
            <a:picLocks noGrp="1"/>
          </p:cNvPicPr>
          <p:nvPr>
            <p:ph idx="1"/>
          </p:nvPr>
        </p:nvPicPr>
        <p:blipFill>
          <a:blip r:embed="rId3" cstate="print"/>
          <a:srcRect/>
          <a:stretch>
            <a:fillRect/>
          </a:stretch>
        </p:blipFill>
        <p:spPr bwMode="auto">
          <a:xfrm>
            <a:off x="762001" y="1295400"/>
            <a:ext cx="3657600" cy="2209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descr="\\nas3\users\thompsonl3\School\Leon Cty Schools\50 LARGE\Business Plan\Photos\Matriculation\JPons-LT-AW.JPG"/>
          <p:cNvPicPr/>
          <p:nvPr/>
        </p:nvPicPr>
        <p:blipFill>
          <a:blip r:embed="rId4" cstate="print"/>
          <a:srcRect/>
          <a:stretch>
            <a:fillRect/>
          </a:stretch>
        </p:blipFill>
        <p:spPr bwMode="auto">
          <a:xfrm>
            <a:off x="4953000" y="1295400"/>
            <a:ext cx="3352800" cy="2209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descr="\\nas3\users\thompsonl3\School\Leon Cty Schools\50 LARGE\Business Plan\Photos\Matriculation\Cromartie-Rm.JPG"/>
          <p:cNvPicPr/>
          <p:nvPr/>
        </p:nvPicPr>
        <p:blipFill>
          <a:blip r:embed="rId5" cstate="print"/>
          <a:srcRect/>
          <a:stretch>
            <a:fillRect/>
          </a:stretch>
        </p:blipFill>
        <p:spPr bwMode="auto">
          <a:xfrm>
            <a:off x="762000" y="3886200"/>
            <a:ext cx="3657600" cy="2514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descr="\\nas3\users\thompsonl3\School\Leon Cty Schools\50 LARGE\Business Plan\Photos\Matriculation\DManning-Bond.JPG"/>
          <p:cNvPicPr/>
          <p:nvPr/>
        </p:nvPicPr>
        <p:blipFill>
          <a:blip r:embed="rId6" cstate="print"/>
          <a:srcRect/>
          <a:stretch>
            <a:fillRect/>
          </a:stretch>
        </p:blipFill>
        <p:spPr bwMode="auto">
          <a:xfrm>
            <a:off x="4953000" y="3886200"/>
            <a:ext cx="3352800" cy="2438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descr="\\nas3\users\thompsonl3\School\Leon Cty Schools\50 LARGE\Business Plan\Photos\Matriculation\Cake.JPG"/>
          <p:cNvPicPr/>
          <p:nvPr/>
        </p:nvPicPr>
        <p:blipFill>
          <a:blip r:embed="rId7" cstate="print"/>
          <a:srcRect/>
          <a:stretch>
            <a:fillRect/>
          </a:stretch>
        </p:blipFill>
        <p:spPr bwMode="auto">
          <a:xfrm>
            <a:off x="3352800" y="2841625"/>
            <a:ext cx="2409825" cy="15779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934200" cy="1143000"/>
          </a:xfrm>
        </p:spPr>
        <p:txBody>
          <a:bodyPr>
            <a:noAutofit/>
          </a:bodyPr>
          <a:lstStyle/>
          <a:p>
            <a:r>
              <a:rPr lang="en-US" sz="3600" dirty="0" smtClean="0"/>
              <a:t>Jail vs. College</a:t>
            </a:r>
            <a:endParaRPr lang="en-US" sz="3200" dirty="0"/>
          </a:p>
        </p:txBody>
      </p:sp>
      <p:sp>
        <p:nvSpPr>
          <p:cNvPr id="3" name="Content Placeholder 2"/>
          <p:cNvSpPr>
            <a:spLocks noGrp="1"/>
          </p:cNvSpPr>
          <p:nvPr>
            <p:ph idx="1"/>
          </p:nvPr>
        </p:nvSpPr>
        <p:spPr>
          <a:xfrm>
            <a:off x="838200" y="1447800"/>
            <a:ext cx="7543800" cy="4572000"/>
          </a:xfrm>
        </p:spPr>
        <p:txBody>
          <a:bodyPr>
            <a:normAutofit/>
          </a:bodyPr>
          <a:lstStyle/>
          <a:p>
            <a:pPr>
              <a:buNone/>
            </a:pPr>
            <a:r>
              <a:rPr lang="en-US" dirty="0" smtClean="0"/>
              <a:t>Florida Department of Corrections</a:t>
            </a:r>
          </a:p>
          <a:p>
            <a:pPr lvl="1"/>
            <a:r>
              <a:rPr lang="en-US" dirty="0" smtClean="0"/>
              <a:t>$2.3 B = operating expense</a:t>
            </a:r>
          </a:p>
          <a:p>
            <a:pPr lvl="1"/>
            <a:r>
              <a:rPr lang="en-US" sz="2800" b="1" dirty="0" smtClean="0"/>
              <a:t>$34 K = annual cost\youthful offender</a:t>
            </a:r>
          </a:p>
          <a:p>
            <a:pPr>
              <a:buNone/>
            </a:pPr>
            <a:r>
              <a:rPr lang="en-US" dirty="0" smtClean="0"/>
              <a:t>Department of Juvenile Justice - Residential</a:t>
            </a:r>
          </a:p>
          <a:p>
            <a:pPr lvl="1"/>
            <a:r>
              <a:rPr lang="en-US" dirty="0" smtClean="0"/>
              <a:t>$98 M = operating expense</a:t>
            </a:r>
          </a:p>
          <a:p>
            <a:pPr lvl="1"/>
            <a:r>
              <a:rPr lang="en-US" sz="2800" b="1" dirty="0" smtClean="0"/>
              <a:t>$24 K = annual cost\ secured detainee</a:t>
            </a:r>
          </a:p>
          <a:p>
            <a:pPr>
              <a:buNone/>
            </a:pPr>
            <a:r>
              <a:rPr lang="en-US" b="1" dirty="0" smtClean="0"/>
              <a:t>Florida State University</a:t>
            </a:r>
          </a:p>
          <a:p>
            <a:pPr lvl="1"/>
            <a:r>
              <a:rPr lang="en-US" sz="2800" b="1" dirty="0" smtClean="0"/>
              <a:t>$14 K = annual cost \ tuition &amp; fees</a:t>
            </a:r>
          </a:p>
          <a:p>
            <a:pPr lvl="2"/>
            <a:r>
              <a:rPr lang="en-US" sz="2800" b="1" dirty="0" smtClean="0"/>
              <a:t>SEND THEM TO COLLEGE, duh…</a:t>
            </a:r>
          </a:p>
          <a:p>
            <a:pPr lvl="2"/>
            <a:endParaRPr lang="en-US" b="1" dirty="0" smtClean="0"/>
          </a:p>
          <a:p>
            <a:pPr lvl="1"/>
            <a:endParaRPr lang="en-US" b="1" dirty="0" smtClean="0"/>
          </a:p>
          <a:p>
            <a:pPr>
              <a:buNone/>
            </a:pPr>
            <a:endParaRPr lang="en-US" sz="1050" b="1" dirty="0" smtClean="0"/>
          </a:p>
          <a:p>
            <a:pPr lvl="1"/>
            <a:endParaRPr lang="en-US" b="1"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50 L Annual Cost Savings</a:t>
            </a:r>
            <a:endParaRPr lang="en-US" dirty="0"/>
          </a:p>
        </p:txBody>
      </p:sp>
      <p:sp>
        <p:nvSpPr>
          <p:cNvPr id="3" name="Content Placeholder 2"/>
          <p:cNvSpPr>
            <a:spLocks noGrp="1"/>
          </p:cNvSpPr>
          <p:nvPr>
            <p:ph idx="1"/>
          </p:nvPr>
        </p:nvSpPr>
        <p:spPr>
          <a:xfrm>
            <a:off x="457200" y="1066800"/>
            <a:ext cx="8229600" cy="3200400"/>
          </a:xfrm>
        </p:spPr>
        <p:txBody>
          <a:bodyPr/>
          <a:lstStyle/>
          <a:p>
            <a:r>
              <a:rPr lang="en-US" dirty="0" smtClean="0"/>
              <a:t>80 member cohort with 75% success rate</a:t>
            </a:r>
          </a:p>
          <a:p>
            <a:pPr lvl="1"/>
            <a:r>
              <a:rPr lang="en-US" b="1" dirty="0" smtClean="0"/>
              <a:t>60 young men redirected from jail</a:t>
            </a:r>
          </a:p>
          <a:p>
            <a:pPr lvl="2"/>
            <a:r>
              <a:rPr lang="en-US" dirty="0" smtClean="0"/>
              <a:t>20 Youthful Offenders = $680,000</a:t>
            </a:r>
          </a:p>
          <a:p>
            <a:pPr lvl="2"/>
            <a:r>
              <a:rPr lang="en-US" dirty="0" smtClean="0"/>
              <a:t>40 Juvenile Offenders = $960,000</a:t>
            </a:r>
          </a:p>
          <a:p>
            <a:pPr lvl="3"/>
            <a:r>
              <a:rPr lang="en-US" sz="2800" b="1" dirty="0" smtClean="0"/>
              <a:t>Total Savings = </a:t>
            </a:r>
            <a:r>
              <a:rPr lang="en-US" sz="2800" b="1" u="sng" dirty="0" smtClean="0"/>
              <a:t>$1,640,000</a:t>
            </a:r>
          </a:p>
          <a:p>
            <a:r>
              <a:rPr lang="en-US" b="1" dirty="0" smtClean="0"/>
              <a:t>FSU tuition for 60 young men = $878,880</a:t>
            </a: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62200" y="3962400"/>
            <a:ext cx="3810000" cy="25280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533400"/>
            <a:ext cx="8229600" cy="1143000"/>
          </a:xfrm>
        </p:spPr>
        <p:txBody>
          <a:bodyPr/>
          <a:lstStyle/>
          <a:p>
            <a:r>
              <a:rPr lang="en-US" dirty="0" smtClean="0"/>
              <a:t>Current Staff</a:t>
            </a:r>
            <a:endParaRPr lang="en-US" dirty="0"/>
          </a:p>
        </p:txBody>
      </p:sp>
      <p:graphicFrame>
        <p:nvGraphicFramePr>
          <p:cNvPr id="14" name="Content Placeholder 13"/>
          <p:cNvGraphicFramePr>
            <a:graphicFrameLocks noGrp="1"/>
          </p:cNvGraphicFramePr>
          <p:nvPr>
            <p:ph idx="1"/>
          </p:nvPr>
        </p:nvGraphicFramePr>
        <p:xfrm>
          <a:off x="1447800" y="1921357"/>
          <a:ext cx="6629400" cy="3548686"/>
        </p:xfrm>
        <a:graphic>
          <a:graphicData uri="http://schemas.openxmlformats.org/drawingml/2006/table">
            <a:tbl>
              <a:tblPr firstRow="1" bandRow="1">
                <a:tableStyleId>{5C22544A-7EE6-4342-B048-85BDC9FD1C3A}</a:tableStyleId>
              </a:tblPr>
              <a:tblGrid>
                <a:gridCol w="2383605"/>
                <a:gridCol w="4245795"/>
              </a:tblGrid>
              <a:tr h="337707">
                <a:tc>
                  <a:txBody>
                    <a:bodyPr/>
                    <a:lstStyle/>
                    <a:p>
                      <a:r>
                        <a:rPr lang="en-US" dirty="0" smtClean="0"/>
                        <a:t>Name</a:t>
                      </a:r>
                      <a:endParaRPr lang="en-US" dirty="0"/>
                    </a:p>
                  </a:txBody>
                  <a:tcPr/>
                </a:tc>
                <a:tc>
                  <a:txBody>
                    <a:bodyPr/>
                    <a:lstStyle/>
                    <a:p>
                      <a:r>
                        <a:rPr lang="en-US" dirty="0" smtClean="0"/>
                        <a:t>Title / Affiliation</a:t>
                      </a:r>
                      <a:endParaRPr lang="en-US" dirty="0"/>
                    </a:p>
                  </a:txBody>
                  <a:tcPr/>
                </a:tc>
              </a:tr>
              <a:tr h="624840">
                <a:tc>
                  <a:txBody>
                    <a:bodyPr/>
                    <a:lstStyle/>
                    <a:p>
                      <a:r>
                        <a:rPr lang="en-US" dirty="0" smtClean="0"/>
                        <a:t>Larry</a:t>
                      </a:r>
                      <a:r>
                        <a:rPr lang="en-US" baseline="0" dirty="0" smtClean="0"/>
                        <a:t> Thompson</a:t>
                      </a:r>
                      <a:endParaRPr lang="en-US" dirty="0"/>
                    </a:p>
                  </a:txBody>
                  <a:tcPr/>
                </a:tc>
                <a:tc>
                  <a:txBody>
                    <a:bodyPr/>
                    <a:lstStyle/>
                    <a:p>
                      <a:r>
                        <a:rPr lang="en-US" dirty="0" smtClean="0"/>
                        <a:t>Coordinator</a:t>
                      </a:r>
                      <a:endParaRPr lang="en-US" dirty="0"/>
                    </a:p>
                  </a:txBody>
                  <a:tcPr/>
                </a:tc>
              </a:tr>
              <a:tr h="593243">
                <a:tc>
                  <a:txBody>
                    <a:bodyPr/>
                    <a:lstStyle/>
                    <a:p>
                      <a:r>
                        <a:rPr lang="en-US" dirty="0" smtClean="0"/>
                        <a:t>Rhone Francis</a:t>
                      </a:r>
                      <a:endParaRPr lang="en-US" dirty="0"/>
                    </a:p>
                  </a:txBody>
                  <a:tcPr/>
                </a:tc>
                <a:tc>
                  <a:txBody>
                    <a:bodyPr/>
                    <a:lstStyle/>
                    <a:p>
                      <a:r>
                        <a:rPr lang="en-US" dirty="0" smtClean="0"/>
                        <a:t>Operations  &amp;  Case Manager</a:t>
                      </a:r>
                      <a:endParaRPr lang="en-US" dirty="0"/>
                    </a:p>
                  </a:txBody>
                  <a:tcPr/>
                </a:tc>
              </a:tr>
              <a:tr h="562763">
                <a:tc>
                  <a:txBody>
                    <a:bodyPr/>
                    <a:lstStyle/>
                    <a:p>
                      <a:r>
                        <a:rPr lang="en-US" dirty="0" smtClean="0"/>
                        <a:t>William (BJ) Fletcher</a:t>
                      </a:r>
                      <a:endParaRPr lang="en-US" dirty="0"/>
                    </a:p>
                  </a:txBody>
                  <a:tcPr/>
                </a:tc>
                <a:tc>
                  <a:txBody>
                    <a:bodyPr/>
                    <a:lstStyle/>
                    <a:p>
                      <a:r>
                        <a:rPr lang="en-US" baseline="0" dirty="0" smtClean="0"/>
                        <a:t>Case Manager</a:t>
                      </a:r>
                      <a:endParaRPr lang="en-US" dirty="0"/>
                    </a:p>
                  </a:txBody>
                  <a:tcPr/>
                </a:tc>
              </a:tr>
              <a:tr h="716280">
                <a:tc>
                  <a:txBody>
                    <a:bodyPr/>
                    <a:lstStyle/>
                    <a:p>
                      <a:r>
                        <a:rPr lang="en-US" dirty="0" smtClean="0"/>
                        <a:t>Zac Osborne</a:t>
                      </a:r>
                      <a:endParaRPr lang="en-US" dirty="0"/>
                    </a:p>
                  </a:txBody>
                  <a:tcPr/>
                </a:tc>
                <a:tc>
                  <a:txBody>
                    <a:bodyPr/>
                    <a:lstStyle/>
                    <a:p>
                      <a:r>
                        <a:rPr lang="en-US" dirty="0" smtClean="0"/>
                        <a:t>Technology Component Coordinator</a:t>
                      </a:r>
                    </a:p>
                    <a:p>
                      <a:r>
                        <a:rPr lang="en-US" dirty="0" smtClean="0"/>
                        <a:t>Goodwill Industries, Asst. Store Mgr.</a:t>
                      </a:r>
                      <a:endParaRPr lang="en-US" dirty="0"/>
                    </a:p>
                  </a:txBody>
                  <a:tcPr/>
                </a:tc>
              </a:tr>
              <a:tr h="685800">
                <a:tc>
                  <a:txBody>
                    <a:bodyPr/>
                    <a:lstStyle/>
                    <a:p>
                      <a:r>
                        <a:rPr lang="en-US" dirty="0" smtClean="0"/>
                        <a:t>Kelly Seay</a:t>
                      </a:r>
                      <a:endParaRPr lang="en-US" dirty="0"/>
                    </a:p>
                  </a:txBody>
                  <a:tcPr/>
                </a:tc>
                <a:tc>
                  <a:txBody>
                    <a:bodyPr/>
                    <a:lstStyle/>
                    <a:p>
                      <a:r>
                        <a:rPr lang="en-US" dirty="0" smtClean="0"/>
                        <a:t>Reading Component</a:t>
                      </a:r>
                      <a:r>
                        <a:rPr lang="en-US" baseline="0" dirty="0" smtClean="0"/>
                        <a:t> </a:t>
                      </a:r>
                      <a:r>
                        <a:rPr lang="en-US" baseline="0" dirty="0" err="1" smtClean="0"/>
                        <a:t>Coord</a:t>
                      </a:r>
                      <a:r>
                        <a:rPr lang="en-US" baseline="0" dirty="0" smtClean="0"/>
                        <a:t>.</a:t>
                      </a:r>
                    </a:p>
                    <a:p>
                      <a:r>
                        <a:rPr lang="en-US" baseline="0" dirty="0" smtClean="0"/>
                        <a:t>FDOE, Teacher Liaison</a:t>
                      </a:r>
                      <a:endParaRPr lang="en-US"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Team</a:t>
            </a:r>
            <a:endParaRPr lang="en-US" dirty="0"/>
          </a:p>
        </p:txBody>
      </p:sp>
      <p:graphicFrame>
        <p:nvGraphicFramePr>
          <p:cNvPr id="4" name="Content Placeholder 3"/>
          <p:cNvGraphicFramePr>
            <a:graphicFrameLocks noGrp="1"/>
          </p:cNvGraphicFramePr>
          <p:nvPr>
            <p:ph idx="1"/>
          </p:nvPr>
        </p:nvGraphicFramePr>
        <p:xfrm>
          <a:off x="838200" y="1600200"/>
          <a:ext cx="7467600" cy="2865120"/>
        </p:xfrm>
        <a:graphic>
          <a:graphicData uri="http://schemas.openxmlformats.org/drawingml/2006/table">
            <a:tbl>
              <a:tblPr firstRow="1" bandRow="1">
                <a:tableStyleId>{5C22544A-7EE6-4342-B048-85BDC9FD1C3A}</a:tableStyleId>
              </a:tblPr>
              <a:tblGrid>
                <a:gridCol w="2212622"/>
                <a:gridCol w="1728612"/>
                <a:gridCol w="3526366"/>
              </a:tblGrid>
              <a:tr h="370840">
                <a:tc>
                  <a:txBody>
                    <a:bodyPr/>
                    <a:lstStyle/>
                    <a:p>
                      <a:r>
                        <a:rPr lang="en-US" dirty="0" smtClean="0"/>
                        <a:t>Name</a:t>
                      </a:r>
                      <a:endParaRPr lang="en-US" dirty="0"/>
                    </a:p>
                  </a:txBody>
                  <a:tcPr/>
                </a:tc>
                <a:tc>
                  <a:txBody>
                    <a:bodyPr/>
                    <a:lstStyle/>
                    <a:p>
                      <a:r>
                        <a:rPr lang="en-US" dirty="0" smtClean="0"/>
                        <a:t>Title</a:t>
                      </a:r>
                      <a:endParaRPr lang="en-US" dirty="0"/>
                    </a:p>
                  </a:txBody>
                  <a:tcPr/>
                </a:tc>
                <a:tc>
                  <a:txBody>
                    <a:bodyPr/>
                    <a:lstStyle/>
                    <a:p>
                      <a:r>
                        <a:rPr lang="en-US" dirty="0" smtClean="0"/>
                        <a:t>Organization \ Title</a:t>
                      </a:r>
                      <a:endParaRPr lang="en-US" dirty="0"/>
                    </a:p>
                  </a:txBody>
                  <a:tcPr/>
                </a:tc>
              </a:tr>
              <a:tr h="695960">
                <a:tc>
                  <a:txBody>
                    <a:bodyPr/>
                    <a:lstStyle/>
                    <a:p>
                      <a:r>
                        <a:rPr lang="en-US" sz="1600" dirty="0" smtClean="0"/>
                        <a:t>Dr.</a:t>
                      </a:r>
                      <a:r>
                        <a:rPr lang="en-US" sz="1600" baseline="0" dirty="0" smtClean="0"/>
                        <a:t> Michael Moore</a:t>
                      </a:r>
                      <a:endParaRPr lang="en-US" sz="1600" dirty="0"/>
                    </a:p>
                  </a:txBody>
                  <a:tcPr/>
                </a:tc>
                <a:tc>
                  <a:txBody>
                    <a:bodyPr/>
                    <a:lstStyle/>
                    <a:p>
                      <a:r>
                        <a:rPr lang="en-US" sz="1600" dirty="0" smtClean="0"/>
                        <a:t>Chairperson</a:t>
                      </a:r>
                      <a:endParaRPr lang="en-US" sz="1600" dirty="0"/>
                    </a:p>
                  </a:txBody>
                  <a:tcPr/>
                </a:tc>
                <a:tc>
                  <a:txBody>
                    <a:bodyPr/>
                    <a:lstStyle/>
                    <a:p>
                      <a:r>
                        <a:rPr lang="en-US" sz="1600" dirty="0" smtClean="0"/>
                        <a:t>Leon County</a:t>
                      </a:r>
                      <a:r>
                        <a:rPr lang="en-US" sz="1600" baseline="0" dirty="0" smtClean="0"/>
                        <a:t> Schools</a:t>
                      </a:r>
                    </a:p>
                    <a:p>
                      <a:r>
                        <a:rPr lang="en-US" sz="1600" baseline="0" dirty="0" smtClean="0"/>
                        <a:t>Transportation Services Dir.</a:t>
                      </a:r>
                      <a:endParaRPr lang="en-US" sz="1600" dirty="0"/>
                    </a:p>
                  </a:txBody>
                  <a:tcPr/>
                </a:tc>
              </a:tr>
              <a:tr h="685800">
                <a:tc>
                  <a:txBody>
                    <a:bodyPr/>
                    <a:lstStyle/>
                    <a:p>
                      <a:r>
                        <a:rPr lang="en-US" sz="1600" dirty="0" smtClean="0"/>
                        <a:t>Brooke Lochore</a:t>
                      </a:r>
                      <a:endParaRPr lang="en-US" sz="1600" dirty="0"/>
                    </a:p>
                  </a:txBody>
                  <a:tcPr/>
                </a:tc>
                <a:tc>
                  <a:txBody>
                    <a:bodyPr/>
                    <a:lstStyle/>
                    <a:p>
                      <a:r>
                        <a:rPr lang="en-US" sz="1600" dirty="0" smtClean="0"/>
                        <a:t>Co-Chairperson</a:t>
                      </a:r>
                      <a:endParaRPr lang="en-US" sz="1600" dirty="0"/>
                    </a:p>
                  </a:txBody>
                  <a:tcPr/>
                </a:tc>
                <a:tc>
                  <a:txBody>
                    <a:bodyPr/>
                    <a:lstStyle/>
                    <a:p>
                      <a:r>
                        <a:rPr lang="en-US" sz="1600" dirty="0" smtClean="0"/>
                        <a:t>Goodwill Industries</a:t>
                      </a:r>
                    </a:p>
                    <a:p>
                      <a:r>
                        <a:rPr lang="en-US" sz="1600" dirty="0" smtClean="0"/>
                        <a:t>V.P.</a:t>
                      </a:r>
                      <a:r>
                        <a:rPr lang="en-US" sz="1600" baseline="0" dirty="0" smtClean="0"/>
                        <a:t> for Public Relations</a:t>
                      </a:r>
                      <a:endParaRPr lang="en-US" sz="1600" dirty="0"/>
                    </a:p>
                  </a:txBody>
                  <a:tcPr/>
                </a:tc>
              </a:tr>
              <a:tr h="533400">
                <a:tc>
                  <a:txBody>
                    <a:bodyPr/>
                    <a:lstStyle/>
                    <a:p>
                      <a:r>
                        <a:rPr lang="en-US" sz="1600" dirty="0" smtClean="0"/>
                        <a:t>John Wilson</a:t>
                      </a:r>
                      <a:endParaRPr lang="en-US" sz="1600" dirty="0"/>
                    </a:p>
                  </a:txBody>
                  <a:tcPr/>
                </a:tc>
                <a:tc>
                  <a:txBody>
                    <a:bodyPr/>
                    <a:lstStyle/>
                    <a:p>
                      <a:r>
                        <a:rPr lang="en-US" sz="1600" dirty="0" smtClean="0"/>
                        <a:t>Secretary</a:t>
                      </a:r>
                      <a:endParaRPr lang="en-US" sz="1600" dirty="0"/>
                    </a:p>
                  </a:txBody>
                  <a:tcPr/>
                </a:tc>
                <a:tc>
                  <a:txBody>
                    <a:bodyPr/>
                    <a:lstStyle/>
                    <a:p>
                      <a:r>
                        <a:rPr lang="en-US" sz="1600" dirty="0" smtClean="0"/>
                        <a:t>DISC Village CEO</a:t>
                      </a:r>
                      <a:endParaRPr lang="en-US" sz="1600" dirty="0"/>
                    </a:p>
                  </a:txBody>
                  <a:tcPr/>
                </a:tc>
              </a:tr>
              <a:tr h="370840">
                <a:tc>
                  <a:txBody>
                    <a:bodyPr/>
                    <a:lstStyle/>
                    <a:p>
                      <a:r>
                        <a:rPr lang="en-US" sz="1600" dirty="0" smtClean="0"/>
                        <a:t>Claudette Cromartie</a:t>
                      </a:r>
                      <a:endParaRPr lang="en-US" sz="1600" dirty="0"/>
                    </a:p>
                  </a:txBody>
                  <a:tcPr/>
                </a:tc>
                <a:tc>
                  <a:txBody>
                    <a:bodyPr/>
                    <a:lstStyle/>
                    <a:p>
                      <a:r>
                        <a:rPr lang="en-US" sz="1600" dirty="0" smtClean="0"/>
                        <a:t>Ex-Officio</a:t>
                      </a:r>
                      <a:endParaRPr lang="en-US" sz="1600" dirty="0"/>
                    </a:p>
                  </a:txBody>
                  <a:tcPr/>
                </a:tc>
                <a:tc>
                  <a:txBody>
                    <a:bodyPr/>
                    <a:lstStyle/>
                    <a:p>
                      <a:r>
                        <a:rPr lang="en-US" sz="1600" dirty="0" smtClean="0"/>
                        <a:t>Tallahassee</a:t>
                      </a:r>
                      <a:r>
                        <a:rPr lang="en-US" sz="1600" baseline="0" dirty="0" smtClean="0"/>
                        <a:t> Housing Authority CEO (retired)</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Steering Committee</a:t>
            </a:r>
            <a:br>
              <a:rPr lang="en-US" dirty="0" smtClean="0"/>
            </a:br>
            <a:r>
              <a:rPr lang="en-US" dirty="0" smtClean="0"/>
              <a:t>(Board of Directors)</a:t>
            </a:r>
            <a:endParaRPr lang="en-US" dirty="0"/>
          </a:p>
        </p:txBody>
      </p:sp>
      <p:graphicFrame>
        <p:nvGraphicFramePr>
          <p:cNvPr id="12" name="Content Placeholder 11"/>
          <p:cNvGraphicFramePr>
            <a:graphicFrameLocks noGrp="1"/>
          </p:cNvGraphicFramePr>
          <p:nvPr>
            <p:ph idx="1"/>
          </p:nvPr>
        </p:nvGraphicFramePr>
        <p:xfrm>
          <a:off x="1295400" y="1600201"/>
          <a:ext cx="6400800" cy="4623031"/>
        </p:xfrm>
        <a:graphic>
          <a:graphicData uri="http://schemas.openxmlformats.org/drawingml/2006/table">
            <a:tbl>
              <a:tblPr firstRow="1" bandRow="1">
                <a:tableStyleId>{5C22544A-7EE6-4342-B048-85BDC9FD1C3A}</a:tableStyleId>
              </a:tblPr>
              <a:tblGrid>
                <a:gridCol w="1295400"/>
                <a:gridCol w="1066800"/>
                <a:gridCol w="2052873"/>
                <a:gridCol w="1985727"/>
              </a:tblGrid>
              <a:tr h="360303">
                <a:tc>
                  <a:txBody>
                    <a:bodyPr/>
                    <a:lstStyle/>
                    <a:p>
                      <a:pPr algn="l" fontAlgn="b"/>
                      <a:r>
                        <a:rPr lang="en-US" sz="1600" b="1" i="0" u="none" strike="noStrike" dirty="0">
                          <a:latin typeface="Arial Narrow"/>
                        </a:rPr>
                        <a:t>First Name</a:t>
                      </a:r>
                    </a:p>
                  </a:txBody>
                  <a:tcPr marL="9525" marR="9525" marT="9525" marB="0" anchor="b"/>
                </a:tc>
                <a:tc>
                  <a:txBody>
                    <a:bodyPr/>
                    <a:lstStyle/>
                    <a:p>
                      <a:pPr algn="l" fontAlgn="b"/>
                      <a:r>
                        <a:rPr lang="en-US" sz="1600" b="1" i="0" u="none" strike="noStrike" dirty="0">
                          <a:latin typeface="Arial Narrow"/>
                        </a:rPr>
                        <a:t>Last Name</a:t>
                      </a:r>
                    </a:p>
                  </a:txBody>
                  <a:tcPr marL="9525" marR="9525" marT="9525" marB="0" anchor="b"/>
                </a:tc>
                <a:tc>
                  <a:txBody>
                    <a:bodyPr/>
                    <a:lstStyle/>
                    <a:p>
                      <a:pPr algn="l" fontAlgn="b"/>
                      <a:r>
                        <a:rPr lang="en-US" sz="1600" b="1" i="0" u="none" strike="noStrike" dirty="0">
                          <a:latin typeface="Arial Narrow"/>
                        </a:rPr>
                        <a:t>Title</a:t>
                      </a:r>
                    </a:p>
                  </a:txBody>
                  <a:tcPr marL="9525" marR="9525" marT="9525" marB="0" anchor="b"/>
                </a:tc>
                <a:tc>
                  <a:txBody>
                    <a:bodyPr/>
                    <a:lstStyle/>
                    <a:p>
                      <a:pPr algn="l" fontAlgn="b"/>
                      <a:r>
                        <a:rPr lang="en-US" sz="1600" b="1" i="0" u="none" strike="noStrike" dirty="0">
                          <a:latin typeface="Arial Narrow"/>
                        </a:rPr>
                        <a:t>Agency</a:t>
                      </a:r>
                    </a:p>
                  </a:txBody>
                  <a:tcPr marL="9525" marR="9525" marT="9525" marB="0" anchor="b"/>
                </a:tc>
              </a:tr>
              <a:tr h="466825">
                <a:tc>
                  <a:txBody>
                    <a:bodyPr/>
                    <a:lstStyle/>
                    <a:p>
                      <a:pPr algn="l" fontAlgn="b"/>
                      <a:r>
                        <a:rPr lang="en-US" sz="1400" b="0" i="0" u="none" strike="noStrike" dirty="0">
                          <a:latin typeface="Arial" pitchFamily="34" charset="0"/>
                          <a:cs typeface="Arial" pitchFamily="34" charset="0"/>
                        </a:rPr>
                        <a:t>Kimberly</a:t>
                      </a:r>
                    </a:p>
                  </a:txBody>
                  <a:tcPr marL="9525" marR="9525" marT="9525" marB="0" anchor="b"/>
                </a:tc>
                <a:tc>
                  <a:txBody>
                    <a:bodyPr/>
                    <a:lstStyle/>
                    <a:p>
                      <a:pPr algn="l" fontAlgn="b"/>
                      <a:r>
                        <a:rPr lang="en-US" sz="1400" b="0" i="0" u="none" strike="noStrike">
                          <a:latin typeface="Arial" pitchFamily="34" charset="0"/>
                          <a:cs typeface="Arial" pitchFamily="34" charset="0"/>
                        </a:rPr>
                        <a:t>Black</a:t>
                      </a:r>
                    </a:p>
                  </a:txBody>
                  <a:tcPr marL="9525" marR="9525" marT="9525" marB="0" anchor="b"/>
                </a:tc>
                <a:tc>
                  <a:txBody>
                    <a:bodyPr/>
                    <a:lstStyle/>
                    <a:p>
                      <a:pPr algn="l" fontAlgn="b"/>
                      <a:r>
                        <a:rPr lang="en-US" sz="1400" b="0" i="0" u="none" strike="noStrike">
                          <a:latin typeface="Arial" pitchFamily="34" charset="0"/>
                          <a:cs typeface="Arial" pitchFamily="34" charset="0"/>
                        </a:rPr>
                        <a:t>Registrar</a:t>
                      </a:r>
                    </a:p>
                  </a:txBody>
                  <a:tcPr marL="9525" marR="9525" marT="9525" marB="0" anchor="b"/>
                </a:tc>
                <a:tc>
                  <a:txBody>
                    <a:bodyPr/>
                    <a:lstStyle/>
                    <a:p>
                      <a:pPr algn="l" fontAlgn="b"/>
                      <a:r>
                        <a:rPr lang="en-US" sz="1400" b="0" i="0" u="none" strike="noStrike">
                          <a:latin typeface="Arial" pitchFamily="34" charset="0"/>
                          <a:cs typeface="Arial" pitchFamily="34" charset="0"/>
                        </a:rPr>
                        <a:t>Ghazvini Learning Center</a:t>
                      </a:r>
                    </a:p>
                  </a:txBody>
                  <a:tcPr marL="9525" marR="9525" marT="9525" marB="0" anchor="b"/>
                </a:tc>
              </a:tr>
              <a:tr h="392071">
                <a:tc>
                  <a:txBody>
                    <a:bodyPr/>
                    <a:lstStyle/>
                    <a:p>
                      <a:pPr algn="l" fontAlgn="b"/>
                      <a:r>
                        <a:rPr lang="en-US" sz="1400" b="0" i="0" u="none" strike="noStrike" dirty="0" smtClean="0">
                          <a:latin typeface="Arial" pitchFamily="34" charset="0"/>
                          <a:cs typeface="Arial" pitchFamily="34" charset="0"/>
                        </a:rPr>
                        <a:t>Claudette</a:t>
                      </a:r>
                      <a:endParaRPr lang="en-US" sz="1400" b="0" i="0" u="none" strike="noStrike" dirty="0">
                        <a:latin typeface="Arial" pitchFamily="34" charset="0"/>
                        <a:cs typeface="Arial" pitchFamily="34" charset="0"/>
                      </a:endParaRPr>
                    </a:p>
                  </a:txBody>
                  <a:tcPr marL="9525" marR="9525" marT="9525" marB="0" anchor="b"/>
                </a:tc>
                <a:tc>
                  <a:txBody>
                    <a:bodyPr/>
                    <a:lstStyle/>
                    <a:p>
                      <a:pPr algn="l" fontAlgn="b"/>
                      <a:r>
                        <a:rPr lang="en-US" sz="1400" b="0" i="0" u="none" strike="noStrike" dirty="0" smtClean="0">
                          <a:latin typeface="Arial" pitchFamily="34" charset="0"/>
                          <a:cs typeface="Arial" pitchFamily="34" charset="0"/>
                        </a:rPr>
                        <a:t>Cromartie</a:t>
                      </a:r>
                      <a:endParaRPr lang="en-US" sz="1400" b="0" i="0" u="none" strike="noStrike" dirty="0">
                        <a:latin typeface="Arial" pitchFamily="34" charset="0"/>
                        <a:cs typeface="Arial" pitchFamily="34" charset="0"/>
                      </a:endParaRPr>
                    </a:p>
                  </a:txBody>
                  <a:tcPr marL="9525" marR="9525" marT="9525" marB="0" anchor="b"/>
                </a:tc>
                <a:tc>
                  <a:txBody>
                    <a:bodyPr/>
                    <a:lstStyle/>
                    <a:p>
                      <a:pPr algn="l" fontAlgn="b"/>
                      <a:r>
                        <a:rPr lang="en-US" sz="1400" b="0" i="0" u="none" strike="noStrike" dirty="0" smtClean="0">
                          <a:latin typeface="Arial" pitchFamily="34" charset="0"/>
                          <a:cs typeface="Arial" pitchFamily="34" charset="0"/>
                        </a:rPr>
                        <a:t>Executive</a:t>
                      </a:r>
                      <a:r>
                        <a:rPr lang="en-US" sz="1400" b="0" i="0" u="none" strike="noStrike" baseline="0" dirty="0" smtClean="0">
                          <a:latin typeface="Arial" pitchFamily="34" charset="0"/>
                          <a:cs typeface="Arial" pitchFamily="34" charset="0"/>
                        </a:rPr>
                        <a:t> Dir., Retired</a:t>
                      </a:r>
                      <a:endParaRPr lang="en-US" sz="1400" b="0" i="0" u="none" strike="noStrike" dirty="0">
                        <a:latin typeface="Arial" pitchFamily="34" charset="0"/>
                        <a:cs typeface="Arial" pitchFamily="34" charset="0"/>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latin typeface="Arial" pitchFamily="34" charset="0"/>
                          <a:cs typeface="Arial" pitchFamily="34" charset="0"/>
                        </a:rPr>
                        <a:t>Tall. Housing  Authority</a:t>
                      </a:r>
                    </a:p>
                  </a:txBody>
                  <a:tcPr marL="9525" marR="9525" marT="9525" marB="0" anchor="b"/>
                </a:tc>
              </a:tr>
              <a:tr h="466825">
                <a:tc>
                  <a:txBody>
                    <a:bodyPr/>
                    <a:lstStyle/>
                    <a:p>
                      <a:pPr algn="l" fontAlgn="b"/>
                      <a:r>
                        <a:rPr lang="en-US" sz="1400" b="0" i="0" u="none" strike="noStrike" dirty="0">
                          <a:latin typeface="Arial" pitchFamily="34" charset="0"/>
                          <a:cs typeface="Arial" pitchFamily="34" charset="0"/>
                        </a:rPr>
                        <a:t>Vicki</a:t>
                      </a:r>
                    </a:p>
                  </a:txBody>
                  <a:tcPr marL="9525" marR="9525" marT="9525" marB="0" anchor="b"/>
                </a:tc>
                <a:tc>
                  <a:txBody>
                    <a:bodyPr/>
                    <a:lstStyle/>
                    <a:p>
                      <a:pPr algn="l" fontAlgn="b"/>
                      <a:r>
                        <a:rPr lang="en-US" sz="1400" b="0" i="0" u="none" strike="noStrike">
                          <a:latin typeface="Arial" pitchFamily="34" charset="0"/>
                          <a:cs typeface="Arial" pitchFamily="34" charset="0"/>
                        </a:rPr>
                        <a:t>Cunniff</a:t>
                      </a:r>
                    </a:p>
                  </a:txBody>
                  <a:tcPr marL="9525" marR="9525" marT="9525" marB="0" anchor="b"/>
                </a:tc>
                <a:tc>
                  <a:txBody>
                    <a:bodyPr/>
                    <a:lstStyle/>
                    <a:p>
                      <a:pPr algn="l" fontAlgn="b"/>
                      <a:r>
                        <a:rPr lang="en-US" sz="1400" b="0" i="0" u="none" strike="noStrike" dirty="0">
                          <a:latin typeface="Arial" pitchFamily="34" charset="0"/>
                          <a:cs typeface="Arial" pitchFamily="34" charset="0"/>
                        </a:rPr>
                        <a:t>Chief Probation </a:t>
                      </a:r>
                      <a:r>
                        <a:rPr lang="en-US" sz="1400" b="0" i="0" u="none" strike="noStrike" dirty="0" smtClean="0">
                          <a:latin typeface="Arial" pitchFamily="34" charset="0"/>
                          <a:cs typeface="Arial" pitchFamily="34" charset="0"/>
                        </a:rPr>
                        <a:t>Officer</a:t>
                      </a:r>
                    </a:p>
                    <a:p>
                      <a:pPr algn="l" fontAlgn="b"/>
                      <a:r>
                        <a:rPr lang="en-US" sz="1400" b="0" i="0" u="none" strike="noStrike" dirty="0" smtClean="0">
                          <a:latin typeface="Arial" pitchFamily="34" charset="0"/>
                          <a:cs typeface="Arial" pitchFamily="34" charset="0"/>
                        </a:rPr>
                        <a:t>Circuit </a:t>
                      </a:r>
                      <a:r>
                        <a:rPr lang="en-US" sz="1400" b="0" i="0" u="none" strike="noStrike" dirty="0">
                          <a:latin typeface="Arial" pitchFamily="34" charset="0"/>
                          <a:cs typeface="Arial" pitchFamily="34" charset="0"/>
                        </a:rPr>
                        <a:t>2</a:t>
                      </a:r>
                    </a:p>
                  </a:txBody>
                  <a:tcPr marL="9525" marR="9525" marT="9525" marB="0" anchor="b"/>
                </a:tc>
                <a:tc>
                  <a:txBody>
                    <a:bodyPr/>
                    <a:lstStyle/>
                    <a:p>
                      <a:pPr algn="l" fontAlgn="b"/>
                      <a:r>
                        <a:rPr lang="en-US" sz="1400" b="0" i="0" u="none" strike="noStrike" dirty="0">
                          <a:latin typeface="Arial" pitchFamily="34" charset="0"/>
                          <a:cs typeface="Arial" pitchFamily="34" charset="0"/>
                        </a:rPr>
                        <a:t>Department of Juvenile Justice</a:t>
                      </a:r>
                    </a:p>
                  </a:txBody>
                  <a:tcPr marL="9525" marR="9525" marT="9525" marB="0" anchor="b"/>
                </a:tc>
              </a:tr>
              <a:tr h="466825">
                <a:tc>
                  <a:txBody>
                    <a:bodyPr/>
                    <a:lstStyle/>
                    <a:p>
                      <a:pPr algn="l" fontAlgn="b"/>
                      <a:r>
                        <a:rPr lang="en-US" sz="1400" b="0" i="0" u="none" strike="noStrike" dirty="0">
                          <a:latin typeface="Arial" pitchFamily="34" charset="0"/>
                          <a:cs typeface="Arial" pitchFamily="34" charset="0"/>
                        </a:rPr>
                        <a:t>Cindy</a:t>
                      </a:r>
                    </a:p>
                  </a:txBody>
                  <a:tcPr marL="9525" marR="9525" marT="9525" marB="0" anchor="b"/>
                </a:tc>
                <a:tc>
                  <a:txBody>
                    <a:bodyPr/>
                    <a:lstStyle/>
                    <a:p>
                      <a:pPr algn="l" fontAlgn="b"/>
                      <a:r>
                        <a:rPr lang="en-US" sz="1400" b="0" i="0" u="none" strike="noStrike">
                          <a:latin typeface="Arial" pitchFamily="34" charset="0"/>
                          <a:cs typeface="Arial" pitchFamily="34" charset="0"/>
                        </a:rPr>
                        <a:t>Dick</a:t>
                      </a:r>
                    </a:p>
                  </a:txBody>
                  <a:tcPr marL="9525" marR="9525" marT="9525" marB="0" anchor="b"/>
                </a:tc>
                <a:tc>
                  <a:txBody>
                    <a:bodyPr/>
                    <a:lstStyle/>
                    <a:p>
                      <a:pPr algn="l" fontAlgn="b"/>
                      <a:r>
                        <a:rPr lang="en-US" sz="1400" b="0" i="0" u="none" strike="noStrike">
                          <a:latin typeface="Arial" pitchFamily="34" charset="0"/>
                          <a:cs typeface="Arial" pitchFamily="34" charset="0"/>
                        </a:rPr>
                        <a:t>Chief</a:t>
                      </a:r>
                    </a:p>
                  </a:txBody>
                  <a:tcPr marL="9525" marR="9525" marT="9525" marB="0" anchor="b"/>
                </a:tc>
                <a:tc>
                  <a:txBody>
                    <a:bodyPr/>
                    <a:lstStyle/>
                    <a:p>
                      <a:pPr algn="l" fontAlgn="b"/>
                      <a:r>
                        <a:rPr lang="en-US" sz="1400" b="0" i="0" u="none" strike="noStrike">
                          <a:latin typeface="Arial" pitchFamily="34" charset="0"/>
                          <a:cs typeface="Arial" pitchFamily="34" charset="0"/>
                        </a:rPr>
                        <a:t>Tallahassee Fire Department</a:t>
                      </a:r>
                    </a:p>
                  </a:txBody>
                  <a:tcPr marL="9525" marR="9525" marT="9525" marB="0" anchor="b"/>
                </a:tc>
              </a:tr>
              <a:tr h="440841">
                <a:tc>
                  <a:txBody>
                    <a:bodyPr/>
                    <a:lstStyle/>
                    <a:p>
                      <a:pPr algn="l" fontAlgn="b"/>
                      <a:r>
                        <a:rPr lang="en-US" sz="1400" b="0" i="0" u="none" strike="noStrike" dirty="0">
                          <a:latin typeface="Arial" pitchFamily="34" charset="0"/>
                          <a:cs typeface="Arial" pitchFamily="34" charset="0"/>
                        </a:rPr>
                        <a:t>Charles</a:t>
                      </a:r>
                    </a:p>
                  </a:txBody>
                  <a:tcPr marL="9525" marR="9525" marT="9525" marB="0" anchor="b"/>
                </a:tc>
                <a:tc>
                  <a:txBody>
                    <a:bodyPr/>
                    <a:lstStyle/>
                    <a:p>
                      <a:pPr algn="l" fontAlgn="b"/>
                      <a:r>
                        <a:rPr lang="en-US" sz="1400" b="0" i="0" u="none" strike="noStrike">
                          <a:latin typeface="Arial" pitchFamily="34" charset="0"/>
                          <a:cs typeface="Arial" pitchFamily="34" charset="0"/>
                        </a:rPr>
                        <a:t>Dodson</a:t>
                      </a:r>
                    </a:p>
                  </a:txBody>
                  <a:tcPr marL="9525" marR="9525" marT="9525" marB="0" anchor="b"/>
                </a:tc>
                <a:tc>
                  <a:txBody>
                    <a:bodyPr/>
                    <a:lstStyle/>
                    <a:p>
                      <a:pPr algn="l" fontAlgn="b"/>
                      <a:r>
                        <a:rPr lang="en-US" sz="1400" b="0" i="0" u="none" strike="noStrike">
                          <a:latin typeface="Arial" pitchFamily="34" charset="0"/>
                          <a:cs typeface="Arial" pitchFamily="34" charset="0"/>
                        </a:rPr>
                        <a:t>Circuit Judge - Juvenile</a:t>
                      </a:r>
                    </a:p>
                  </a:txBody>
                  <a:tcPr marL="9525" marR="9525" marT="9525" marB="0" anchor="b"/>
                </a:tc>
                <a:tc>
                  <a:txBody>
                    <a:bodyPr/>
                    <a:lstStyle/>
                    <a:p>
                      <a:pPr algn="l" fontAlgn="b"/>
                      <a:r>
                        <a:rPr lang="en-US" sz="1400" b="0" i="0" u="none" strike="noStrike">
                          <a:latin typeface="Arial" pitchFamily="34" charset="0"/>
                          <a:cs typeface="Arial" pitchFamily="34" charset="0"/>
                        </a:rPr>
                        <a:t>Leon County</a:t>
                      </a:r>
                    </a:p>
                  </a:txBody>
                  <a:tcPr marL="9525" marR="9525" marT="9525" marB="0" anchor="b"/>
                </a:tc>
              </a:tr>
              <a:tr h="360303">
                <a:tc>
                  <a:txBody>
                    <a:bodyPr/>
                    <a:lstStyle/>
                    <a:p>
                      <a:pPr algn="l" fontAlgn="b"/>
                      <a:r>
                        <a:rPr lang="en-US" sz="1400" b="0" i="0" u="none" strike="noStrike" dirty="0">
                          <a:latin typeface="Arial" pitchFamily="34" charset="0"/>
                          <a:cs typeface="Arial" pitchFamily="34" charset="0"/>
                        </a:rPr>
                        <a:t>Steve</a:t>
                      </a:r>
                    </a:p>
                  </a:txBody>
                  <a:tcPr marL="9525" marR="9525" marT="9525" marB="0" anchor="b"/>
                </a:tc>
                <a:tc>
                  <a:txBody>
                    <a:bodyPr/>
                    <a:lstStyle/>
                    <a:p>
                      <a:pPr algn="l" fontAlgn="b"/>
                      <a:r>
                        <a:rPr lang="en-US" sz="1400" b="0" i="0" u="none" strike="noStrike">
                          <a:latin typeface="Arial" pitchFamily="34" charset="0"/>
                          <a:cs typeface="Arial" pitchFamily="34" charset="0"/>
                        </a:rPr>
                        <a:t>Ghazvini</a:t>
                      </a:r>
                    </a:p>
                  </a:txBody>
                  <a:tcPr marL="9525" marR="9525" marT="9525" marB="0" anchor="b"/>
                </a:tc>
                <a:tc>
                  <a:txBody>
                    <a:bodyPr/>
                    <a:lstStyle/>
                    <a:p>
                      <a:pPr algn="l" fontAlgn="b"/>
                      <a:r>
                        <a:rPr lang="en-US" sz="1400" b="0" i="0" u="none" strike="noStrike">
                          <a:latin typeface="Arial" pitchFamily="34" charset="0"/>
                          <a:cs typeface="Arial" pitchFamily="34" charset="0"/>
                        </a:rPr>
                        <a:t>President</a:t>
                      </a:r>
                    </a:p>
                  </a:txBody>
                  <a:tcPr marL="9525" marR="9525" marT="9525" marB="0" anchor="b"/>
                </a:tc>
                <a:tc>
                  <a:txBody>
                    <a:bodyPr/>
                    <a:lstStyle/>
                    <a:p>
                      <a:pPr algn="l" fontAlgn="b"/>
                      <a:r>
                        <a:rPr lang="en-US" sz="1400" b="0" i="0" u="none" strike="noStrike" dirty="0">
                          <a:latin typeface="Arial" pitchFamily="34" charset="0"/>
                          <a:cs typeface="Arial" pitchFamily="34" charset="0"/>
                        </a:rPr>
                        <a:t>SANDCO, Inc.</a:t>
                      </a:r>
                    </a:p>
                  </a:txBody>
                  <a:tcPr marL="9525" marR="9525" marT="9525" marB="0" anchor="b"/>
                </a:tc>
              </a:tr>
              <a:tr h="360303">
                <a:tc>
                  <a:txBody>
                    <a:bodyPr/>
                    <a:lstStyle/>
                    <a:p>
                      <a:pPr algn="l" fontAlgn="b"/>
                      <a:r>
                        <a:rPr lang="en-US" sz="1400" b="0" i="0" u="none" strike="noStrike" dirty="0" smtClean="0">
                          <a:latin typeface="Arial" pitchFamily="34" charset="0"/>
                          <a:cs typeface="Arial" pitchFamily="34" charset="0"/>
                        </a:rPr>
                        <a:t>Desiree</a:t>
                      </a:r>
                      <a:endParaRPr lang="en-US" sz="1400" b="0" i="0" u="none" strike="noStrike" dirty="0">
                        <a:latin typeface="Arial" pitchFamily="34" charset="0"/>
                        <a:cs typeface="Arial" pitchFamily="34" charset="0"/>
                      </a:endParaRPr>
                    </a:p>
                  </a:txBody>
                  <a:tcPr marL="9525" marR="9525" marT="9525" marB="0" anchor="b"/>
                </a:tc>
                <a:tc>
                  <a:txBody>
                    <a:bodyPr/>
                    <a:lstStyle/>
                    <a:p>
                      <a:pPr algn="l" fontAlgn="b"/>
                      <a:r>
                        <a:rPr lang="en-US" sz="1400" b="0" i="0" u="none" strike="noStrike" dirty="0" smtClean="0">
                          <a:latin typeface="Arial" pitchFamily="34" charset="0"/>
                          <a:cs typeface="Arial" pitchFamily="34" charset="0"/>
                        </a:rPr>
                        <a:t>Gorman</a:t>
                      </a:r>
                      <a:endParaRPr lang="en-US" sz="1400" b="0" i="0" u="none" strike="noStrike" dirty="0">
                        <a:latin typeface="Arial" pitchFamily="34" charset="0"/>
                        <a:cs typeface="Arial" pitchFamily="34" charset="0"/>
                      </a:endParaRPr>
                    </a:p>
                  </a:txBody>
                  <a:tcPr marL="9525" marR="9525" marT="9525" marB="0" anchor="b"/>
                </a:tc>
                <a:tc>
                  <a:txBody>
                    <a:bodyPr/>
                    <a:lstStyle/>
                    <a:p>
                      <a:pPr algn="l" fontAlgn="b"/>
                      <a:r>
                        <a:rPr lang="en-US" sz="1400" b="0" i="0" u="none" strike="noStrike" dirty="0" smtClean="0">
                          <a:latin typeface="Arial" pitchFamily="34" charset="0"/>
                          <a:cs typeface="Arial" pitchFamily="34" charset="0"/>
                        </a:rPr>
                        <a:t>Exec. Assistant</a:t>
                      </a:r>
                      <a:endParaRPr lang="en-US" sz="1400" b="0" i="0" u="none" strike="noStrike" dirty="0">
                        <a:latin typeface="Arial" pitchFamily="34" charset="0"/>
                        <a:cs typeface="Arial" pitchFamily="34" charset="0"/>
                      </a:endParaRPr>
                    </a:p>
                  </a:txBody>
                  <a:tcPr marL="9525" marR="9525" marT="9525" marB="0" anchor="b"/>
                </a:tc>
                <a:tc>
                  <a:txBody>
                    <a:bodyPr/>
                    <a:lstStyle/>
                    <a:p>
                      <a:pPr algn="l" fontAlgn="b"/>
                      <a:r>
                        <a:rPr lang="en-US" sz="1400" b="0" i="0" u="none" strike="noStrike" dirty="0" err="1" smtClean="0">
                          <a:latin typeface="Arial" pitchFamily="34" charset="0"/>
                          <a:cs typeface="Arial" pitchFamily="34" charset="0"/>
                        </a:rPr>
                        <a:t>WORKFORCplus</a:t>
                      </a:r>
                      <a:endParaRPr lang="en-US" sz="1400" b="0" i="0" u="none" strike="noStrike" dirty="0">
                        <a:latin typeface="Arial" pitchFamily="34" charset="0"/>
                        <a:cs typeface="Arial" pitchFamily="34" charset="0"/>
                      </a:endParaRPr>
                    </a:p>
                  </a:txBody>
                  <a:tcPr marL="9525" marR="9525" marT="9525" marB="0" anchor="b"/>
                </a:tc>
              </a:tr>
              <a:tr h="360303">
                <a:tc>
                  <a:txBody>
                    <a:bodyPr/>
                    <a:lstStyle/>
                    <a:p>
                      <a:pPr algn="l" fontAlgn="b"/>
                      <a:r>
                        <a:rPr lang="en-US" sz="1400" b="0" i="0" u="none" strike="noStrike" dirty="0" smtClean="0">
                          <a:latin typeface="Arial" pitchFamily="34" charset="0"/>
                          <a:cs typeface="Arial" pitchFamily="34" charset="0"/>
                        </a:rPr>
                        <a:t>Carol</a:t>
                      </a:r>
                      <a:endParaRPr lang="en-US" sz="1400" b="0" i="0" u="none" strike="noStrike" dirty="0">
                        <a:latin typeface="Arial" pitchFamily="34" charset="0"/>
                        <a:cs typeface="Arial" pitchFamily="34" charset="0"/>
                      </a:endParaRPr>
                    </a:p>
                  </a:txBody>
                  <a:tcPr marL="9525" marR="9525" marT="9525" marB="0" anchor="b"/>
                </a:tc>
                <a:tc>
                  <a:txBody>
                    <a:bodyPr/>
                    <a:lstStyle/>
                    <a:p>
                      <a:pPr algn="l" fontAlgn="b"/>
                      <a:r>
                        <a:rPr lang="en-US" sz="1400" b="0" i="0" u="none" strike="noStrike" dirty="0" smtClean="0">
                          <a:latin typeface="Arial" pitchFamily="34" charset="0"/>
                          <a:cs typeface="Arial" pitchFamily="34" charset="0"/>
                        </a:rPr>
                        <a:t>Gordon</a:t>
                      </a:r>
                      <a:endParaRPr lang="en-US" sz="1400" b="0" i="0" u="none" strike="noStrike" dirty="0">
                        <a:latin typeface="Arial" pitchFamily="34" charset="0"/>
                        <a:cs typeface="Arial" pitchFamily="34" charset="0"/>
                      </a:endParaRPr>
                    </a:p>
                  </a:txBody>
                  <a:tcPr marL="9525" marR="9525" marT="9525" marB="0" anchor="b"/>
                </a:tc>
                <a:tc>
                  <a:txBody>
                    <a:bodyPr/>
                    <a:lstStyle/>
                    <a:p>
                      <a:pPr algn="l" fontAlgn="b"/>
                      <a:r>
                        <a:rPr lang="en-US" sz="1400" b="0" i="0" u="none" strike="noStrike" dirty="0" smtClean="0">
                          <a:latin typeface="Arial" pitchFamily="34" charset="0"/>
                          <a:cs typeface="Arial" pitchFamily="34" charset="0"/>
                        </a:rPr>
                        <a:t>Director</a:t>
                      </a:r>
                      <a:endParaRPr lang="en-US" sz="1400" b="0" i="0" u="none" strike="noStrike" dirty="0">
                        <a:latin typeface="Arial" pitchFamily="34" charset="0"/>
                        <a:cs typeface="Arial" pitchFamily="34" charset="0"/>
                      </a:endParaRPr>
                    </a:p>
                  </a:txBody>
                  <a:tcPr marL="9525" marR="9525" marT="9525" marB="0" anchor="b"/>
                </a:tc>
                <a:tc>
                  <a:txBody>
                    <a:bodyPr/>
                    <a:lstStyle/>
                    <a:p>
                      <a:pPr algn="l" fontAlgn="b"/>
                      <a:r>
                        <a:rPr lang="en-US" sz="1400" b="0" i="0" u="none" strike="noStrike" dirty="0" smtClean="0">
                          <a:latin typeface="Arial" pitchFamily="34" charset="0"/>
                          <a:cs typeface="Arial" pitchFamily="34" charset="0"/>
                        </a:rPr>
                        <a:t>Communities in Schools of Florida</a:t>
                      </a:r>
                      <a:endParaRPr lang="en-US" sz="1400" b="0" i="0" u="none" strike="noStrike" dirty="0">
                        <a:latin typeface="Arial" pitchFamily="34" charset="0"/>
                        <a:cs typeface="Arial" pitchFamily="34" charset="0"/>
                      </a:endParaRPr>
                    </a:p>
                  </a:txBody>
                  <a:tcPr marL="9525" marR="9525" marT="9525" marB="0" anchor="b"/>
                </a:tc>
              </a:tr>
              <a:tr h="360303">
                <a:tc>
                  <a:txBody>
                    <a:bodyPr/>
                    <a:lstStyle/>
                    <a:p>
                      <a:pPr algn="l" fontAlgn="b"/>
                      <a:r>
                        <a:rPr lang="en-US" sz="1400" b="0" i="0" u="none" strike="noStrike" dirty="0">
                          <a:latin typeface="Arial" pitchFamily="34" charset="0"/>
                          <a:cs typeface="Arial" pitchFamily="34" charset="0"/>
                        </a:rPr>
                        <a:t>Lois</a:t>
                      </a:r>
                    </a:p>
                  </a:txBody>
                  <a:tcPr marL="9525" marR="9525" marT="9525" marB="0" anchor="b"/>
                </a:tc>
                <a:tc>
                  <a:txBody>
                    <a:bodyPr/>
                    <a:lstStyle/>
                    <a:p>
                      <a:pPr algn="l" fontAlgn="b"/>
                      <a:r>
                        <a:rPr lang="en-US" sz="1400" b="0" i="0" u="none" strike="noStrike" dirty="0">
                          <a:latin typeface="Arial" pitchFamily="34" charset="0"/>
                          <a:cs typeface="Arial" pitchFamily="34" charset="0"/>
                        </a:rPr>
                        <a:t>Gracey</a:t>
                      </a:r>
                    </a:p>
                  </a:txBody>
                  <a:tcPr marL="9525" marR="9525" marT="9525" marB="0" anchor="b"/>
                </a:tc>
                <a:tc>
                  <a:txBody>
                    <a:bodyPr/>
                    <a:lstStyle/>
                    <a:p>
                      <a:pPr algn="l" fontAlgn="b"/>
                      <a:r>
                        <a:rPr lang="en-US" sz="1400" b="0" i="0" u="none" strike="noStrike" dirty="0">
                          <a:latin typeface="Arial" pitchFamily="34" charset="0"/>
                          <a:cs typeface="Arial" pitchFamily="34" charset="0"/>
                        </a:rPr>
                        <a:t>State Director</a:t>
                      </a:r>
                    </a:p>
                  </a:txBody>
                  <a:tcPr marL="9525" marR="9525" marT="9525" marB="0" anchor="b"/>
                </a:tc>
                <a:tc>
                  <a:txBody>
                    <a:bodyPr/>
                    <a:lstStyle/>
                    <a:p>
                      <a:pPr algn="l" fontAlgn="b"/>
                      <a:r>
                        <a:rPr lang="en-US" sz="1400" b="0" i="0" u="none" strike="noStrike" dirty="0">
                          <a:latin typeface="Arial" pitchFamily="34" charset="0"/>
                          <a:cs typeface="Arial" pitchFamily="34" charset="0"/>
                        </a:rPr>
                        <a:t>Communities In Schools of Florida</a:t>
                      </a:r>
                    </a:p>
                  </a:txBody>
                  <a:tcPr marL="9525" marR="9525" marT="9525" marB="0" anchor="b"/>
                </a:tc>
              </a:tr>
              <a:tr h="360303">
                <a:tc>
                  <a:txBody>
                    <a:bodyPr/>
                    <a:lstStyle/>
                    <a:p>
                      <a:pPr algn="l" fontAlgn="b"/>
                      <a:r>
                        <a:rPr lang="en-US" sz="1400" b="0" i="0" u="none" strike="noStrike" dirty="0">
                          <a:latin typeface="Arial" pitchFamily="34" charset="0"/>
                          <a:cs typeface="Arial" pitchFamily="34" charset="0"/>
                        </a:rPr>
                        <a:t>Bobby</a:t>
                      </a:r>
                    </a:p>
                  </a:txBody>
                  <a:tcPr marL="9525" marR="9525" marT="9525" marB="0" anchor="b"/>
                </a:tc>
                <a:tc>
                  <a:txBody>
                    <a:bodyPr/>
                    <a:lstStyle/>
                    <a:p>
                      <a:pPr algn="l" fontAlgn="b"/>
                      <a:r>
                        <a:rPr lang="en-US" sz="1400" b="0" i="0" u="none" strike="noStrike" dirty="0">
                          <a:latin typeface="Arial" pitchFamily="34" charset="0"/>
                          <a:cs typeface="Arial" pitchFamily="34" charset="0"/>
                        </a:rPr>
                        <a:t>Green</a:t>
                      </a:r>
                    </a:p>
                  </a:txBody>
                  <a:tcPr marL="9525" marR="9525" marT="9525" marB="0" anchor="b"/>
                </a:tc>
                <a:tc>
                  <a:txBody>
                    <a:bodyPr/>
                    <a:lstStyle/>
                    <a:p>
                      <a:pPr algn="l" fontAlgn="b"/>
                      <a:r>
                        <a:rPr lang="en-US" sz="1400" b="0" i="0" u="none" strike="noStrike" dirty="0">
                          <a:latin typeface="Arial" pitchFamily="34" charset="0"/>
                          <a:cs typeface="Arial" pitchFamily="34" charset="0"/>
                        </a:rPr>
                        <a:t>Sergeant</a:t>
                      </a:r>
                    </a:p>
                  </a:txBody>
                  <a:tcPr marL="9525" marR="9525" marT="9525" marB="0" anchor="b"/>
                </a:tc>
                <a:tc>
                  <a:txBody>
                    <a:bodyPr/>
                    <a:lstStyle/>
                    <a:p>
                      <a:pPr algn="l" fontAlgn="b"/>
                      <a:r>
                        <a:rPr lang="en-US" sz="1400" b="0" i="0" u="none" strike="noStrike" dirty="0">
                          <a:latin typeface="Arial" pitchFamily="34" charset="0"/>
                          <a:cs typeface="Arial" pitchFamily="34" charset="0"/>
                        </a:rPr>
                        <a:t>Leon County Sheriff's Office</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Steering Committee</a:t>
            </a:r>
            <a:br>
              <a:rPr lang="en-US" dirty="0" smtClean="0"/>
            </a:br>
            <a:r>
              <a:rPr lang="en-US" dirty="0" smtClean="0"/>
              <a:t>(Board of Directors)</a:t>
            </a:r>
            <a:endParaRPr lang="en-US" dirty="0"/>
          </a:p>
        </p:txBody>
      </p:sp>
      <p:graphicFrame>
        <p:nvGraphicFramePr>
          <p:cNvPr id="5" name="Content Placeholder 11"/>
          <p:cNvGraphicFramePr>
            <a:graphicFrameLocks noGrp="1"/>
          </p:cNvGraphicFramePr>
          <p:nvPr>
            <p:ph idx="1"/>
          </p:nvPr>
        </p:nvGraphicFramePr>
        <p:xfrm>
          <a:off x="1371600" y="1600200"/>
          <a:ext cx="6226504" cy="4232335"/>
        </p:xfrm>
        <a:graphic>
          <a:graphicData uri="http://schemas.openxmlformats.org/drawingml/2006/table">
            <a:tbl>
              <a:tblPr firstRow="1" bandRow="1">
                <a:tableStyleId>{5C22544A-7EE6-4342-B048-85BDC9FD1C3A}</a:tableStyleId>
              </a:tblPr>
              <a:tblGrid>
                <a:gridCol w="1066800"/>
                <a:gridCol w="1399093"/>
                <a:gridCol w="1677811"/>
                <a:gridCol w="2082800"/>
              </a:tblGrid>
              <a:tr h="384778">
                <a:tc>
                  <a:txBody>
                    <a:bodyPr/>
                    <a:lstStyle/>
                    <a:p>
                      <a:pPr algn="l" fontAlgn="b"/>
                      <a:r>
                        <a:rPr lang="en-US" sz="1600" b="1" i="0" u="none" strike="noStrike" dirty="0">
                          <a:latin typeface="Arial Narrow"/>
                        </a:rPr>
                        <a:t>First Name</a:t>
                      </a:r>
                    </a:p>
                  </a:txBody>
                  <a:tcPr marL="9525" marR="9525" marT="9525" marB="0" anchor="b"/>
                </a:tc>
                <a:tc>
                  <a:txBody>
                    <a:bodyPr/>
                    <a:lstStyle/>
                    <a:p>
                      <a:pPr algn="l" fontAlgn="b"/>
                      <a:r>
                        <a:rPr lang="en-US" sz="1600" b="1" i="0" u="none" strike="noStrike" dirty="0">
                          <a:latin typeface="Arial Narrow"/>
                        </a:rPr>
                        <a:t>Last Name</a:t>
                      </a:r>
                    </a:p>
                  </a:txBody>
                  <a:tcPr marL="9525" marR="9525" marT="9525" marB="0" anchor="b"/>
                </a:tc>
                <a:tc>
                  <a:txBody>
                    <a:bodyPr/>
                    <a:lstStyle/>
                    <a:p>
                      <a:pPr algn="l" fontAlgn="b"/>
                      <a:r>
                        <a:rPr lang="en-US" sz="1600" b="1" i="0" u="none" strike="noStrike" dirty="0">
                          <a:latin typeface="Arial Narrow"/>
                        </a:rPr>
                        <a:t>Title</a:t>
                      </a:r>
                    </a:p>
                  </a:txBody>
                  <a:tcPr marL="9525" marR="9525" marT="9525" marB="0" anchor="b"/>
                </a:tc>
                <a:tc>
                  <a:txBody>
                    <a:bodyPr/>
                    <a:lstStyle/>
                    <a:p>
                      <a:pPr algn="l" fontAlgn="b"/>
                      <a:r>
                        <a:rPr lang="en-US" sz="1600" b="1" i="0" u="none" strike="noStrike" dirty="0">
                          <a:latin typeface="Arial Narrow"/>
                        </a:rPr>
                        <a:t>Agency</a:t>
                      </a:r>
                    </a:p>
                  </a:txBody>
                  <a:tcPr marL="9525" marR="9525" marT="9525" marB="0" anchor="b"/>
                </a:tc>
              </a:tr>
              <a:tr h="498536">
                <a:tc>
                  <a:txBody>
                    <a:bodyPr/>
                    <a:lstStyle/>
                    <a:p>
                      <a:pPr algn="l" fontAlgn="b"/>
                      <a:r>
                        <a:rPr lang="en-US" sz="1400" b="0" i="0" u="none" strike="noStrike" dirty="0">
                          <a:latin typeface="Arial" pitchFamily="34" charset="0"/>
                          <a:cs typeface="Arial" pitchFamily="34" charset="0"/>
                        </a:rPr>
                        <a:t>John</a:t>
                      </a:r>
                    </a:p>
                  </a:txBody>
                  <a:tcPr marL="9525" marR="9525" marT="9525" marB="0" anchor="b"/>
                </a:tc>
                <a:tc>
                  <a:txBody>
                    <a:bodyPr/>
                    <a:lstStyle/>
                    <a:p>
                      <a:pPr algn="l" fontAlgn="b"/>
                      <a:r>
                        <a:rPr lang="en-US" sz="1400" b="0" i="0" u="none" strike="noStrike" dirty="0">
                          <a:latin typeface="Arial" pitchFamily="34" charset="0"/>
                          <a:cs typeface="Arial" pitchFamily="34" charset="0"/>
                        </a:rPr>
                        <a:t>Hunkiar</a:t>
                      </a:r>
                    </a:p>
                  </a:txBody>
                  <a:tcPr marL="9525" marR="9525" marT="9525" marB="0" anchor="b"/>
                </a:tc>
                <a:tc>
                  <a:txBody>
                    <a:bodyPr/>
                    <a:lstStyle/>
                    <a:p>
                      <a:pPr algn="l" fontAlgn="b"/>
                      <a:r>
                        <a:rPr lang="en-US" sz="1400" b="0" i="0" u="none" strike="noStrike">
                          <a:latin typeface="Arial" pitchFamily="34" charset="0"/>
                          <a:cs typeface="Arial" pitchFamily="34" charset="0"/>
                        </a:rPr>
                        <a:t>Director</a:t>
                      </a:r>
                    </a:p>
                  </a:txBody>
                  <a:tcPr marL="9525" marR="9525" marT="9525" marB="0" anchor="b"/>
                </a:tc>
                <a:tc>
                  <a:txBody>
                    <a:bodyPr/>
                    <a:lstStyle/>
                    <a:p>
                      <a:pPr algn="l" fontAlgn="b"/>
                      <a:r>
                        <a:rPr lang="en-US" sz="1400" b="0" i="0" u="none" strike="noStrike" dirty="0">
                          <a:latin typeface="Arial" pitchFamily="34" charset="0"/>
                          <a:cs typeface="Arial" pitchFamily="34" charset="0"/>
                        </a:rPr>
                        <a:t>LCS</a:t>
                      </a:r>
                      <a:br>
                        <a:rPr lang="en-US" sz="1400" b="0" i="0" u="none" strike="noStrike" dirty="0">
                          <a:latin typeface="Arial" pitchFamily="34" charset="0"/>
                          <a:cs typeface="Arial" pitchFamily="34" charset="0"/>
                        </a:rPr>
                      </a:br>
                      <a:r>
                        <a:rPr lang="en-US" sz="1400" b="0" i="0" u="none" strike="noStrike" dirty="0" smtClean="0">
                          <a:latin typeface="Arial" pitchFamily="34" charset="0"/>
                          <a:cs typeface="Arial" pitchFamily="34" charset="0"/>
                        </a:rPr>
                        <a:t>Safety</a:t>
                      </a:r>
                      <a:r>
                        <a:rPr lang="en-US" sz="1400" b="0" i="0" u="none" strike="noStrike" baseline="0" dirty="0" smtClean="0">
                          <a:latin typeface="Arial" pitchFamily="34" charset="0"/>
                          <a:cs typeface="Arial" pitchFamily="34" charset="0"/>
                        </a:rPr>
                        <a:t> &amp; </a:t>
                      </a:r>
                      <a:r>
                        <a:rPr lang="en-US" sz="1400" b="0" i="0" u="none" strike="noStrike" dirty="0" smtClean="0">
                          <a:latin typeface="Arial" pitchFamily="34" charset="0"/>
                          <a:cs typeface="Arial" pitchFamily="34" charset="0"/>
                        </a:rPr>
                        <a:t>Security</a:t>
                      </a:r>
                      <a:endParaRPr lang="en-US" sz="1400" b="0" i="0" u="none" strike="noStrike" dirty="0">
                        <a:latin typeface="Arial" pitchFamily="34" charset="0"/>
                        <a:cs typeface="Arial" pitchFamily="34" charset="0"/>
                      </a:endParaRPr>
                    </a:p>
                  </a:txBody>
                  <a:tcPr marL="9525" marR="9525" marT="9525" marB="0" anchor="b"/>
                </a:tc>
              </a:tr>
              <a:tr h="471563">
                <a:tc>
                  <a:txBody>
                    <a:bodyPr/>
                    <a:lstStyle/>
                    <a:p>
                      <a:pPr algn="l" fontAlgn="b"/>
                      <a:r>
                        <a:rPr lang="en-US" sz="1400" b="0" i="0" u="none" strike="noStrike" dirty="0">
                          <a:latin typeface="Arial" pitchFamily="34" charset="0"/>
                          <a:cs typeface="Arial" pitchFamily="34" charset="0"/>
                        </a:rPr>
                        <a:t>Leroy</a:t>
                      </a:r>
                    </a:p>
                  </a:txBody>
                  <a:tcPr marL="9525" marR="9525" marT="9525" marB="0" anchor="b"/>
                </a:tc>
                <a:tc>
                  <a:txBody>
                    <a:bodyPr/>
                    <a:lstStyle/>
                    <a:p>
                      <a:pPr algn="l" fontAlgn="b"/>
                      <a:r>
                        <a:rPr lang="en-US" sz="1400" b="0" i="0" u="none" strike="noStrike" dirty="0">
                          <a:latin typeface="Arial" pitchFamily="34" charset="0"/>
                          <a:cs typeface="Arial" pitchFamily="34" charset="0"/>
                        </a:rPr>
                        <a:t>James</a:t>
                      </a:r>
                    </a:p>
                  </a:txBody>
                  <a:tcPr marL="9525" marR="9525" marT="9525" marB="0" anchor="b"/>
                </a:tc>
                <a:tc>
                  <a:txBody>
                    <a:bodyPr/>
                    <a:lstStyle/>
                    <a:p>
                      <a:pPr algn="l" fontAlgn="b"/>
                      <a:r>
                        <a:rPr lang="en-US" sz="1400" b="0" i="0" u="none" strike="noStrike">
                          <a:latin typeface="Arial" pitchFamily="34" charset="0"/>
                          <a:cs typeface="Arial" pitchFamily="34" charset="0"/>
                        </a:rPr>
                        <a:t>Chief</a:t>
                      </a:r>
                    </a:p>
                  </a:txBody>
                  <a:tcPr marL="9525" marR="9525" marT="9525" marB="0" anchor="b"/>
                </a:tc>
                <a:tc>
                  <a:txBody>
                    <a:bodyPr/>
                    <a:lstStyle/>
                    <a:p>
                      <a:pPr algn="l" fontAlgn="b"/>
                      <a:r>
                        <a:rPr lang="en-US" sz="1400" b="0" i="0" u="none" strike="noStrike" dirty="0">
                          <a:latin typeface="Arial" pitchFamily="34" charset="0"/>
                          <a:cs typeface="Arial" pitchFamily="34" charset="0"/>
                        </a:rPr>
                        <a:t>TFD - Fire Academy</a:t>
                      </a:r>
                    </a:p>
                  </a:txBody>
                  <a:tcPr marL="9525" marR="9525" marT="9525" marB="0" anchor="b"/>
                </a:tc>
              </a:tr>
              <a:tr h="498536">
                <a:tc>
                  <a:txBody>
                    <a:bodyPr/>
                    <a:lstStyle/>
                    <a:p>
                      <a:pPr algn="l" fontAlgn="b"/>
                      <a:r>
                        <a:rPr lang="en-US" sz="1400" b="0" i="0" u="none" strike="noStrike" dirty="0">
                          <a:latin typeface="Arial" pitchFamily="34" charset="0"/>
                          <a:cs typeface="Arial" pitchFamily="34" charset="0"/>
                        </a:rPr>
                        <a:t>Robin</a:t>
                      </a:r>
                    </a:p>
                  </a:txBody>
                  <a:tcPr marL="9525" marR="9525" marT="9525" marB="0" anchor="b"/>
                </a:tc>
                <a:tc>
                  <a:txBody>
                    <a:bodyPr/>
                    <a:lstStyle/>
                    <a:p>
                      <a:pPr algn="l" fontAlgn="b"/>
                      <a:r>
                        <a:rPr lang="en-US" sz="1400" b="0" i="0" u="none" strike="noStrike" dirty="0">
                          <a:latin typeface="Arial" pitchFamily="34" charset="0"/>
                          <a:cs typeface="Arial" pitchFamily="34" charset="0"/>
                        </a:rPr>
                        <a:t>Johnston</a:t>
                      </a:r>
                    </a:p>
                  </a:txBody>
                  <a:tcPr marL="9525" marR="9525" marT="9525" marB="0" anchor="b"/>
                </a:tc>
                <a:tc>
                  <a:txBody>
                    <a:bodyPr/>
                    <a:lstStyle/>
                    <a:p>
                      <a:pPr algn="l" fontAlgn="b"/>
                      <a:r>
                        <a:rPr lang="en-US" sz="1400" b="0" i="0" u="none" strike="noStrike" dirty="0" smtClean="0">
                          <a:latin typeface="Arial" pitchFamily="34" charset="0"/>
                          <a:cs typeface="Arial" pitchFamily="34" charset="0"/>
                        </a:rPr>
                        <a:t>V. P. for Development</a:t>
                      </a:r>
                      <a:endParaRPr lang="en-US" sz="1400" b="0" i="0" u="none" strike="noStrike" dirty="0">
                        <a:latin typeface="Arial" pitchFamily="34" charset="0"/>
                        <a:cs typeface="Arial" pitchFamily="34" charset="0"/>
                      </a:endParaRPr>
                    </a:p>
                  </a:txBody>
                  <a:tcPr marL="9525" marR="9525" marT="9525" marB="0" anchor="b"/>
                </a:tc>
                <a:tc>
                  <a:txBody>
                    <a:bodyPr/>
                    <a:lstStyle/>
                    <a:p>
                      <a:pPr algn="l" fontAlgn="b"/>
                      <a:r>
                        <a:rPr lang="en-US" sz="1400" b="0" i="0" u="none" strike="noStrike" dirty="0" smtClean="0">
                          <a:latin typeface="Arial" pitchFamily="34" charset="0"/>
                          <a:cs typeface="Arial" pitchFamily="34" charset="0"/>
                        </a:rPr>
                        <a:t>TCC</a:t>
                      </a:r>
                      <a:endParaRPr lang="en-US" sz="1400" b="0" i="0" u="none" strike="noStrike" dirty="0">
                        <a:latin typeface="Arial" pitchFamily="34" charset="0"/>
                        <a:cs typeface="Arial" pitchFamily="34" charset="0"/>
                      </a:endParaRPr>
                    </a:p>
                  </a:txBody>
                  <a:tcPr marL="9525" marR="9525" marT="9525" marB="0" anchor="b"/>
                </a:tc>
              </a:tr>
              <a:tr h="384778">
                <a:tc>
                  <a:txBody>
                    <a:bodyPr/>
                    <a:lstStyle/>
                    <a:p>
                      <a:pPr algn="l" fontAlgn="b"/>
                      <a:r>
                        <a:rPr lang="en-US" sz="1400" b="0" i="0" u="none" strike="noStrike" dirty="0">
                          <a:latin typeface="Arial" pitchFamily="34" charset="0"/>
                          <a:cs typeface="Arial" pitchFamily="34" charset="0"/>
                        </a:rPr>
                        <a:t>Hiram</a:t>
                      </a:r>
                    </a:p>
                  </a:txBody>
                  <a:tcPr marL="9525" marR="9525" marT="9525" marB="0" anchor="b"/>
                </a:tc>
                <a:tc>
                  <a:txBody>
                    <a:bodyPr/>
                    <a:lstStyle/>
                    <a:p>
                      <a:pPr algn="l" fontAlgn="b"/>
                      <a:r>
                        <a:rPr lang="en-US" sz="1400" b="0" i="0" u="none" strike="noStrike" dirty="0">
                          <a:latin typeface="Arial" pitchFamily="34" charset="0"/>
                          <a:cs typeface="Arial" pitchFamily="34" charset="0"/>
                        </a:rPr>
                        <a:t>London</a:t>
                      </a:r>
                    </a:p>
                  </a:txBody>
                  <a:tcPr marL="9525" marR="9525" marT="9525" marB="0" anchor="b"/>
                </a:tc>
                <a:tc>
                  <a:txBody>
                    <a:bodyPr/>
                    <a:lstStyle/>
                    <a:p>
                      <a:pPr algn="l" fontAlgn="b"/>
                      <a:r>
                        <a:rPr lang="en-US" sz="1400" b="0" i="0" u="none" strike="noStrike">
                          <a:latin typeface="Arial" pitchFamily="34" charset="0"/>
                          <a:cs typeface="Arial" pitchFamily="34" charset="0"/>
                        </a:rPr>
                        <a:t>Service Manager</a:t>
                      </a:r>
                    </a:p>
                  </a:txBody>
                  <a:tcPr marL="9525" marR="9525" marT="9525" marB="0" anchor="b"/>
                </a:tc>
                <a:tc>
                  <a:txBody>
                    <a:bodyPr/>
                    <a:lstStyle/>
                    <a:p>
                      <a:pPr algn="l" fontAlgn="b"/>
                      <a:r>
                        <a:rPr lang="en-US" sz="1400" b="0" i="0" u="none" strike="noStrike">
                          <a:latin typeface="Arial" pitchFamily="34" charset="0"/>
                          <a:cs typeface="Arial" pitchFamily="34" charset="0"/>
                        </a:rPr>
                        <a:t>Kraft Nissan</a:t>
                      </a:r>
                    </a:p>
                  </a:txBody>
                  <a:tcPr marL="9525" marR="9525" marT="9525" marB="0" anchor="b"/>
                </a:tc>
              </a:tr>
              <a:tr h="498536">
                <a:tc>
                  <a:txBody>
                    <a:bodyPr/>
                    <a:lstStyle/>
                    <a:p>
                      <a:pPr algn="l" fontAlgn="b"/>
                      <a:r>
                        <a:rPr lang="en-US" sz="1400" b="0" i="0" u="none" strike="noStrike" dirty="0">
                          <a:latin typeface="Arial" pitchFamily="34" charset="0"/>
                          <a:cs typeface="Arial" pitchFamily="34" charset="0"/>
                        </a:rPr>
                        <a:t>Michael</a:t>
                      </a:r>
                    </a:p>
                  </a:txBody>
                  <a:tcPr marL="9525" marR="9525" marT="9525" marB="0" anchor="b"/>
                </a:tc>
                <a:tc>
                  <a:txBody>
                    <a:bodyPr/>
                    <a:lstStyle/>
                    <a:p>
                      <a:pPr algn="l" fontAlgn="b"/>
                      <a:r>
                        <a:rPr lang="en-US" sz="1400" b="0" i="0" u="none" strike="noStrike" dirty="0">
                          <a:latin typeface="Arial" pitchFamily="34" charset="0"/>
                          <a:cs typeface="Arial" pitchFamily="34" charset="0"/>
                        </a:rPr>
                        <a:t>Monroe</a:t>
                      </a:r>
                    </a:p>
                  </a:txBody>
                  <a:tcPr marL="9525" marR="9525" marT="9525" marB="0" anchor="b"/>
                </a:tc>
                <a:tc>
                  <a:txBody>
                    <a:bodyPr/>
                    <a:lstStyle/>
                    <a:p>
                      <a:pPr algn="l" fontAlgn="b"/>
                      <a:r>
                        <a:rPr lang="en-US" sz="1400" b="0" i="0" u="none" strike="noStrike">
                          <a:latin typeface="Arial" pitchFamily="34" charset="0"/>
                          <a:cs typeface="Arial" pitchFamily="34" charset="0"/>
                        </a:rPr>
                        <a:t>Lobbyist</a:t>
                      </a:r>
                    </a:p>
                  </a:txBody>
                  <a:tcPr marL="9525" marR="9525" marT="9525" marB="0" anchor="b"/>
                </a:tc>
                <a:tc>
                  <a:txBody>
                    <a:bodyPr/>
                    <a:lstStyle/>
                    <a:p>
                      <a:pPr algn="l" fontAlgn="b"/>
                      <a:r>
                        <a:rPr lang="en-US" sz="1400" b="0" i="0" u="none" strike="noStrike">
                          <a:latin typeface="Arial" pitchFamily="34" charset="0"/>
                          <a:cs typeface="Arial" pitchFamily="34" charset="0"/>
                        </a:rPr>
                        <a:t>Florida Education Association</a:t>
                      </a:r>
                    </a:p>
                  </a:txBody>
                  <a:tcPr marL="9525" marR="9525" marT="9525" marB="0" anchor="b"/>
                </a:tc>
              </a:tr>
              <a:tr h="498536">
                <a:tc>
                  <a:txBody>
                    <a:bodyPr/>
                    <a:lstStyle/>
                    <a:p>
                      <a:pPr algn="l" fontAlgn="b"/>
                      <a:r>
                        <a:rPr lang="en-US" sz="1400" b="0" i="0" u="none" strike="noStrike" dirty="0">
                          <a:latin typeface="Arial" pitchFamily="34" charset="0"/>
                          <a:cs typeface="Arial" pitchFamily="34" charset="0"/>
                        </a:rPr>
                        <a:t>Gary</a:t>
                      </a:r>
                    </a:p>
                  </a:txBody>
                  <a:tcPr marL="9525" marR="9525" marT="9525" marB="0" anchor="b"/>
                </a:tc>
                <a:tc>
                  <a:txBody>
                    <a:bodyPr/>
                    <a:lstStyle/>
                    <a:p>
                      <a:pPr algn="l" fontAlgn="b"/>
                      <a:r>
                        <a:rPr lang="en-US" sz="1400" b="0" i="0" u="none" strike="noStrike" dirty="0">
                          <a:latin typeface="Arial" pitchFamily="34" charset="0"/>
                          <a:cs typeface="Arial" pitchFamily="34" charset="0"/>
                        </a:rPr>
                        <a:t>Montgomery</a:t>
                      </a:r>
                    </a:p>
                  </a:txBody>
                  <a:tcPr marL="9525" marR="9525" marT="9525" marB="0" anchor="b"/>
                </a:tc>
                <a:tc>
                  <a:txBody>
                    <a:bodyPr/>
                    <a:lstStyle/>
                    <a:p>
                      <a:pPr algn="l" fontAlgn="b"/>
                      <a:r>
                        <a:rPr lang="en-US" sz="1400" b="0" i="0" u="none" strike="noStrike" dirty="0">
                          <a:latin typeface="Arial" pitchFamily="34" charset="0"/>
                          <a:cs typeface="Arial" pitchFamily="34" charset="0"/>
                        </a:rPr>
                        <a:t>Pastor</a:t>
                      </a:r>
                    </a:p>
                  </a:txBody>
                  <a:tcPr marL="9525" marR="9525" marT="9525" marB="0" anchor="b"/>
                </a:tc>
                <a:tc>
                  <a:txBody>
                    <a:bodyPr/>
                    <a:lstStyle/>
                    <a:p>
                      <a:pPr algn="l" fontAlgn="b"/>
                      <a:r>
                        <a:rPr lang="en-US" sz="1400" b="0" i="0" u="none" strike="noStrike" dirty="0">
                          <a:latin typeface="Arial" pitchFamily="34" charset="0"/>
                          <a:cs typeface="Arial" pitchFamily="34" charset="0"/>
                        </a:rPr>
                        <a:t>Living Stones International</a:t>
                      </a:r>
                    </a:p>
                  </a:txBody>
                  <a:tcPr marL="9525" marR="9525" marT="9525" marB="0" anchor="b"/>
                </a:tc>
              </a:tr>
              <a:tr h="498536">
                <a:tc>
                  <a:txBody>
                    <a:bodyPr/>
                    <a:lstStyle/>
                    <a:p>
                      <a:pPr algn="l" fontAlgn="b"/>
                      <a:r>
                        <a:rPr lang="en-US" sz="1400" b="0" i="0" u="none" strike="noStrike" dirty="0" smtClean="0">
                          <a:latin typeface="Arial"/>
                        </a:rPr>
                        <a:t>Jeanna</a:t>
                      </a:r>
                      <a:endParaRPr lang="en-US" sz="1400" b="0" i="0" u="none" strike="noStrike" dirty="0">
                        <a:latin typeface="Arial"/>
                      </a:endParaRPr>
                    </a:p>
                  </a:txBody>
                  <a:tcPr marL="9525" marR="9525" marT="9525" marB="0" anchor="b"/>
                </a:tc>
                <a:tc>
                  <a:txBody>
                    <a:bodyPr/>
                    <a:lstStyle/>
                    <a:p>
                      <a:pPr algn="l" fontAlgn="b"/>
                      <a:r>
                        <a:rPr lang="en-US" sz="1400" b="0" i="0" u="none" strike="noStrike" dirty="0" smtClean="0">
                          <a:latin typeface="Arial"/>
                        </a:rPr>
                        <a:t>Olson</a:t>
                      </a:r>
                      <a:endParaRPr lang="en-US" sz="1400" b="0" i="0" u="none" strike="noStrike" dirty="0">
                        <a:latin typeface="Arial"/>
                      </a:endParaRPr>
                    </a:p>
                  </a:txBody>
                  <a:tcPr marL="9525" marR="9525" marT="9525" marB="0" anchor="b"/>
                </a:tc>
                <a:tc>
                  <a:txBody>
                    <a:bodyPr/>
                    <a:lstStyle/>
                    <a:p>
                      <a:pPr algn="l" fontAlgn="b"/>
                      <a:r>
                        <a:rPr lang="en-US" sz="1400" b="0" i="0" u="none" strike="noStrike" dirty="0" smtClean="0">
                          <a:latin typeface="Arial"/>
                        </a:rPr>
                        <a:t>Comm. Dev. Administrator</a:t>
                      </a:r>
                      <a:endParaRPr lang="en-US" sz="1400" b="0" i="0" u="none" strike="noStrike" dirty="0">
                        <a:latin typeface="Arial"/>
                      </a:endParaRPr>
                    </a:p>
                  </a:txBody>
                  <a:tcPr marL="9525" marR="9525" marT="9525" marB="0" anchor="b"/>
                </a:tc>
                <a:tc>
                  <a:txBody>
                    <a:bodyPr/>
                    <a:lstStyle/>
                    <a:p>
                      <a:pPr algn="l" fontAlgn="b"/>
                      <a:r>
                        <a:rPr lang="en-US" sz="1400" b="0" i="0" u="none" strike="noStrike" dirty="0" smtClean="0">
                          <a:latin typeface="Arial"/>
                        </a:rPr>
                        <a:t>FL. Dept. of Children</a:t>
                      </a:r>
                      <a:r>
                        <a:rPr lang="en-US" sz="1400" b="0" i="0" u="none" strike="noStrike" baseline="0" dirty="0" smtClean="0">
                          <a:latin typeface="Arial"/>
                        </a:rPr>
                        <a:t> and Families</a:t>
                      </a:r>
                      <a:endParaRPr lang="en-US" sz="1400" b="0" i="0" u="none" strike="noStrike" dirty="0">
                        <a:latin typeface="Arial"/>
                      </a:endParaRPr>
                    </a:p>
                  </a:txBody>
                  <a:tcPr marL="9525" marR="9525" marT="9525" marB="0" anchor="b"/>
                </a:tc>
              </a:tr>
              <a:tr h="498536">
                <a:tc>
                  <a:txBody>
                    <a:bodyPr/>
                    <a:lstStyle/>
                    <a:p>
                      <a:pPr algn="l" fontAlgn="b"/>
                      <a:r>
                        <a:rPr lang="en-US" sz="1400" b="0" i="0" u="none" strike="noStrike" dirty="0">
                          <a:latin typeface="Arial"/>
                        </a:rPr>
                        <a:t>Steve</a:t>
                      </a:r>
                    </a:p>
                  </a:txBody>
                  <a:tcPr marL="9525" marR="9525" marT="9525" marB="0" anchor="b"/>
                </a:tc>
                <a:tc>
                  <a:txBody>
                    <a:bodyPr/>
                    <a:lstStyle/>
                    <a:p>
                      <a:pPr algn="l" fontAlgn="b"/>
                      <a:r>
                        <a:rPr lang="en-US" sz="1400" b="0" i="0" u="none" strike="noStrike" dirty="0" smtClean="0">
                          <a:latin typeface="Arial"/>
                        </a:rPr>
                        <a:t>Outlaw</a:t>
                      </a:r>
                      <a:endParaRPr lang="en-US" sz="1400" b="0" i="0" u="none" strike="noStrike" dirty="0">
                        <a:latin typeface="Arial"/>
                      </a:endParaRPr>
                    </a:p>
                  </a:txBody>
                  <a:tcPr marL="9525" marR="9525" marT="9525" marB="0" anchor="b"/>
                </a:tc>
                <a:tc>
                  <a:txBody>
                    <a:bodyPr/>
                    <a:lstStyle/>
                    <a:p>
                      <a:pPr algn="l" fontAlgn="b"/>
                      <a:r>
                        <a:rPr lang="en-US" sz="1400" b="0" i="0" u="none" strike="noStrike" dirty="0" smtClean="0">
                          <a:latin typeface="Arial"/>
                        </a:rPr>
                        <a:t>Lieutenant</a:t>
                      </a:r>
                      <a:endParaRPr lang="en-US" sz="1400" b="0" i="0" u="none" strike="noStrike" dirty="0">
                        <a:latin typeface="Arial"/>
                      </a:endParaRPr>
                    </a:p>
                  </a:txBody>
                  <a:tcPr marL="9525" marR="9525" marT="9525" marB="0" anchor="b"/>
                </a:tc>
                <a:tc>
                  <a:txBody>
                    <a:bodyPr/>
                    <a:lstStyle/>
                    <a:p>
                      <a:pPr algn="l" fontAlgn="b"/>
                      <a:r>
                        <a:rPr lang="en-US" sz="1400" b="0" i="0" u="none" strike="noStrike" dirty="0">
                          <a:latin typeface="Arial"/>
                        </a:rPr>
                        <a:t>Tallahassee Police Department</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295400" y="1682750"/>
          <a:ext cx="6400799" cy="4326890"/>
        </p:xfrm>
        <a:graphic>
          <a:graphicData uri="http://schemas.openxmlformats.org/drawingml/2006/table">
            <a:tbl>
              <a:tblPr firstRow="1" bandRow="1">
                <a:tableStyleId>{5C22544A-7EE6-4342-B048-85BDC9FD1C3A}</a:tableStyleId>
              </a:tblPr>
              <a:tblGrid>
                <a:gridCol w="1330788"/>
                <a:gridCol w="1330788"/>
                <a:gridCol w="1580311"/>
                <a:gridCol w="2158912"/>
              </a:tblGrid>
              <a:tr h="370840">
                <a:tc>
                  <a:txBody>
                    <a:bodyPr/>
                    <a:lstStyle/>
                    <a:p>
                      <a:pPr algn="l" fontAlgn="b"/>
                      <a:r>
                        <a:rPr lang="en-US" sz="1600" b="1" i="0" u="none" strike="noStrike" dirty="0">
                          <a:latin typeface="Arial Narrow"/>
                        </a:rPr>
                        <a:t>First Name</a:t>
                      </a:r>
                    </a:p>
                  </a:txBody>
                  <a:tcPr marL="9525" marR="9525" marT="9525" marB="0" anchor="b"/>
                </a:tc>
                <a:tc>
                  <a:txBody>
                    <a:bodyPr/>
                    <a:lstStyle/>
                    <a:p>
                      <a:pPr algn="l" fontAlgn="b"/>
                      <a:r>
                        <a:rPr lang="en-US" sz="1600" b="1" i="0" u="none" strike="noStrike" dirty="0">
                          <a:latin typeface="Arial Narrow"/>
                        </a:rPr>
                        <a:t>Last Name</a:t>
                      </a:r>
                    </a:p>
                  </a:txBody>
                  <a:tcPr marL="9525" marR="9525" marT="9525" marB="0" anchor="b"/>
                </a:tc>
                <a:tc>
                  <a:txBody>
                    <a:bodyPr/>
                    <a:lstStyle/>
                    <a:p>
                      <a:pPr algn="l" fontAlgn="b"/>
                      <a:r>
                        <a:rPr lang="en-US" sz="1600" b="1" i="0" u="none" strike="noStrike" dirty="0">
                          <a:latin typeface="Arial Narrow"/>
                        </a:rPr>
                        <a:t>Title</a:t>
                      </a: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en-US" sz="1600" b="1" i="0" u="none" strike="noStrike" kern="1200" dirty="0" smtClean="0">
                          <a:solidFill>
                            <a:schemeClr val="lt1"/>
                          </a:solidFill>
                          <a:latin typeface="Arial Narrow"/>
                          <a:ea typeface="+mn-ea"/>
                          <a:cs typeface="+mn-cs"/>
                        </a:rPr>
                        <a:t>Agency</a:t>
                      </a:r>
                    </a:p>
                  </a:txBody>
                  <a:tcPr marL="9525" marR="9525" marT="9525" marB="0" anchor="b"/>
                </a:tc>
              </a:tr>
              <a:tr h="370840">
                <a:tc>
                  <a:txBody>
                    <a:bodyPr/>
                    <a:lstStyle/>
                    <a:p>
                      <a:pPr algn="l" fontAlgn="b"/>
                      <a:r>
                        <a:rPr lang="en-US" sz="1400" b="0" i="0" u="none" strike="noStrike" dirty="0">
                          <a:latin typeface="Arial"/>
                        </a:rPr>
                        <a:t>Kevin</a:t>
                      </a:r>
                    </a:p>
                  </a:txBody>
                  <a:tcPr marL="9525" marR="9525" marT="9525" marB="0" anchor="b"/>
                </a:tc>
                <a:tc>
                  <a:txBody>
                    <a:bodyPr/>
                    <a:lstStyle/>
                    <a:p>
                      <a:pPr algn="l" fontAlgn="b"/>
                      <a:r>
                        <a:rPr lang="en-US" sz="1400" b="0" i="0" u="none" strike="noStrike" dirty="0">
                          <a:latin typeface="Arial"/>
                        </a:rPr>
                        <a:t>Priest</a:t>
                      </a:r>
                    </a:p>
                  </a:txBody>
                  <a:tcPr marL="9525" marR="9525" marT="9525" marB="0" anchor="b"/>
                </a:tc>
                <a:tc>
                  <a:txBody>
                    <a:bodyPr/>
                    <a:lstStyle/>
                    <a:p>
                      <a:pPr algn="l" fontAlgn="b"/>
                      <a:r>
                        <a:rPr lang="en-US" sz="1400" b="0" i="0" u="none" strike="noStrike" dirty="0">
                          <a:latin typeface="Arial"/>
                        </a:rPr>
                        <a:t>CEO</a:t>
                      </a:r>
                    </a:p>
                  </a:txBody>
                  <a:tcPr marL="9525" marR="9525" marT="9525" marB="0" anchor="b"/>
                </a:tc>
                <a:tc>
                  <a:txBody>
                    <a:bodyPr/>
                    <a:lstStyle/>
                    <a:p>
                      <a:pPr algn="l" fontAlgn="b"/>
                      <a:r>
                        <a:rPr lang="en-US" sz="1400" b="0" i="0" u="none" strike="noStrike" dirty="0" smtClean="0">
                          <a:latin typeface="Arial"/>
                        </a:rPr>
                        <a:t>Capital City Youth Services</a:t>
                      </a:r>
                      <a:endParaRPr lang="en-US" sz="1400" b="0" i="0" u="none" strike="noStrike" dirty="0">
                        <a:latin typeface="Arial"/>
                      </a:endParaRPr>
                    </a:p>
                  </a:txBody>
                  <a:tcPr marL="9525" marR="9525" marT="9525" marB="0" anchor="b"/>
                </a:tc>
              </a:tr>
              <a:tr h="370840">
                <a:tc>
                  <a:txBody>
                    <a:bodyPr/>
                    <a:lstStyle/>
                    <a:p>
                      <a:pPr algn="l" fontAlgn="b"/>
                      <a:r>
                        <a:rPr lang="en-US" sz="1400" b="0" i="0" u="none" strike="noStrike">
                          <a:latin typeface="Arial"/>
                        </a:rPr>
                        <a:t>Brenda</a:t>
                      </a:r>
                    </a:p>
                  </a:txBody>
                  <a:tcPr marL="9525" marR="9525" marT="9525" marB="0" anchor="b"/>
                </a:tc>
                <a:tc>
                  <a:txBody>
                    <a:bodyPr/>
                    <a:lstStyle/>
                    <a:p>
                      <a:pPr algn="l" fontAlgn="b"/>
                      <a:r>
                        <a:rPr lang="en-US" sz="1400" b="0" i="0" u="none" strike="noStrike" dirty="0" err="1">
                          <a:latin typeface="Arial"/>
                        </a:rPr>
                        <a:t>Rabilais</a:t>
                      </a:r>
                      <a:endParaRPr lang="en-US" sz="1400" b="0" i="0" u="none" strike="noStrike" dirty="0">
                        <a:latin typeface="Arial"/>
                      </a:endParaRPr>
                    </a:p>
                  </a:txBody>
                  <a:tcPr marL="9525" marR="9525" marT="9525" marB="0" anchor="b"/>
                </a:tc>
                <a:tc>
                  <a:txBody>
                    <a:bodyPr/>
                    <a:lstStyle/>
                    <a:p>
                      <a:pPr algn="l" fontAlgn="b"/>
                      <a:r>
                        <a:rPr lang="en-US" sz="1400" b="0" i="0" u="none" strike="noStrike" dirty="0">
                          <a:latin typeface="Arial"/>
                        </a:rPr>
                        <a:t>CEO</a:t>
                      </a:r>
                    </a:p>
                  </a:txBody>
                  <a:tcPr marL="9525" marR="9525" marT="9525" marB="0" anchor="b"/>
                </a:tc>
                <a:tc>
                  <a:txBody>
                    <a:bodyPr/>
                    <a:lstStyle/>
                    <a:p>
                      <a:pPr algn="l" fontAlgn="b"/>
                      <a:r>
                        <a:rPr lang="en-US" sz="1400" b="0" i="0" u="none" strike="noStrike">
                          <a:latin typeface="Arial"/>
                        </a:rPr>
                        <a:t>Lee's Place</a:t>
                      </a:r>
                    </a:p>
                  </a:txBody>
                  <a:tcPr marL="9525" marR="9525" marT="9525" marB="0" anchor="b"/>
                </a:tc>
              </a:tr>
              <a:tr h="370840">
                <a:tc>
                  <a:txBody>
                    <a:bodyPr/>
                    <a:lstStyle/>
                    <a:p>
                      <a:pPr algn="l" fontAlgn="b"/>
                      <a:r>
                        <a:rPr lang="en-US" sz="1400" b="0" i="0" u="none" strike="noStrike">
                          <a:latin typeface="Arial"/>
                        </a:rPr>
                        <a:t>Michael</a:t>
                      </a:r>
                    </a:p>
                  </a:txBody>
                  <a:tcPr marL="9525" marR="9525" marT="9525" marB="0" anchor="b"/>
                </a:tc>
                <a:tc>
                  <a:txBody>
                    <a:bodyPr/>
                    <a:lstStyle/>
                    <a:p>
                      <a:pPr algn="l" fontAlgn="b"/>
                      <a:r>
                        <a:rPr lang="en-US" sz="1400" b="0" i="0" u="none" strike="noStrike" dirty="0">
                          <a:latin typeface="Arial"/>
                        </a:rPr>
                        <a:t>Sheridan</a:t>
                      </a:r>
                    </a:p>
                  </a:txBody>
                  <a:tcPr marL="9525" marR="9525" marT="9525" marB="0" anchor="b"/>
                </a:tc>
                <a:tc>
                  <a:txBody>
                    <a:bodyPr/>
                    <a:lstStyle/>
                    <a:p>
                      <a:pPr algn="l" fontAlgn="b"/>
                      <a:r>
                        <a:rPr lang="en-US" sz="1400" b="0" i="0" u="none" strike="noStrike" dirty="0">
                          <a:latin typeface="Arial"/>
                        </a:rPr>
                        <a:t>CEO</a:t>
                      </a:r>
                    </a:p>
                  </a:txBody>
                  <a:tcPr marL="9525" marR="9525" marT="9525" marB="0" anchor="b"/>
                </a:tc>
                <a:tc>
                  <a:txBody>
                    <a:bodyPr/>
                    <a:lstStyle/>
                    <a:p>
                      <a:pPr algn="l" fontAlgn="b"/>
                      <a:r>
                        <a:rPr lang="en-US" sz="1400" b="0" i="0" u="none" strike="noStrike">
                          <a:latin typeface="Arial"/>
                        </a:rPr>
                        <a:t>FBMC Benefits Management Co.</a:t>
                      </a:r>
                    </a:p>
                  </a:txBody>
                  <a:tcPr marL="9525" marR="9525" marT="9525" marB="0" anchor="b"/>
                </a:tc>
              </a:tr>
              <a:tr h="533400">
                <a:tc>
                  <a:txBody>
                    <a:bodyPr/>
                    <a:lstStyle/>
                    <a:p>
                      <a:pPr algn="l" fontAlgn="b"/>
                      <a:r>
                        <a:rPr lang="en-US" sz="1400" b="0" i="0" u="none" strike="noStrike" dirty="0">
                          <a:latin typeface="Arial"/>
                        </a:rPr>
                        <a:t>Melvin</a:t>
                      </a:r>
                    </a:p>
                  </a:txBody>
                  <a:tcPr marL="9525" marR="9525" marT="9525" marB="0" anchor="b"/>
                </a:tc>
                <a:tc>
                  <a:txBody>
                    <a:bodyPr/>
                    <a:lstStyle/>
                    <a:p>
                      <a:pPr algn="l" fontAlgn="b"/>
                      <a:r>
                        <a:rPr lang="en-US" sz="1400" b="0" i="0" u="none" strike="noStrike" dirty="0">
                          <a:latin typeface="Arial"/>
                        </a:rPr>
                        <a:t>Stone</a:t>
                      </a:r>
                    </a:p>
                  </a:txBody>
                  <a:tcPr marL="9525" marR="9525" marT="9525" marB="0" anchor="b"/>
                </a:tc>
                <a:tc>
                  <a:txBody>
                    <a:bodyPr/>
                    <a:lstStyle/>
                    <a:p>
                      <a:pPr algn="l" fontAlgn="b"/>
                      <a:r>
                        <a:rPr lang="en-US" sz="1400" b="0" i="0" u="none" strike="noStrike" dirty="0">
                          <a:latin typeface="Arial"/>
                        </a:rPr>
                        <a:t>Director</a:t>
                      </a:r>
                    </a:p>
                  </a:txBody>
                  <a:tcPr marL="9525" marR="9525" marT="9525" marB="0" anchor="b"/>
                </a:tc>
                <a:tc>
                  <a:txBody>
                    <a:bodyPr/>
                    <a:lstStyle/>
                    <a:p>
                      <a:pPr algn="l" fontAlgn="b"/>
                      <a:r>
                        <a:rPr lang="en-US" sz="1400" b="0" i="0" u="none" strike="noStrike">
                          <a:latin typeface="Arial"/>
                        </a:rPr>
                        <a:t>Tallahassee Fire Academy</a:t>
                      </a:r>
                    </a:p>
                  </a:txBody>
                  <a:tcPr marL="9525" marR="9525" marT="9525" marB="0" anchor="b"/>
                </a:tc>
              </a:tr>
              <a:tr h="533400">
                <a:tc>
                  <a:txBody>
                    <a:bodyPr/>
                    <a:lstStyle/>
                    <a:p>
                      <a:pPr algn="l" fontAlgn="b"/>
                      <a:r>
                        <a:rPr lang="en-US" sz="1400" b="0" i="0" u="none" strike="noStrike">
                          <a:latin typeface="Arial"/>
                        </a:rPr>
                        <a:t>Joe</a:t>
                      </a:r>
                    </a:p>
                  </a:txBody>
                  <a:tcPr marL="9525" marR="9525" marT="9525" marB="0" anchor="b"/>
                </a:tc>
                <a:tc>
                  <a:txBody>
                    <a:bodyPr/>
                    <a:lstStyle/>
                    <a:p>
                      <a:pPr algn="l" fontAlgn="b"/>
                      <a:r>
                        <a:rPr lang="en-US" sz="1400" b="0" i="0" u="none" strike="noStrike" dirty="0">
                          <a:latin typeface="Arial"/>
                        </a:rPr>
                        <a:t>Thomas</a:t>
                      </a:r>
                    </a:p>
                  </a:txBody>
                  <a:tcPr marL="9525" marR="9525" marT="9525" marB="0" anchor="b"/>
                </a:tc>
                <a:tc>
                  <a:txBody>
                    <a:bodyPr/>
                    <a:lstStyle/>
                    <a:p>
                      <a:pPr algn="l" fontAlgn="b"/>
                      <a:r>
                        <a:rPr lang="en-US" sz="1400" b="0" i="0" u="none" strike="noStrike" dirty="0">
                          <a:latin typeface="Arial"/>
                        </a:rPr>
                        <a:t>Center </a:t>
                      </a:r>
                      <a:r>
                        <a:rPr lang="en-US" sz="1400" b="0" i="0" u="none" strike="noStrike" dirty="0" err="1" smtClean="0">
                          <a:latin typeface="Arial"/>
                        </a:rPr>
                        <a:t>Supv</a:t>
                      </a:r>
                      <a:r>
                        <a:rPr lang="en-US" sz="1400" b="0" i="0" u="none" strike="noStrike" dirty="0" smtClean="0">
                          <a:latin typeface="Arial"/>
                        </a:rPr>
                        <a:t>. </a:t>
                      </a:r>
                      <a:endParaRPr lang="en-US" sz="1400" b="0" i="0" u="none" strike="noStrike" dirty="0">
                        <a:latin typeface="Arial"/>
                      </a:endParaRPr>
                    </a:p>
                  </a:txBody>
                  <a:tcPr marL="9525" marR="9525" marT="9525" marB="0" anchor="b"/>
                </a:tc>
                <a:tc>
                  <a:txBody>
                    <a:bodyPr/>
                    <a:lstStyle/>
                    <a:p>
                      <a:pPr algn="l" fontAlgn="b"/>
                      <a:r>
                        <a:rPr lang="en-US" sz="1400" b="0" i="0" u="none" strike="noStrike">
                          <a:latin typeface="Arial"/>
                        </a:rPr>
                        <a:t>Walker - Ford Community Center</a:t>
                      </a:r>
                    </a:p>
                  </a:txBody>
                  <a:tcPr marL="9525" marR="9525" marT="9525" marB="0" anchor="b"/>
                </a:tc>
              </a:tr>
              <a:tr h="533400">
                <a:tc>
                  <a:txBody>
                    <a:bodyPr/>
                    <a:lstStyle/>
                    <a:p>
                      <a:pPr algn="l" fontAlgn="b"/>
                      <a:r>
                        <a:rPr lang="en-US" sz="1400" b="0" i="0" u="none" strike="noStrike">
                          <a:latin typeface="Arial"/>
                        </a:rPr>
                        <a:t>Eric</a:t>
                      </a:r>
                    </a:p>
                  </a:txBody>
                  <a:tcPr marL="9525" marR="9525" marT="9525" marB="0" anchor="b"/>
                </a:tc>
                <a:tc>
                  <a:txBody>
                    <a:bodyPr/>
                    <a:lstStyle/>
                    <a:p>
                      <a:pPr algn="l" fontAlgn="b"/>
                      <a:r>
                        <a:rPr lang="en-US" sz="1400" b="0" i="0" u="none" strike="noStrike" dirty="0">
                          <a:latin typeface="Arial"/>
                        </a:rPr>
                        <a:t>Trombley</a:t>
                      </a:r>
                    </a:p>
                  </a:txBody>
                  <a:tcPr marL="9525" marR="9525" marT="9525" marB="0" anchor="b"/>
                </a:tc>
                <a:tc>
                  <a:txBody>
                    <a:bodyPr/>
                    <a:lstStyle/>
                    <a:p>
                      <a:pPr algn="l" fontAlgn="b"/>
                      <a:r>
                        <a:rPr lang="en-US" sz="1400" b="0" i="0" u="none" strike="noStrike" dirty="0">
                          <a:latin typeface="Arial"/>
                        </a:rPr>
                        <a:t>Juvenile Div. Supervisor</a:t>
                      </a:r>
                    </a:p>
                  </a:txBody>
                  <a:tcPr marL="9525" marR="9525" marT="9525" marB="0" anchor="b"/>
                </a:tc>
                <a:tc>
                  <a:txBody>
                    <a:bodyPr/>
                    <a:lstStyle/>
                    <a:p>
                      <a:pPr algn="l" fontAlgn="b"/>
                      <a:r>
                        <a:rPr lang="en-US" sz="1400" b="0" i="0" u="none" strike="noStrike">
                          <a:latin typeface="Arial"/>
                        </a:rPr>
                        <a:t>State Attorney's Office</a:t>
                      </a:r>
                    </a:p>
                  </a:txBody>
                  <a:tcPr marL="9525" marR="9525" marT="9525" marB="0" anchor="b"/>
                </a:tc>
              </a:tr>
              <a:tr h="370840">
                <a:tc>
                  <a:txBody>
                    <a:bodyPr/>
                    <a:lstStyle/>
                    <a:p>
                      <a:pPr algn="l" fontAlgn="b"/>
                      <a:r>
                        <a:rPr lang="en-US" sz="1400" b="0" i="0" u="none" strike="noStrike" dirty="0">
                          <a:latin typeface="Arial"/>
                        </a:rPr>
                        <a:t>Gary</a:t>
                      </a:r>
                    </a:p>
                  </a:txBody>
                  <a:tcPr marL="9525" marR="9525" marT="9525" marB="0" anchor="b"/>
                </a:tc>
                <a:tc>
                  <a:txBody>
                    <a:bodyPr/>
                    <a:lstStyle/>
                    <a:p>
                      <a:pPr algn="l" fontAlgn="b"/>
                      <a:r>
                        <a:rPr lang="en-US" sz="1400" b="0" i="0" u="none" strike="noStrike" dirty="0">
                          <a:latin typeface="Arial"/>
                        </a:rPr>
                        <a:t>Walby</a:t>
                      </a:r>
                    </a:p>
                  </a:txBody>
                  <a:tcPr marL="9525" marR="9525" marT="9525" marB="0" anchor="b"/>
                </a:tc>
                <a:tc>
                  <a:txBody>
                    <a:bodyPr/>
                    <a:lstStyle/>
                    <a:p>
                      <a:pPr algn="l" fontAlgn="b"/>
                      <a:r>
                        <a:rPr lang="en-US" sz="1400" b="0" i="0" u="none" strike="noStrike" dirty="0">
                          <a:latin typeface="Arial"/>
                        </a:rPr>
                        <a:t>Evaluator</a:t>
                      </a:r>
                    </a:p>
                  </a:txBody>
                  <a:tcPr marL="9525" marR="9525" marT="9525" marB="0" anchor="b"/>
                </a:tc>
                <a:tc>
                  <a:txBody>
                    <a:bodyPr/>
                    <a:lstStyle/>
                    <a:p>
                      <a:pPr algn="l" fontAlgn="b"/>
                      <a:r>
                        <a:rPr lang="en-US" sz="1400" b="0" i="0" u="none" strike="noStrike" dirty="0">
                          <a:latin typeface="Arial"/>
                        </a:rPr>
                        <a:t>Ounce of Prevention Fund of FL</a:t>
                      </a:r>
                    </a:p>
                  </a:txBody>
                  <a:tcPr marL="9525" marR="9525" marT="9525" marB="0" anchor="b"/>
                </a:tc>
              </a:tr>
              <a:tr h="370840">
                <a:tc>
                  <a:txBody>
                    <a:bodyPr/>
                    <a:lstStyle/>
                    <a:p>
                      <a:pPr algn="l" fontAlgn="b"/>
                      <a:r>
                        <a:rPr lang="en-US" sz="1400" b="0" i="0" u="none" strike="noStrike" dirty="0" smtClean="0">
                          <a:latin typeface="Arial"/>
                        </a:rPr>
                        <a:t>Kim</a:t>
                      </a:r>
                      <a:endParaRPr lang="en-US" sz="1400" b="0" i="0" u="none" strike="noStrike" dirty="0">
                        <a:latin typeface="Arial"/>
                      </a:endParaRPr>
                    </a:p>
                  </a:txBody>
                  <a:tcPr marL="9525" marR="9525" marT="9525" marB="0" anchor="b"/>
                </a:tc>
                <a:tc>
                  <a:txBody>
                    <a:bodyPr/>
                    <a:lstStyle/>
                    <a:p>
                      <a:pPr algn="l" fontAlgn="b"/>
                      <a:r>
                        <a:rPr lang="en-US" sz="1400" b="0" i="0" u="none" strike="noStrike" dirty="0" smtClean="0">
                          <a:latin typeface="Arial"/>
                        </a:rPr>
                        <a:t>Williams</a:t>
                      </a:r>
                      <a:endParaRPr lang="en-US" sz="1400" b="0" i="0" u="none" strike="noStrike" dirty="0">
                        <a:latin typeface="Arial"/>
                      </a:endParaRPr>
                    </a:p>
                  </a:txBody>
                  <a:tcPr marL="9525" marR="9525" marT="9525" marB="0" anchor="b"/>
                </a:tc>
                <a:tc>
                  <a:txBody>
                    <a:bodyPr/>
                    <a:lstStyle/>
                    <a:p>
                      <a:pPr algn="l" fontAlgn="b"/>
                      <a:r>
                        <a:rPr lang="en-US" sz="1400" b="0" i="0" u="none" strike="noStrike" dirty="0" smtClean="0">
                          <a:latin typeface="Arial"/>
                        </a:rPr>
                        <a:t>CEO</a:t>
                      </a:r>
                      <a:endParaRPr lang="en-US" sz="1400" b="0" i="0" u="none" strike="noStrike" dirty="0">
                        <a:latin typeface="Arial"/>
                      </a:endParaRPr>
                    </a:p>
                  </a:txBody>
                  <a:tcPr marL="9525" marR="9525" marT="9525" marB="0" anchor="b"/>
                </a:tc>
                <a:tc>
                  <a:txBody>
                    <a:bodyPr/>
                    <a:lstStyle/>
                    <a:p>
                      <a:pPr algn="l" fontAlgn="b"/>
                      <a:r>
                        <a:rPr lang="en-US" sz="1400" b="0" i="0" u="none" strike="noStrike" dirty="0" err="1" smtClean="0">
                          <a:latin typeface="Arial"/>
                        </a:rPr>
                        <a:t>Marpan</a:t>
                      </a:r>
                      <a:r>
                        <a:rPr lang="en-US" sz="1400" b="0" i="0" u="none" strike="noStrike" baseline="0" dirty="0" smtClean="0">
                          <a:latin typeface="Arial"/>
                        </a:rPr>
                        <a:t> Supply Co., Inc.</a:t>
                      </a:r>
                      <a:endParaRPr lang="en-US" sz="1400" b="0" i="0" u="none" strike="noStrike" dirty="0">
                        <a:latin typeface="Arial"/>
                      </a:endParaRPr>
                    </a:p>
                  </a:txBody>
                  <a:tcPr marL="9525" marR="9525" marT="9525" marB="0" anchor="b"/>
                </a:tc>
              </a:tr>
              <a:tr h="370840">
                <a:tc>
                  <a:txBody>
                    <a:bodyPr/>
                    <a:lstStyle/>
                    <a:p>
                      <a:pPr algn="l" fontAlgn="b"/>
                      <a:r>
                        <a:rPr lang="en-US" sz="1400" b="0" i="0" u="none" strike="noStrike" dirty="0" smtClean="0">
                          <a:latin typeface="Arial"/>
                        </a:rPr>
                        <a:t>Kevin</a:t>
                      </a:r>
                      <a:endParaRPr lang="en-US" sz="1400" b="0" i="0" u="none" strike="noStrike" dirty="0">
                        <a:latin typeface="Arial"/>
                      </a:endParaRPr>
                    </a:p>
                  </a:txBody>
                  <a:tcPr marL="9525" marR="9525" marT="9525" marB="0" anchor="b"/>
                </a:tc>
                <a:tc>
                  <a:txBody>
                    <a:bodyPr/>
                    <a:lstStyle/>
                    <a:p>
                      <a:pPr algn="l" fontAlgn="b"/>
                      <a:r>
                        <a:rPr lang="en-US" sz="1400" b="0" i="0" u="none" strike="noStrike" dirty="0" smtClean="0">
                          <a:latin typeface="Arial"/>
                        </a:rPr>
                        <a:t>Winship</a:t>
                      </a:r>
                      <a:endParaRPr lang="en-US" sz="1400" b="0" i="0" u="none" strike="noStrike" dirty="0">
                        <a:latin typeface="Arial"/>
                      </a:endParaRPr>
                    </a:p>
                  </a:txBody>
                  <a:tcPr marL="9525" marR="9525" marT="9525" marB="0" anchor="b"/>
                </a:tc>
                <a:tc>
                  <a:txBody>
                    <a:bodyPr/>
                    <a:lstStyle/>
                    <a:p>
                      <a:pPr algn="l" fontAlgn="b"/>
                      <a:r>
                        <a:rPr lang="en-US" sz="1400" b="0" i="0" u="none" strike="noStrike" dirty="0" smtClean="0">
                          <a:latin typeface="Arial"/>
                        </a:rPr>
                        <a:t>Administrator</a:t>
                      </a:r>
                      <a:endParaRPr lang="en-US" sz="1400" b="0" i="0" u="none" strike="noStrike" dirty="0">
                        <a:latin typeface="Arial"/>
                      </a:endParaRPr>
                    </a:p>
                  </a:txBody>
                  <a:tcPr marL="9525" marR="9525" marT="9525" marB="0" anchor="b"/>
                </a:tc>
                <a:tc>
                  <a:txBody>
                    <a:bodyPr/>
                    <a:lstStyle/>
                    <a:p>
                      <a:pPr algn="l" fontAlgn="b"/>
                      <a:r>
                        <a:rPr lang="en-US" sz="1400" b="0" i="0" u="none" strike="noStrike" smtClean="0">
                          <a:latin typeface="Arial"/>
                        </a:rPr>
                        <a:t>Capital City Youth Services</a:t>
                      </a:r>
                      <a:endParaRPr lang="en-US" sz="1400" b="0" i="0" u="none" strike="noStrike" dirty="0">
                        <a:latin typeface="Arial"/>
                      </a:endParaRPr>
                    </a:p>
                  </a:txBody>
                  <a:tcPr marL="9525" marR="9525" marT="9525" marB="0" anchor="b"/>
                </a:tc>
              </a:tr>
            </a:tbl>
          </a:graphicData>
        </a:graphic>
      </p:graphicFrame>
      <p:sp>
        <p:nvSpPr>
          <p:cNvPr id="5" name="Title 1"/>
          <p:cNvSpPr>
            <a:spLocks noGrp="1"/>
          </p:cNvSpPr>
          <p:nvPr>
            <p:ph type="title"/>
          </p:nvPr>
        </p:nvSpPr>
        <p:spPr>
          <a:xfrm>
            <a:off x="457200" y="274638"/>
            <a:ext cx="7772400" cy="1020762"/>
          </a:xfrm>
        </p:spPr>
        <p:txBody>
          <a:bodyPr>
            <a:normAutofit fontScale="90000"/>
          </a:bodyPr>
          <a:lstStyle/>
          <a:p>
            <a:r>
              <a:rPr lang="en-US" dirty="0" smtClean="0"/>
              <a:t>Steering Committee</a:t>
            </a:r>
            <a:br>
              <a:rPr lang="en-US" dirty="0" smtClean="0"/>
            </a:br>
            <a:r>
              <a:rPr lang="en-US" dirty="0" smtClean="0"/>
              <a:t>(Board of Directors)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Gangs and Gang Violence</a:t>
            </a:r>
            <a:br>
              <a:rPr lang="en-US" dirty="0" smtClean="0"/>
            </a:br>
            <a:r>
              <a:rPr lang="en-US" sz="2800" dirty="0" smtClean="0">
                <a:latin typeface="Arial Rounded MT Bold" pitchFamily="34" charset="0"/>
              </a:rPr>
              <a:t>What Gangs are Active </a:t>
            </a:r>
            <a:r>
              <a:rPr lang="en-US" sz="2000" b="1" dirty="0" smtClean="0">
                <a:latin typeface="Arial Rounded MT Bold" pitchFamily="34" charset="0"/>
              </a:rPr>
              <a:t>(documented)</a:t>
            </a:r>
            <a:endParaRPr lang="en-US" sz="2000" b="1" dirty="0">
              <a:latin typeface="Arial Rounded MT Bold" pitchFamily="34" charset="0"/>
            </a:endParaRPr>
          </a:p>
        </p:txBody>
      </p:sp>
      <p:graphicFrame>
        <p:nvGraphicFramePr>
          <p:cNvPr id="7" name="Content Placeholder 6"/>
          <p:cNvGraphicFramePr>
            <a:graphicFrameLocks noGrp="1"/>
          </p:cNvGraphicFramePr>
          <p:nvPr>
            <p:ph idx="1"/>
          </p:nvPr>
        </p:nvGraphicFramePr>
        <p:xfrm>
          <a:off x="838200" y="1981198"/>
          <a:ext cx="7696200" cy="3581402"/>
        </p:xfrm>
        <a:graphic>
          <a:graphicData uri="http://schemas.openxmlformats.org/drawingml/2006/table">
            <a:tbl>
              <a:tblPr bandRow="1">
                <a:tableStyleId>{5C22544A-7EE6-4342-B048-85BDC9FD1C3A}</a:tableStyleId>
              </a:tblPr>
              <a:tblGrid>
                <a:gridCol w="2041848"/>
                <a:gridCol w="5654352"/>
              </a:tblGrid>
              <a:tr h="465200">
                <a:tc>
                  <a:txBody>
                    <a:bodyPr/>
                    <a:lstStyle/>
                    <a:p>
                      <a:r>
                        <a:rPr lang="en-US" dirty="0" smtClean="0"/>
                        <a:t>Westside</a:t>
                      </a:r>
                      <a:endParaRPr lang="en-US" dirty="0"/>
                    </a:p>
                  </a:txBody>
                  <a:tcPr marL="100771" marR="100771"/>
                </a:tc>
                <a:tc>
                  <a:txBody>
                    <a:bodyPr/>
                    <a:lstStyle/>
                    <a:p>
                      <a:r>
                        <a:rPr lang="en-US" dirty="0" smtClean="0"/>
                        <a:t>Approximately 75+ members</a:t>
                      </a:r>
                      <a:endParaRPr lang="en-US" dirty="0"/>
                    </a:p>
                  </a:txBody>
                  <a:tcPr marL="100771" marR="100771"/>
                </a:tc>
              </a:tr>
              <a:tr h="465200">
                <a:tc>
                  <a:txBody>
                    <a:bodyPr/>
                    <a:lstStyle/>
                    <a:p>
                      <a:r>
                        <a:rPr lang="en-US" dirty="0" err="1" smtClean="0"/>
                        <a:t>Northside</a:t>
                      </a:r>
                      <a:endParaRPr lang="en-US" dirty="0"/>
                    </a:p>
                  </a:txBody>
                  <a:tcPr marL="100771" marR="100771"/>
                </a:tc>
                <a:tc>
                  <a:txBody>
                    <a:bodyPr/>
                    <a:lstStyle/>
                    <a:p>
                      <a:r>
                        <a:rPr lang="en-US" dirty="0" smtClean="0"/>
                        <a:t>Approximately 90+ members</a:t>
                      </a:r>
                      <a:endParaRPr lang="en-US" dirty="0"/>
                    </a:p>
                  </a:txBody>
                  <a:tcPr marL="100771" marR="100771"/>
                </a:tc>
              </a:tr>
              <a:tr h="465200">
                <a:tc>
                  <a:txBody>
                    <a:bodyPr/>
                    <a:lstStyle/>
                    <a:p>
                      <a:r>
                        <a:rPr lang="en-US" dirty="0" smtClean="0"/>
                        <a:t>Southside</a:t>
                      </a:r>
                      <a:endParaRPr lang="en-US" dirty="0"/>
                    </a:p>
                  </a:txBody>
                  <a:tcPr marL="100771" marR="100771"/>
                </a:tc>
                <a:tc>
                  <a:txBody>
                    <a:bodyPr/>
                    <a:lstStyle/>
                    <a:p>
                      <a:r>
                        <a:rPr lang="en-US" dirty="0" smtClean="0"/>
                        <a:t>Approximately 40+ members</a:t>
                      </a:r>
                      <a:endParaRPr lang="en-US" dirty="0"/>
                    </a:p>
                  </a:txBody>
                  <a:tcPr marL="100771" marR="100771"/>
                </a:tc>
              </a:tr>
              <a:tr h="465200">
                <a:tc>
                  <a:txBody>
                    <a:bodyPr/>
                    <a:lstStyle/>
                    <a:p>
                      <a:r>
                        <a:rPr lang="en-US" dirty="0" smtClean="0"/>
                        <a:t>Hit Squad</a:t>
                      </a:r>
                      <a:endParaRPr lang="en-US" dirty="0"/>
                    </a:p>
                  </a:txBody>
                  <a:tcPr marL="100771" marR="100771"/>
                </a:tc>
                <a:tc>
                  <a:txBody>
                    <a:bodyPr/>
                    <a:lstStyle/>
                    <a:p>
                      <a:r>
                        <a:rPr lang="en-US" dirty="0" smtClean="0"/>
                        <a:t>Approximately 30+ members</a:t>
                      </a:r>
                      <a:endParaRPr lang="en-US" dirty="0"/>
                    </a:p>
                  </a:txBody>
                  <a:tcPr marL="100771" marR="100771"/>
                </a:tc>
              </a:tr>
              <a:tr h="1147068">
                <a:tc>
                  <a:txBody>
                    <a:bodyPr/>
                    <a:lstStyle/>
                    <a:p>
                      <a:r>
                        <a:rPr lang="en-US" dirty="0" smtClean="0"/>
                        <a:t>National</a:t>
                      </a:r>
                      <a:endParaRPr lang="en-US" dirty="0"/>
                    </a:p>
                  </a:txBody>
                  <a:tcPr marL="100771" marR="100771"/>
                </a:tc>
                <a:tc>
                  <a:txBody>
                    <a:bodyPr/>
                    <a:lstStyle/>
                    <a:p>
                      <a:r>
                        <a:rPr lang="en-US" dirty="0" smtClean="0"/>
                        <a:t>Approximately 20+</a:t>
                      </a:r>
                      <a:r>
                        <a:rPr lang="en-US" baseline="0" dirty="0" smtClean="0"/>
                        <a:t> members</a:t>
                      </a:r>
                    </a:p>
                    <a:p>
                      <a:r>
                        <a:rPr lang="en-US" baseline="0" dirty="0" smtClean="0"/>
                        <a:t>    includes </a:t>
                      </a:r>
                      <a:r>
                        <a:rPr lang="en-US" baseline="0" dirty="0" err="1" smtClean="0"/>
                        <a:t>Crips</a:t>
                      </a:r>
                      <a:r>
                        <a:rPr lang="en-US" baseline="0" dirty="0" smtClean="0"/>
                        <a:t>, Bloods, Gangster Disciples,</a:t>
                      </a:r>
                    </a:p>
                    <a:p>
                      <a:r>
                        <a:rPr lang="en-US" baseline="0" dirty="0" smtClean="0"/>
                        <a:t>    </a:t>
                      </a:r>
                      <a:r>
                        <a:rPr lang="en-US" baseline="0" dirty="0" err="1" smtClean="0"/>
                        <a:t>Surenos</a:t>
                      </a:r>
                      <a:r>
                        <a:rPr lang="en-US" baseline="0" dirty="0" smtClean="0"/>
                        <a:t>, Latin Kings, etc.</a:t>
                      </a:r>
                      <a:endParaRPr lang="en-US" dirty="0"/>
                    </a:p>
                  </a:txBody>
                  <a:tcPr marL="100771" marR="100771"/>
                </a:tc>
              </a:tr>
              <a:tr h="573534">
                <a:tc>
                  <a:txBody>
                    <a:bodyPr/>
                    <a:lstStyle/>
                    <a:p>
                      <a:r>
                        <a:rPr lang="en-US" sz="2400" b="1" dirty="0" smtClean="0"/>
                        <a:t>Total</a:t>
                      </a:r>
                      <a:endParaRPr lang="en-US" sz="2400" b="1" dirty="0"/>
                    </a:p>
                  </a:txBody>
                  <a:tcPr marL="100771" marR="100771"/>
                </a:tc>
                <a:tc>
                  <a:txBody>
                    <a:bodyPr/>
                    <a:lstStyle/>
                    <a:p>
                      <a:r>
                        <a:rPr lang="en-US" sz="2400" b="1" dirty="0" smtClean="0"/>
                        <a:t>255 </a:t>
                      </a:r>
                      <a:r>
                        <a:rPr lang="en-US" sz="2400" b="1" u="sng" dirty="0" smtClean="0"/>
                        <a:t>Documented</a:t>
                      </a:r>
                      <a:r>
                        <a:rPr lang="en-US" sz="2400" b="1" baseline="0" dirty="0" smtClean="0"/>
                        <a:t> Gang Members</a:t>
                      </a:r>
                      <a:endParaRPr lang="en-US" sz="2400" b="1" dirty="0"/>
                    </a:p>
                  </a:txBody>
                  <a:tcPr marL="100771" marR="100771"/>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smtClean="0"/>
              <a:t>Additional Information</a:t>
            </a:r>
            <a:endParaRPr lang="en-US" dirty="0"/>
          </a:p>
        </p:txBody>
      </p:sp>
      <p:sp>
        <p:nvSpPr>
          <p:cNvPr id="3" name="Title 1"/>
          <p:cNvSpPr txBox="1">
            <a:spLocks/>
          </p:cNvSpPr>
          <p:nvPr/>
        </p:nvSpPr>
        <p:spPr>
          <a:xfrm>
            <a:off x="2819400" y="1676400"/>
            <a:ext cx="3657600" cy="1295400"/>
          </a:xfrm>
          <a:prstGeom prst="rect">
            <a:avLst/>
          </a:prstGeom>
          <a:effectLst>
            <a:outerShdw blurRad="50800" dist="50800" dir="5400000" algn="ctr" rotWithShape="0">
              <a:schemeClr val="tx1"/>
            </a:outerShdw>
          </a:effectLst>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96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t>50</a:t>
            </a:r>
            <a:br>
              <a:rPr kumimoji="0" lang="en-US" sz="9600" b="1" i="0" u="none" strike="noStrike" kern="1200" cap="none" spc="0" normalizeH="0" baseline="0" noProof="0" dirty="0" smtClean="0">
                <a:ln w="6350">
                  <a:noFill/>
                </a:ln>
                <a:solidFill>
                  <a:schemeClr val="tx1"/>
                </a:solidFill>
                <a:effectLst>
                  <a:outerShdw blurRad="114300" dist="101600" dir="2700000" algn="tl" rotWithShape="0">
                    <a:srgbClr val="000000">
                      <a:alpha val="40000"/>
                    </a:srgbClr>
                  </a:outerShdw>
                </a:effectLst>
                <a:uLnTx/>
                <a:uFillTx/>
                <a:latin typeface="+mj-lt"/>
                <a:ea typeface="+mj-ea"/>
                <a:cs typeface="+mj-cs"/>
              </a:rPr>
            </a:br>
            <a:r>
              <a:rPr kumimoji="0" lang="en-US" sz="9600" b="1" i="0" u="none" strike="noStrike" kern="1200" cap="none" spc="0" normalizeH="0" baseline="30000" noProof="0" dirty="0" smtClean="0">
                <a:ln w="6350">
                  <a:noFill/>
                </a:ln>
                <a:solidFill>
                  <a:schemeClr val="accent1">
                    <a:lumMod val="75000"/>
                  </a:schemeClr>
                </a:solidFill>
                <a:effectLst>
                  <a:outerShdw blurRad="114300" dist="101600" dir="2700000" algn="tl" rotWithShape="0">
                    <a:srgbClr val="000000">
                      <a:alpha val="40000"/>
                    </a:srgbClr>
                  </a:outerShdw>
                </a:effectLst>
                <a:uLnTx/>
                <a:uFillTx/>
                <a:latin typeface="+mj-lt"/>
                <a:ea typeface="+mj-ea"/>
                <a:cs typeface="+mj-cs"/>
              </a:rPr>
              <a:t>LARGE</a:t>
            </a:r>
            <a:endParaRPr kumimoji="0" lang="en-US" sz="9600" b="1" i="0" u="none" strike="noStrike" kern="1200" cap="none" spc="0" normalizeH="0" baseline="30000" noProof="0" dirty="0">
              <a:ln w="6350">
                <a:noFill/>
              </a:ln>
              <a:solidFill>
                <a:schemeClr val="accent1">
                  <a:lumMod val="75000"/>
                </a:schemeClr>
              </a:solidFill>
              <a:effectLst>
                <a:outerShdw blurRad="114300" dist="101600" dir="2700000" algn="tl" rotWithShape="0">
                  <a:srgbClr val="000000">
                    <a:alpha val="40000"/>
                  </a:srgbClr>
                </a:outerShdw>
              </a:effectLst>
              <a:uLnTx/>
              <a:uFillTx/>
              <a:latin typeface="+mj-lt"/>
              <a:ea typeface="+mj-ea"/>
              <a:cs typeface="+mj-cs"/>
            </a:endParaRPr>
          </a:p>
        </p:txBody>
      </p:sp>
      <p:sp>
        <p:nvSpPr>
          <p:cNvPr id="5" name="TextBox 4"/>
          <p:cNvSpPr txBox="1"/>
          <p:nvPr/>
        </p:nvSpPr>
        <p:spPr>
          <a:xfrm>
            <a:off x="1066800" y="4105870"/>
            <a:ext cx="2895600" cy="923330"/>
          </a:xfrm>
          <a:prstGeom prst="rect">
            <a:avLst/>
          </a:prstGeom>
          <a:noFill/>
        </p:spPr>
        <p:txBody>
          <a:bodyPr wrap="square" rtlCol="0">
            <a:spAutoFit/>
          </a:bodyPr>
          <a:lstStyle/>
          <a:p>
            <a:r>
              <a:rPr lang="en-US" b="1" dirty="0" smtClean="0"/>
              <a:t>Larry Thompson</a:t>
            </a:r>
          </a:p>
          <a:p>
            <a:r>
              <a:rPr lang="en-US" b="1" dirty="0" smtClean="0"/>
              <a:t>3955 W. Pensacola Street</a:t>
            </a:r>
          </a:p>
          <a:p>
            <a:r>
              <a:rPr lang="en-US" b="1" dirty="0" smtClean="0"/>
              <a:t>Tallahassee, FL 32304</a:t>
            </a:r>
            <a:endParaRPr lang="en-US" b="1" dirty="0"/>
          </a:p>
        </p:txBody>
      </p:sp>
      <p:sp>
        <p:nvSpPr>
          <p:cNvPr id="6" name="TextBox 5"/>
          <p:cNvSpPr txBox="1"/>
          <p:nvPr/>
        </p:nvSpPr>
        <p:spPr>
          <a:xfrm>
            <a:off x="4191000" y="4105870"/>
            <a:ext cx="4114800" cy="923330"/>
          </a:xfrm>
          <a:prstGeom prst="rect">
            <a:avLst/>
          </a:prstGeom>
          <a:noFill/>
        </p:spPr>
        <p:txBody>
          <a:bodyPr wrap="square" rtlCol="0">
            <a:spAutoFit/>
          </a:bodyPr>
          <a:lstStyle/>
          <a:p>
            <a:pPr algn="r"/>
            <a:r>
              <a:rPr lang="en-US" b="1" dirty="0" smtClean="0"/>
              <a:t>Office: (850) 487-7173</a:t>
            </a:r>
          </a:p>
          <a:p>
            <a:pPr algn="r"/>
            <a:r>
              <a:rPr lang="en-US" b="1" dirty="0" smtClean="0"/>
              <a:t>Mobile: (850) 264-4155</a:t>
            </a:r>
          </a:p>
          <a:p>
            <a:pPr algn="r"/>
            <a:r>
              <a:rPr lang="en-US" b="1" dirty="0" smtClean="0"/>
              <a:t>Email: thompsonl3@leonschools.net</a:t>
            </a:r>
            <a:endParaRPr lang="en-US" b="1" dirty="0"/>
          </a:p>
        </p:txBody>
      </p:sp>
      <p:sp>
        <p:nvSpPr>
          <p:cNvPr id="7" name="TextBox 6"/>
          <p:cNvSpPr txBox="1"/>
          <p:nvPr/>
        </p:nvSpPr>
        <p:spPr>
          <a:xfrm>
            <a:off x="2514600" y="3276600"/>
            <a:ext cx="4419600" cy="523220"/>
          </a:xfrm>
          <a:prstGeom prst="rect">
            <a:avLst/>
          </a:prstGeom>
          <a:noFill/>
        </p:spPr>
        <p:txBody>
          <a:bodyPr wrap="square" rtlCol="0">
            <a:spAutoFit/>
          </a:bodyPr>
          <a:lstStyle/>
          <a:p>
            <a:r>
              <a:rPr lang="en-US" sz="2800" b="1" i="1" dirty="0" smtClean="0"/>
              <a:t>“We take them to raise…”</a:t>
            </a:r>
            <a:endParaRPr lang="en-US" sz="2800" b="1" i="1" dirty="0"/>
          </a:p>
        </p:txBody>
      </p:sp>
      <p:sp>
        <p:nvSpPr>
          <p:cNvPr id="8" name="TextBox 7"/>
          <p:cNvSpPr txBox="1"/>
          <p:nvPr/>
        </p:nvSpPr>
        <p:spPr>
          <a:xfrm>
            <a:off x="1752600" y="5486400"/>
            <a:ext cx="6096000" cy="461665"/>
          </a:xfrm>
          <a:prstGeom prst="rect">
            <a:avLst/>
          </a:prstGeom>
          <a:noFill/>
        </p:spPr>
        <p:txBody>
          <a:bodyPr wrap="square" rtlCol="0">
            <a:spAutoFit/>
          </a:bodyPr>
          <a:lstStyle/>
          <a:p>
            <a:r>
              <a:rPr lang="en-US" sz="2400" b="1" dirty="0" smtClean="0"/>
              <a:t>http://www.leonschools.net/50large.html</a:t>
            </a:r>
            <a:endParaRPr lang="en-U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44562"/>
          </a:xfrm>
        </p:spPr>
        <p:txBody>
          <a:bodyPr>
            <a:normAutofit/>
          </a:bodyPr>
          <a:lstStyle/>
          <a:p>
            <a:r>
              <a:rPr lang="en-US" sz="3600" dirty="0" smtClean="0"/>
              <a:t>Where are they?</a:t>
            </a:r>
            <a:endParaRPr lang="en-US" sz="3600" dirty="0"/>
          </a:p>
        </p:txBody>
      </p:sp>
      <p:pic>
        <p:nvPicPr>
          <p:cNvPr id="8" name="Content Placeholder 7" descr="GANG TERRITORY2.jpg"/>
          <p:cNvPicPr>
            <a:picLocks noGrp="1" noChangeAspect="1"/>
          </p:cNvPicPr>
          <p:nvPr>
            <p:ph idx="1"/>
          </p:nvPr>
        </p:nvPicPr>
        <p:blipFill>
          <a:blip r:embed="rId3" cstate="print"/>
          <a:stretch>
            <a:fillRect/>
          </a:stretch>
        </p:blipFill>
        <p:spPr>
          <a:xfrm>
            <a:off x="1524000" y="1006475"/>
            <a:ext cx="6093385" cy="4708525"/>
          </a:xfrm>
        </p:spPr>
      </p:pic>
      <p:sp>
        <p:nvSpPr>
          <p:cNvPr id="14" name="TextBox 13"/>
          <p:cNvSpPr txBox="1"/>
          <p:nvPr/>
        </p:nvSpPr>
        <p:spPr>
          <a:xfrm>
            <a:off x="4724400" y="4495800"/>
            <a:ext cx="1143000" cy="307777"/>
          </a:xfrm>
          <a:prstGeom prst="rect">
            <a:avLst/>
          </a:prstGeom>
          <a:noFill/>
        </p:spPr>
        <p:txBody>
          <a:bodyPr wrap="square" rtlCol="0">
            <a:spAutoFit/>
          </a:bodyPr>
          <a:lstStyle/>
          <a:p>
            <a:r>
              <a:rPr lang="en-US" sz="1400" dirty="0" smtClean="0">
                <a:solidFill>
                  <a:schemeClr val="bg1"/>
                </a:solidFill>
                <a:latin typeface="Arial Black" pitchFamily="34" charset="0"/>
              </a:rPr>
              <a:t>Hit Squad</a:t>
            </a:r>
            <a:endParaRPr lang="en-US" sz="1400" dirty="0">
              <a:solidFill>
                <a:schemeClr val="bg1"/>
              </a:solidFill>
              <a:latin typeface="Arial Black" pitchFamily="34" charset="0"/>
            </a:endParaRPr>
          </a:p>
        </p:txBody>
      </p:sp>
      <p:sp>
        <p:nvSpPr>
          <p:cNvPr id="15" name="TextBox 14"/>
          <p:cNvSpPr txBox="1"/>
          <p:nvPr/>
        </p:nvSpPr>
        <p:spPr>
          <a:xfrm>
            <a:off x="1752600" y="5867400"/>
            <a:ext cx="5715000" cy="369332"/>
          </a:xfrm>
          <a:prstGeom prst="rect">
            <a:avLst/>
          </a:prstGeom>
          <a:noFill/>
        </p:spPr>
        <p:txBody>
          <a:bodyPr wrap="square" rtlCol="0">
            <a:spAutoFit/>
          </a:bodyPr>
          <a:lstStyle/>
          <a:p>
            <a:r>
              <a:rPr lang="en-US" dirty="0" smtClean="0"/>
              <a:t>National affiliates dispersed throughout community…</a:t>
            </a:r>
            <a:endParaRPr lang="en-US" dirty="0"/>
          </a:p>
        </p:txBody>
      </p:sp>
      <p:sp>
        <p:nvSpPr>
          <p:cNvPr id="6" name="TextBox 5"/>
          <p:cNvSpPr txBox="1"/>
          <p:nvPr/>
        </p:nvSpPr>
        <p:spPr>
          <a:xfrm>
            <a:off x="1752600" y="2209800"/>
            <a:ext cx="3124200" cy="73866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dirty="0" smtClean="0">
                <a:solidFill>
                  <a:schemeClr val="bg1"/>
                </a:solidFill>
                <a:latin typeface="Arial Black" pitchFamily="34" charset="0"/>
              </a:rPr>
              <a:t>Griffin Heights</a:t>
            </a:r>
          </a:p>
          <a:p>
            <a:r>
              <a:rPr lang="en-US" sz="1400" dirty="0" smtClean="0">
                <a:solidFill>
                  <a:schemeClr val="bg1"/>
                </a:solidFill>
                <a:latin typeface="Arial Black" pitchFamily="34" charset="0"/>
              </a:rPr>
              <a:t>YouTube: </a:t>
            </a:r>
            <a:r>
              <a:rPr lang="en-US" sz="1400" dirty="0" err="1" smtClean="0">
                <a:solidFill>
                  <a:schemeClr val="bg1"/>
                </a:solidFill>
                <a:latin typeface="Arial Black" pitchFamily="34" charset="0"/>
              </a:rPr>
              <a:t>Bama</a:t>
            </a:r>
            <a:r>
              <a:rPr lang="en-US" sz="1400" dirty="0" smtClean="0">
                <a:solidFill>
                  <a:schemeClr val="bg1"/>
                </a:solidFill>
                <a:latin typeface="Arial Black" pitchFamily="34" charset="0"/>
              </a:rPr>
              <a:t> Documentary</a:t>
            </a:r>
          </a:p>
          <a:p>
            <a:r>
              <a:rPr lang="en-US" sz="1400" dirty="0" err="1" smtClean="0">
                <a:solidFill>
                  <a:schemeClr val="bg1"/>
                </a:solidFill>
                <a:latin typeface="Arial Black" pitchFamily="34" charset="0"/>
              </a:rPr>
              <a:t>Treehouseboiz</a:t>
            </a:r>
            <a:r>
              <a:rPr lang="en-US" sz="1400" dirty="0" smtClean="0">
                <a:solidFill>
                  <a:schemeClr val="bg1"/>
                </a:solidFill>
                <a:latin typeface="Arial Black" pitchFamily="34" charset="0"/>
              </a:rPr>
              <a:t> 4186 views</a:t>
            </a:r>
            <a:endParaRPr lang="en-US" sz="1400" dirty="0">
              <a:solidFill>
                <a:schemeClr val="bg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Gang Crimes…</a:t>
            </a:r>
            <a:endParaRPr lang="en-US" dirty="0"/>
          </a:p>
        </p:txBody>
      </p:sp>
      <p:sp>
        <p:nvSpPr>
          <p:cNvPr id="3" name="Content Placeholder 2"/>
          <p:cNvSpPr>
            <a:spLocks noGrp="1"/>
          </p:cNvSpPr>
          <p:nvPr>
            <p:ph idx="1"/>
          </p:nvPr>
        </p:nvSpPr>
        <p:spPr>
          <a:xfrm>
            <a:off x="457200" y="1600200"/>
            <a:ext cx="8229600" cy="4191000"/>
          </a:xfrm>
        </p:spPr>
        <p:txBody>
          <a:bodyPr>
            <a:normAutofit/>
          </a:bodyPr>
          <a:lstStyle/>
          <a:p>
            <a:r>
              <a:rPr lang="en-US" sz="3200" dirty="0" smtClean="0"/>
              <a:t>Drug related crimes and violence</a:t>
            </a:r>
          </a:p>
          <a:p>
            <a:pPr lvl="1"/>
            <a:r>
              <a:rPr lang="en-US" sz="3200" dirty="0" smtClean="0"/>
              <a:t>Murder</a:t>
            </a:r>
          </a:p>
          <a:p>
            <a:pPr lvl="1"/>
            <a:r>
              <a:rPr lang="en-US" sz="3200" dirty="0" smtClean="0"/>
              <a:t>Assault and battery</a:t>
            </a:r>
          </a:p>
          <a:p>
            <a:r>
              <a:rPr lang="en-US" sz="3200" dirty="0" smtClean="0"/>
              <a:t>Robberies</a:t>
            </a:r>
          </a:p>
          <a:p>
            <a:r>
              <a:rPr lang="en-US" sz="3200" dirty="0" smtClean="0"/>
              <a:t>Burglary and criminal mischief</a:t>
            </a:r>
          </a:p>
          <a:p>
            <a:r>
              <a:rPr lang="en-US" sz="3200" dirty="0" smtClean="0"/>
              <a:t>Property crimes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Tallahassee makes Forbes top 10 most dangerous cities…</a:t>
            </a:r>
            <a:endParaRPr lang="en-US" dirty="0"/>
          </a:p>
        </p:txBody>
      </p:sp>
      <p:graphicFrame>
        <p:nvGraphicFramePr>
          <p:cNvPr id="8" name="Content Placeholder 7"/>
          <p:cNvGraphicFramePr>
            <a:graphicFrameLocks noGrp="1"/>
          </p:cNvGraphicFramePr>
          <p:nvPr>
            <p:ph idx="1"/>
          </p:nvPr>
        </p:nvGraphicFramePr>
        <p:xfrm>
          <a:off x="1981201" y="1676400"/>
          <a:ext cx="5181599" cy="4191003"/>
        </p:xfrm>
        <a:graphic>
          <a:graphicData uri="http://schemas.openxmlformats.org/drawingml/2006/table">
            <a:tbl>
              <a:tblPr firstRow="1" bandRow="1">
                <a:tableStyleId>{5C22544A-7EE6-4342-B048-85BDC9FD1C3A}</a:tableStyleId>
              </a:tblPr>
              <a:tblGrid>
                <a:gridCol w="2639681"/>
                <a:gridCol w="1466492"/>
                <a:gridCol w="1075426"/>
              </a:tblGrid>
              <a:tr h="1392207">
                <a:tc>
                  <a:txBody>
                    <a:bodyPr/>
                    <a:lstStyle/>
                    <a:p>
                      <a:pPr marL="0" algn="l" rtl="0" eaLnBrk="1" fontAlgn="b" latinLnBrk="0" hangingPunct="1"/>
                      <a:r>
                        <a:rPr kumimoji="0" lang="en-US" sz="1800" b="1" kern="1200" dirty="0" smtClean="0">
                          <a:solidFill>
                            <a:schemeClr val="lt1"/>
                          </a:solidFill>
                          <a:latin typeface="+mn-lt"/>
                          <a:ea typeface="+mn-ea"/>
                          <a:cs typeface="+mn-cs"/>
                        </a:rPr>
                        <a:t>Metro Statistical</a:t>
                      </a:r>
                      <a:r>
                        <a:rPr kumimoji="0" lang="en-US" sz="1800" b="1" kern="1200" baseline="0" dirty="0" smtClean="0">
                          <a:solidFill>
                            <a:schemeClr val="lt1"/>
                          </a:solidFill>
                          <a:latin typeface="+mn-lt"/>
                          <a:ea typeface="+mn-ea"/>
                          <a:cs typeface="+mn-cs"/>
                        </a:rPr>
                        <a:t> </a:t>
                      </a:r>
                      <a:r>
                        <a:rPr kumimoji="0" lang="en-US" sz="1800" b="1" kern="1200" dirty="0" smtClean="0">
                          <a:solidFill>
                            <a:schemeClr val="lt1"/>
                          </a:solidFill>
                          <a:latin typeface="+mn-lt"/>
                          <a:ea typeface="+mn-ea"/>
                          <a:cs typeface="+mn-cs"/>
                        </a:rPr>
                        <a:t>Area </a:t>
                      </a:r>
                    </a:p>
                    <a:p>
                      <a:pPr marL="0" algn="l" rtl="0" eaLnBrk="1" fontAlgn="b" latinLnBrk="0" hangingPunct="1"/>
                      <a:r>
                        <a:rPr kumimoji="0" lang="en-US" sz="1600" b="1" kern="1200" dirty="0" smtClean="0">
                          <a:solidFill>
                            <a:schemeClr val="lt1"/>
                          </a:solidFill>
                          <a:latin typeface="+mn-lt"/>
                          <a:ea typeface="+mn-ea"/>
                          <a:cs typeface="+mn-cs"/>
                        </a:rPr>
                        <a:t>(</a:t>
                      </a:r>
                      <a:r>
                        <a:rPr kumimoji="0" lang="en-US" sz="1600" b="1" kern="1200" baseline="0" dirty="0" smtClean="0">
                          <a:solidFill>
                            <a:schemeClr val="lt1"/>
                          </a:solidFill>
                          <a:latin typeface="+mn-lt"/>
                          <a:ea typeface="+mn-ea"/>
                          <a:cs typeface="+mn-cs"/>
                        </a:rPr>
                        <a:t>includes surrounding counties)</a:t>
                      </a:r>
                      <a:endParaRPr kumimoji="0" lang="en-US" sz="1600" b="1" kern="1200" dirty="0" smtClean="0">
                        <a:solidFill>
                          <a:schemeClr val="lt1"/>
                        </a:solidFill>
                        <a:latin typeface="+mn-lt"/>
                        <a:ea typeface="+mn-ea"/>
                        <a:cs typeface="+mn-cs"/>
                      </a:endParaRPr>
                    </a:p>
                  </a:txBody>
                  <a:tcPr marL="9525" marR="9525" marT="9525" marB="0" anchor="b"/>
                </a:tc>
                <a:tc>
                  <a:txBody>
                    <a:bodyPr/>
                    <a:lstStyle/>
                    <a:p>
                      <a:pPr marL="0" algn="r" rtl="0" eaLnBrk="1" fontAlgn="b" latinLnBrk="0" hangingPunct="1"/>
                      <a:r>
                        <a:rPr kumimoji="0" lang="en-US" sz="1800" b="1" kern="1200" dirty="0" smtClean="0">
                          <a:solidFill>
                            <a:schemeClr val="lt1"/>
                          </a:solidFill>
                          <a:latin typeface="+mn-lt"/>
                          <a:ea typeface="+mn-ea"/>
                          <a:cs typeface="+mn-cs"/>
                        </a:rPr>
                        <a:t>Population</a:t>
                      </a:r>
                    </a:p>
                  </a:txBody>
                  <a:tcPr marL="9525" marR="9525" marT="9525" marB="0" anchor="b"/>
                </a:tc>
                <a:tc>
                  <a:txBody>
                    <a:bodyPr/>
                    <a:lstStyle/>
                    <a:p>
                      <a:pPr algn="ctr"/>
                      <a:r>
                        <a:rPr lang="en-US" sz="1800" dirty="0" smtClean="0"/>
                        <a:t>Violent</a:t>
                      </a:r>
                      <a:r>
                        <a:rPr lang="en-US" sz="1800" baseline="0" dirty="0" smtClean="0"/>
                        <a:t> Crimes per 100K</a:t>
                      </a:r>
                      <a:endParaRPr lang="en-US" sz="1800" dirty="0"/>
                    </a:p>
                  </a:txBody>
                  <a:tcPr marL="9525" marR="9525" marT="9525" marB="0" anchor="b"/>
                </a:tc>
              </a:tr>
              <a:tr h="466466">
                <a:tc>
                  <a:txBody>
                    <a:bodyPr/>
                    <a:lstStyle/>
                    <a:p>
                      <a:pPr algn="l" fontAlgn="b"/>
                      <a:r>
                        <a:rPr lang="en-US" sz="1800" b="0" i="0" u="none" strike="noStrike" dirty="0" smtClean="0">
                          <a:latin typeface="Times New Roman" pitchFamily="18" charset="0"/>
                          <a:cs typeface="Times New Roman" pitchFamily="18" charset="0"/>
                        </a:rPr>
                        <a:t>#1   Detroit,</a:t>
                      </a:r>
                      <a:r>
                        <a:rPr lang="en-US" sz="1800" b="0" i="0" u="none" strike="noStrike" baseline="0" dirty="0" smtClean="0">
                          <a:latin typeface="Times New Roman" pitchFamily="18" charset="0"/>
                          <a:cs typeface="Times New Roman" pitchFamily="18" charset="0"/>
                        </a:rPr>
                        <a:t> MI</a:t>
                      </a:r>
                      <a:endParaRPr lang="en-US" sz="1800" b="0" i="0" u="none" strike="noStrike" dirty="0">
                        <a:latin typeface="Times New Roman" pitchFamily="18" charset="0"/>
                        <a:cs typeface="Times New Roman" pitchFamily="18" charset="0"/>
                      </a:endParaRPr>
                    </a:p>
                  </a:txBody>
                  <a:tcPr marL="9525" marR="9525" marT="9525" marB="0" anchor="b"/>
                </a:tc>
                <a:tc>
                  <a:txBody>
                    <a:bodyPr/>
                    <a:lstStyle/>
                    <a:p>
                      <a:pPr algn="r" fontAlgn="b"/>
                      <a:r>
                        <a:rPr lang="en-US" sz="1800" b="0" i="0" u="none" strike="noStrike" dirty="0">
                          <a:latin typeface="Times New Roman" pitchFamily="18" charset="0"/>
                          <a:cs typeface="Times New Roman" pitchFamily="18" charset="0"/>
                        </a:rPr>
                        <a:t>1,895,974</a:t>
                      </a:r>
                    </a:p>
                  </a:txBody>
                  <a:tcPr marL="9525" marR="9525" marT="9525" marB="0" anchor="b"/>
                </a:tc>
                <a:tc>
                  <a:txBody>
                    <a:bodyPr/>
                    <a:lstStyle/>
                    <a:p>
                      <a:pPr algn="r"/>
                      <a:r>
                        <a:rPr lang="en-US" sz="1800" b="0" dirty="0" smtClean="0">
                          <a:latin typeface="Times New Roman" pitchFamily="18" charset="0"/>
                          <a:cs typeface="Times New Roman" pitchFamily="18" charset="0"/>
                        </a:rPr>
                        <a:t>1,111</a:t>
                      </a:r>
                      <a:endParaRPr lang="en-US" sz="1800" b="0" dirty="0">
                        <a:latin typeface="Times New Roman" pitchFamily="18" charset="0"/>
                        <a:cs typeface="Times New Roman" pitchFamily="18" charset="0"/>
                      </a:endParaRPr>
                    </a:p>
                  </a:txBody>
                  <a:tcPr marL="9525" marR="9525" marT="9525" marB="0" anchor="b"/>
                </a:tc>
              </a:tr>
              <a:tr h="466466">
                <a:tc>
                  <a:txBody>
                    <a:bodyPr/>
                    <a:lstStyle/>
                    <a:p>
                      <a:r>
                        <a:rPr lang="en-US" sz="1800" b="0" dirty="0" smtClean="0">
                          <a:latin typeface="Times New Roman" pitchFamily="18" charset="0"/>
                          <a:cs typeface="Times New Roman" pitchFamily="18" charset="0"/>
                        </a:rPr>
                        <a:t>#2</a:t>
                      </a:r>
                      <a:r>
                        <a:rPr lang="en-US" sz="1800" b="0" baseline="0" dirty="0" smtClean="0">
                          <a:latin typeface="Times New Roman" pitchFamily="18" charset="0"/>
                          <a:cs typeface="Times New Roman" pitchFamily="18" charset="0"/>
                        </a:rPr>
                        <a:t>  </a:t>
                      </a:r>
                      <a:r>
                        <a:rPr lang="en-US" sz="1800" b="0" dirty="0" smtClean="0">
                          <a:latin typeface="Times New Roman" pitchFamily="18" charset="0"/>
                          <a:cs typeface="Times New Roman" pitchFamily="18" charset="0"/>
                        </a:rPr>
                        <a:t>Memphis,</a:t>
                      </a:r>
                      <a:r>
                        <a:rPr lang="en-US" sz="1800" b="0" baseline="0" dirty="0" smtClean="0">
                          <a:latin typeface="Times New Roman" pitchFamily="18" charset="0"/>
                          <a:cs typeface="Times New Roman" pitchFamily="18" charset="0"/>
                        </a:rPr>
                        <a:t> TN</a:t>
                      </a:r>
                      <a:endParaRPr lang="en-US" sz="1800" b="0" dirty="0">
                        <a:latin typeface="Times New Roman" pitchFamily="18" charset="0"/>
                        <a:cs typeface="Times New Roman" pitchFamily="18" charset="0"/>
                      </a:endParaRPr>
                    </a:p>
                  </a:txBody>
                  <a:tcPr/>
                </a:tc>
                <a:tc>
                  <a:txBody>
                    <a:bodyPr/>
                    <a:lstStyle/>
                    <a:p>
                      <a:pPr algn="r" fontAlgn="b"/>
                      <a:r>
                        <a:rPr lang="en-US" sz="1800" b="0" i="0" u="none" strike="noStrike" dirty="0">
                          <a:latin typeface="Times New Roman" pitchFamily="18" charset="0"/>
                          <a:cs typeface="Times New Roman" pitchFamily="18" charset="0"/>
                        </a:rPr>
                        <a:t>1,313,722</a:t>
                      </a:r>
                    </a:p>
                  </a:txBody>
                  <a:tcPr marL="9525" marR="9525" marT="9525" marB="0" anchor="b"/>
                </a:tc>
                <a:tc>
                  <a:txBody>
                    <a:bodyPr/>
                    <a:lstStyle/>
                    <a:p>
                      <a:pPr algn="r"/>
                      <a:r>
                        <a:rPr lang="en-US" sz="1800" b="0" dirty="0" smtClean="0">
                          <a:latin typeface="Times New Roman" pitchFamily="18" charset="0"/>
                          <a:cs typeface="Times New Roman" pitchFamily="18" charset="0"/>
                        </a:rPr>
                        <a:t>1,006</a:t>
                      </a:r>
                      <a:endParaRPr lang="en-US" sz="1800" b="0" dirty="0">
                        <a:latin typeface="Times New Roman" pitchFamily="18" charset="0"/>
                        <a:cs typeface="Times New Roman" pitchFamily="18" charset="0"/>
                      </a:endParaRPr>
                    </a:p>
                  </a:txBody>
                  <a:tcPr/>
                </a:tc>
              </a:tr>
              <a:tr h="466466">
                <a:tc>
                  <a:txBody>
                    <a:bodyPr/>
                    <a:lstStyle/>
                    <a:p>
                      <a:r>
                        <a:rPr lang="en-US" sz="1800" b="0" dirty="0" smtClean="0">
                          <a:latin typeface="Times New Roman" pitchFamily="18" charset="0"/>
                          <a:cs typeface="Times New Roman" pitchFamily="18" charset="0"/>
                        </a:rPr>
                        <a:t>#3  Springfield,</a:t>
                      </a:r>
                      <a:r>
                        <a:rPr lang="en-US" sz="1800" b="0" baseline="0" dirty="0" smtClean="0">
                          <a:latin typeface="Times New Roman" pitchFamily="18" charset="0"/>
                          <a:cs typeface="Times New Roman" pitchFamily="18" charset="0"/>
                        </a:rPr>
                        <a:t> IL</a:t>
                      </a:r>
                      <a:endParaRPr lang="en-US" sz="1800" b="0" dirty="0">
                        <a:latin typeface="Times New Roman" pitchFamily="18" charset="0"/>
                        <a:cs typeface="Times New Roman" pitchFamily="18" charset="0"/>
                      </a:endParaRPr>
                    </a:p>
                  </a:txBody>
                  <a:tcPr/>
                </a:tc>
                <a:tc>
                  <a:txBody>
                    <a:bodyPr/>
                    <a:lstStyle/>
                    <a:p>
                      <a:pPr algn="r"/>
                      <a:r>
                        <a:rPr lang="en-US" sz="1800" b="0" dirty="0" smtClean="0">
                          <a:latin typeface="Times New Roman" pitchFamily="18" charset="0"/>
                          <a:cs typeface="Times New Roman" pitchFamily="18" charset="0"/>
                        </a:rPr>
                        <a:t>206,661</a:t>
                      </a:r>
                      <a:endParaRPr lang="en-US" sz="1800" b="0" dirty="0">
                        <a:latin typeface="Times New Roman" pitchFamily="18" charset="0"/>
                        <a:cs typeface="Times New Roman" pitchFamily="18" charset="0"/>
                      </a:endParaRPr>
                    </a:p>
                  </a:txBody>
                  <a:tcPr/>
                </a:tc>
                <a:tc>
                  <a:txBody>
                    <a:bodyPr/>
                    <a:lstStyle/>
                    <a:p>
                      <a:pPr algn="r"/>
                      <a:r>
                        <a:rPr lang="en-US" sz="1800" b="0" dirty="0" smtClean="0">
                          <a:latin typeface="Times New Roman" pitchFamily="18" charset="0"/>
                          <a:cs typeface="Times New Roman" pitchFamily="18" charset="0"/>
                        </a:rPr>
                        <a:t>856</a:t>
                      </a:r>
                      <a:endParaRPr lang="en-US" sz="1800" b="0" dirty="0">
                        <a:latin typeface="Times New Roman" pitchFamily="18" charset="0"/>
                        <a:cs typeface="Times New Roman" pitchFamily="18" charset="0"/>
                      </a:endParaRPr>
                    </a:p>
                  </a:txBody>
                  <a:tcPr/>
                </a:tc>
              </a:tr>
              <a:tr h="466466">
                <a:tc>
                  <a:txBody>
                    <a:bodyPr/>
                    <a:lstStyle/>
                    <a:p>
                      <a:r>
                        <a:rPr lang="en-US" sz="1800" b="0" dirty="0" smtClean="0">
                          <a:latin typeface="Times New Roman" pitchFamily="18" charset="0"/>
                          <a:cs typeface="Times New Roman" pitchFamily="18" charset="0"/>
                        </a:rPr>
                        <a:t>#4  Flint, MI</a:t>
                      </a:r>
                      <a:endParaRPr lang="en-US" sz="1800" b="0" dirty="0">
                        <a:latin typeface="Times New Roman" pitchFamily="18" charset="0"/>
                        <a:cs typeface="Times New Roman" pitchFamily="18" charset="0"/>
                      </a:endParaRPr>
                    </a:p>
                  </a:txBody>
                  <a:tcPr/>
                </a:tc>
                <a:tc>
                  <a:txBody>
                    <a:bodyPr/>
                    <a:lstStyle/>
                    <a:p>
                      <a:pPr algn="r"/>
                      <a:r>
                        <a:rPr lang="en-US" sz="1800" b="0" dirty="0" smtClean="0">
                          <a:latin typeface="Times New Roman" pitchFamily="18" charset="0"/>
                          <a:cs typeface="Times New Roman" pitchFamily="18" charset="0"/>
                        </a:rPr>
                        <a:t>419,008</a:t>
                      </a:r>
                      <a:endParaRPr lang="en-US" sz="1800" b="0" dirty="0">
                        <a:latin typeface="Times New Roman" pitchFamily="18" charset="0"/>
                        <a:cs typeface="Times New Roman" pitchFamily="18" charset="0"/>
                      </a:endParaRPr>
                    </a:p>
                  </a:txBody>
                  <a:tcPr/>
                </a:tc>
                <a:tc>
                  <a:txBody>
                    <a:bodyPr/>
                    <a:lstStyle/>
                    <a:p>
                      <a:pPr algn="r"/>
                      <a:r>
                        <a:rPr lang="en-US" sz="1800" b="0" dirty="0" smtClean="0">
                          <a:latin typeface="Times New Roman" pitchFamily="18" charset="0"/>
                          <a:cs typeface="Times New Roman" pitchFamily="18" charset="0"/>
                        </a:rPr>
                        <a:t>827</a:t>
                      </a:r>
                      <a:endParaRPr lang="en-US" sz="1800" b="0" dirty="0">
                        <a:latin typeface="Times New Roman" pitchFamily="18" charset="0"/>
                        <a:cs typeface="Times New Roman" pitchFamily="18" charset="0"/>
                      </a:endParaRPr>
                    </a:p>
                  </a:txBody>
                  <a:tcPr/>
                </a:tc>
              </a:tr>
              <a:tr h="466466">
                <a:tc>
                  <a:txBody>
                    <a:bodyPr/>
                    <a:lstStyle/>
                    <a:p>
                      <a:r>
                        <a:rPr lang="en-US" sz="1800" b="0" dirty="0" smtClean="0">
                          <a:latin typeface="Times New Roman" pitchFamily="18" charset="0"/>
                          <a:cs typeface="Times New Roman" pitchFamily="18" charset="0"/>
                        </a:rPr>
                        <a:t>#5  Anchorage, AK</a:t>
                      </a:r>
                      <a:endParaRPr lang="en-US" sz="1800" b="0" dirty="0">
                        <a:latin typeface="Times New Roman" pitchFamily="18" charset="0"/>
                        <a:cs typeface="Times New Roman" pitchFamily="18" charset="0"/>
                      </a:endParaRPr>
                    </a:p>
                  </a:txBody>
                  <a:tcPr/>
                </a:tc>
                <a:tc>
                  <a:txBody>
                    <a:bodyPr/>
                    <a:lstStyle/>
                    <a:p>
                      <a:pPr algn="r"/>
                      <a:r>
                        <a:rPr lang="en-US" sz="1800" b="0" dirty="0" smtClean="0">
                          <a:latin typeface="Times New Roman" pitchFamily="18" charset="0"/>
                          <a:cs typeface="Times New Roman" pitchFamily="18" charset="0"/>
                        </a:rPr>
                        <a:t>313,181</a:t>
                      </a:r>
                      <a:endParaRPr lang="en-US" sz="1800" b="0" dirty="0">
                        <a:latin typeface="Times New Roman" pitchFamily="18" charset="0"/>
                        <a:cs typeface="Times New Roman" pitchFamily="18" charset="0"/>
                      </a:endParaRPr>
                    </a:p>
                  </a:txBody>
                  <a:tcPr/>
                </a:tc>
                <a:tc>
                  <a:txBody>
                    <a:bodyPr/>
                    <a:lstStyle/>
                    <a:p>
                      <a:pPr algn="r"/>
                      <a:r>
                        <a:rPr lang="en-US" sz="1800" b="0" dirty="0" smtClean="0">
                          <a:latin typeface="Times New Roman" pitchFamily="18" charset="0"/>
                          <a:cs typeface="Times New Roman" pitchFamily="18" charset="0"/>
                        </a:rPr>
                        <a:t>813</a:t>
                      </a:r>
                      <a:endParaRPr lang="en-US" sz="1800" b="0" dirty="0">
                        <a:latin typeface="Times New Roman" pitchFamily="18" charset="0"/>
                        <a:cs typeface="Times New Roman" pitchFamily="18" charset="0"/>
                      </a:endParaRPr>
                    </a:p>
                  </a:txBody>
                  <a:tcPr/>
                </a:tc>
              </a:tr>
              <a:tr h="466466">
                <a:tc>
                  <a:txBody>
                    <a:bodyPr/>
                    <a:lstStyle/>
                    <a:p>
                      <a:r>
                        <a:rPr lang="en-US" sz="1800" b="0" dirty="0" smtClean="0">
                          <a:latin typeface="Times New Roman" pitchFamily="18" charset="0"/>
                          <a:cs typeface="Times New Roman" pitchFamily="18" charset="0"/>
                        </a:rPr>
                        <a:t>#10  Tallahassee, FL</a:t>
                      </a:r>
                      <a:endParaRPr lang="en-US" sz="1800" b="0" dirty="0">
                        <a:latin typeface="Times New Roman" pitchFamily="18" charset="0"/>
                        <a:cs typeface="Times New Roman" pitchFamily="18" charset="0"/>
                      </a:endParaRPr>
                    </a:p>
                  </a:txBody>
                  <a:tcPr/>
                </a:tc>
                <a:tc>
                  <a:txBody>
                    <a:bodyPr/>
                    <a:lstStyle/>
                    <a:p>
                      <a:pPr algn="r" fontAlgn="b"/>
                      <a:r>
                        <a:rPr lang="en-US" sz="1800" b="0" i="0" u="none" strike="noStrike" dirty="0" smtClean="0">
                          <a:latin typeface="Times New Roman" pitchFamily="18" charset="0"/>
                          <a:cs typeface="Times New Roman" pitchFamily="18" charset="0"/>
                        </a:rPr>
                        <a:t>363,918</a:t>
                      </a:r>
                      <a:endParaRPr lang="en-US" sz="1800" b="0" i="0" u="none" strike="noStrike" dirty="0">
                        <a:latin typeface="Times New Roman" pitchFamily="18" charset="0"/>
                        <a:cs typeface="Times New Roman" pitchFamily="18" charset="0"/>
                      </a:endParaRPr>
                    </a:p>
                  </a:txBody>
                  <a:tcPr marL="9525" marR="9525" marT="9525" marB="0" anchor="b"/>
                </a:tc>
                <a:tc>
                  <a:txBody>
                    <a:bodyPr/>
                    <a:lstStyle/>
                    <a:p>
                      <a:pPr algn="r"/>
                      <a:r>
                        <a:rPr lang="en-US" sz="1800" b="0" dirty="0" smtClean="0">
                          <a:latin typeface="Times New Roman" pitchFamily="18" charset="0"/>
                          <a:cs typeface="Times New Roman" pitchFamily="18" charset="0"/>
                        </a:rPr>
                        <a:t>775</a:t>
                      </a:r>
                      <a:endParaRPr lang="en-US" sz="1800" b="0" dirty="0">
                        <a:latin typeface="Times New Roman" pitchFamily="18" charset="0"/>
                        <a:cs typeface="Times New Roman" pitchFamily="18" charset="0"/>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304800"/>
            <a:ext cx="6019800" cy="1219200"/>
          </a:xfrm>
        </p:spPr>
        <p:txBody>
          <a:bodyPr>
            <a:normAutofit fontScale="90000"/>
          </a:bodyPr>
          <a:lstStyle/>
          <a:p>
            <a:pPr algn="ctr"/>
            <a:r>
              <a:rPr lang="en-US" sz="2800" dirty="0" smtClean="0"/>
              <a:t>Bethel AME Church</a:t>
            </a:r>
            <a:br>
              <a:rPr lang="en-US" sz="2800" dirty="0" smtClean="0"/>
            </a:br>
            <a:r>
              <a:rPr lang="en-US" sz="2800" dirty="0" smtClean="0"/>
              <a:t>Memorial Service: </a:t>
            </a:r>
            <a:r>
              <a:rPr lang="en-US" sz="2800" dirty="0" err="1" smtClean="0"/>
              <a:t>Reshard</a:t>
            </a:r>
            <a:r>
              <a:rPr lang="en-US" sz="2800" dirty="0" smtClean="0"/>
              <a:t> Morrell</a:t>
            </a:r>
            <a:br>
              <a:rPr lang="en-US" sz="2800" dirty="0" smtClean="0"/>
            </a:br>
            <a:r>
              <a:rPr lang="en-US" sz="1800" dirty="0" smtClean="0"/>
              <a:t>April 30, 2011</a:t>
            </a:r>
            <a:endParaRPr lang="en-US" sz="1800" dirty="0"/>
          </a:p>
        </p:txBody>
      </p:sp>
      <p:pic>
        <p:nvPicPr>
          <p:cNvPr id="1026" name="Picture 2" descr="Large crowd turns out for funeral of Reshard Morrell"/>
          <p:cNvPicPr>
            <a:picLocks noChangeAspect="1" noChangeArrowheads="1"/>
          </p:cNvPicPr>
          <p:nvPr/>
        </p:nvPicPr>
        <p:blipFill>
          <a:blip r:embed="rId3" r:link="rId4" cstate="print"/>
          <a:srcRect/>
          <a:stretch>
            <a:fillRect/>
          </a:stretch>
        </p:blipFill>
        <p:spPr bwMode="auto">
          <a:xfrm>
            <a:off x="937580" y="1828800"/>
            <a:ext cx="5615620" cy="4191000"/>
          </a:xfrm>
          <a:prstGeom prst="rect">
            <a:avLst/>
          </a:prstGeom>
          <a:ln>
            <a:noFill/>
          </a:ln>
          <a:effectLst>
            <a:outerShdw blurRad="190500" algn="tl" rotWithShape="0">
              <a:srgbClr val="000000">
                <a:alpha val="70000"/>
              </a:srgbClr>
            </a:outerShdw>
          </a:effectLst>
        </p:spPr>
      </p:pic>
      <p:pic>
        <p:nvPicPr>
          <p:cNvPr id="1027" name="Picture 3" descr="http://deedeeroc.com/wp-content/uploads/2011/04/Reshard-Morrell-15.jpg">
            <a:hlinkClick r:id="rId5"/>
          </p:cNvPr>
          <p:cNvPicPr>
            <a:picLocks noChangeAspect="1" noChangeArrowheads="1"/>
          </p:cNvPicPr>
          <p:nvPr/>
        </p:nvPicPr>
        <p:blipFill>
          <a:blip r:embed="rId6" r:link="rId7" cstate="print"/>
          <a:srcRect/>
          <a:stretch>
            <a:fillRect/>
          </a:stretch>
        </p:blipFill>
        <p:spPr bwMode="auto">
          <a:xfrm>
            <a:off x="6858000" y="2438400"/>
            <a:ext cx="1846003" cy="2362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1027"/>
                                        </p:tgtEl>
                                      </p:cBhvr>
                                    </p:animEffect>
                                    <p:set>
                                      <p:cBhvr>
                                        <p:cTn id="7" dur="1" fill="hold">
                                          <p:stCondLst>
                                            <p:cond delay="19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Jim Crow:</a:t>
            </a:r>
            <a:br>
              <a:rPr lang="en-US" dirty="0" smtClean="0"/>
            </a:br>
            <a:r>
              <a:rPr lang="en-US" sz="2000" dirty="0" smtClean="0"/>
              <a:t>Mass Incarceration in the Age of Colorblindness</a:t>
            </a:r>
            <a:br>
              <a:rPr lang="en-US" sz="2000" dirty="0" smtClean="0"/>
            </a:br>
            <a:r>
              <a:rPr lang="en-US" sz="2000" dirty="0" smtClean="0"/>
              <a:t>by Michelle Alexander</a:t>
            </a:r>
            <a:endParaRPr lang="en-US" sz="2000" dirty="0"/>
          </a:p>
        </p:txBody>
      </p:sp>
      <p:pic>
        <p:nvPicPr>
          <p:cNvPr id="4" name="Picture 3" descr="http://www.newjimcrow.com/assets/ccj2.jpg">
            <a:hlinkClick r:id="rId3"/>
          </p:cNvPr>
          <p:cNvPicPr/>
          <p:nvPr/>
        </p:nvPicPr>
        <p:blipFill>
          <a:blip r:embed="rId4" cstate="print"/>
          <a:srcRect/>
          <a:stretch>
            <a:fillRect/>
          </a:stretch>
        </p:blipFill>
        <p:spPr bwMode="auto">
          <a:xfrm>
            <a:off x="1981200" y="1752600"/>
            <a:ext cx="5181600" cy="4419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096000" cy="1143000"/>
          </a:xfrm>
        </p:spPr>
        <p:txBody>
          <a:bodyPr>
            <a:normAutofit fontScale="90000"/>
          </a:bodyPr>
          <a:lstStyle/>
          <a:p>
            <a:r>
              <a:rPr lang="en-US" dirty="0" smtClean="0"/>
              <a:t>Pop Culture Icons:</a:t>
            </a:r>
            <a:br>
              <a:rPr lang="en-US" dirty="0" smtClean="0"/>
            </a:br>
            <a:r>
              <a:rPr lang="en-US" dirty="0" smtClean="0"/>
              <a:t>Young </a:t>
            </a:r>
            <a:r>
              <a:rPr lang="en-US" dirty="0" err="1" smtClean="0"/>
              <a:t>Jeezy</a:t>
            </a:r>
            <a:r>
              <a:rPr lang="en-US" dirty="0" smtClean="0"/>
              <a:t> &amp; Jay-Z</a:t>
            </a:r>
            <a:endParaRPr lang="en-US" dirty="0"/>
          </a:p>
        </p:txBody>
      </p:sp>
      <p:sp>
        <p:nvSpPr>
          <p:cNvPr id="7" name="TextBox 6"/>
          <p:cNvSpPr txBox="1"/>
          <p:nvPr/>
        </p:nvSpPr>
        <p:spPr>
          <a:xfrm>
            <a:off x="609600" y="1676400"/>
            <a:ext cx="5638800" cy="1508105"/>
          </a:xfrm>
          <a:prstGeom prst="rect">
            <a:avLst/>
          </a:prstGeom>
          <a:noFill/>
          <a:ln>
            <a:solidFill>
              <a:schemeClr val="accent1">
                <a:lumMod val="60000"/>
                <a:lumOff val="40000"/>
              </a:schemeClr>
            </a:solidFill>
          </a:ln>
          <a:effectLst>
            <a:glow rad="63500">
              <a:schemeClr val="accent1">
                <a:satMod val="175000"/>
                <a:alpha val="40000"/>
              </a:schemeClr>
            </a:glow>
            <a:innerShdw blurRad="63500" dist="50800" dir="18900000">
              <a:prstClr val="black">
                <a:alpha val="50000"/>
              </a:prstClr>
            </a:innerShdw>
          </a:effectLst>
        </p:spPr>
        <p:txBody>
          <a:bodyPr wrap="square" rtlCol="0">
            <a:spAutoFit/>
          </a:bodyPr>
          <a:lstStyle/>
          <a:p>
            <a:r>
              <a:rPr lang="en-US" sz="2000" b="1" i="1" u="sng" dirty="0" smtClean="0"/>
              <a:t>Crazy World: Young </a:t>
            </a:r>
            <a:r>
              <a:rPr lang="en-US" sz="2000" b="1" i="1" u="sng" dirty="0" err="1" smtClean="0"/>
              <a:t>Jeezy</a:t>
            </a:r>
            <a:endParaRPr lang="en-US" sz="2000" b="1" i="1" u="sng" dirty="0" smtClean="0"/>
          </a:p>
          <a:p>
            <a:r>
              <a:rPr lang="en-US" b="1" dirty="0" smtClean="0"/>
              <a:t>See this dope still selling and these n…. still </a:t>
            </a:r>
            <a:r>
              <a:rPr lang="en-US" b="1" dirty="0" err="1" smtClean="0"/>
              <a:t>tellin</a:t>
            </a:r>
            <a:r>
              <a:rPr lang="en-US" b="1" dirty="0" smtClean="0"/>
              <a:t>’</a:t>
            </a:r>
            <a:br>
              <a:rPr lang="en-US" b="1" dirty="0" smtClean="0"/>
            </a:br>
            <a:r>
              <a:rPr lang="en-US" b="1" dirty="0" smtClean="0"/>
              <a:t>Will you make it through the day? </a:t>
            </a:r>
            <a:br>
              <a:rPr lang="en-US" b="1" dirty="0" smtClean="0"/>
            </a:br>
            <a:r>
              <a:rPr lang="en-US" b="1" dirty="0" smtClean="0"/>
              <a:t>There’s no </a:t>
            </a:r>
            <a:r>
              <a:rPr lang="en-US" b="1" dirty="0" err="1" smtClean="0"/>
              <a:t>tellin</a:t>
            </a:r>
            <a:r>
              <a:rPr lang="en-US" b="1" dirty="0" smtClean="0"/>
              <a:t>’ in this crazy world</a:t>
            </a:r>
            <a:br>
              <a:rPr lang="en-US" b="1" dirty="0" smtClean="0"/>
            </a:br>
            <a:r>
              <a:rPr lang="en-US" b="1" dirty="0" smtClean="0"/>
              <a:t>When I was 14 I turned </a:t>
            </a:r>
            <a:r>
              <a:rPr lang="en-US" b="1" dirty="0" err="1" smtClean="0"/>
              <a:t>nothin</a:t>
            </a:r>
            <a:r>
              <a:rPr lang="en-US" b="1" dirty="0" smtClean="0"/>
              <a:t>’ to a quarter mil</a:t>
            </a:r>
            <a:endParaRPr lang="en-US" b="1" dirty="0"/>
          </a:p>
        </p:txBody>
      </p:sp>
      <p:sp>
        <p:nvSpPr>
          <p:cNvPr id="7170" name="AutoShape 2" descr="data:image/jpeg;base64,/9j/4AAQSkZJRgABAQAAAQABAAD/2wBDAAkGBwgHBgkIBwgKCgkLDRYPDQwMDRsUFRAWIB0iIiAdHx8kKDQsJCYxJx8fLT0tMTU3Ojo6Iys/RD84QzQ5Ojf/2wBDAQoKCg0MDRoPDxo3JR8lNzc3Nzc3Nzc3Nzc3Nzc3Nzc3Nzc3Nzc3Nzc3Nzc3Nzc3Nzc3Nzc3Nzc3Nzc3Nzc3Nzf/wAARCACmAHUDASIAAhEBAxEB/8QAHAAAAQUBAQEAAAAAAAAAAAAABAADBQYHAgEI/8QASBAAAgECBAEJBAYHBQcFAAAAAQIDBBEABRIhMQYTIkFRYXGBkQcyobEUQlJywdEjM2KCkqKyFSSDk6MlNENzwvDxU2Oz0uH/xAAZAQADAQEBAAAAAAAAAAAAAAAAAQIDBAX/xAAjEQACAwADAQABBQEAAAAAAAAAAQIDERIhMQQUEyIjQVEy/9oADAMBAAIRAxEAPwDaSxwt8edeAXdg7dI8e3GVtirWsaWh++FviP1t9pvXHmpvtN64x/KX+D4kkDj2+BaMk3uSd+vBWOiE1KOkiwBmudZdk8QlzKsip1Puhj0m8FG58hiP5VZ8coiigpgrVlRfm9QuEUcXI7B1DrPnjNqyIVVQ9RUGSpnk96aViSfyHdjOy5Q6NqqXYXtPaRyZaURmsnUHg70zhflizUVdTV9OtRQ1EVRC3B4nDDGHzZTAzA82FPccEZM+Y8naz6XlcpZdudgPuyDsI/HiMKH0KXpVnzuHht98e74CybMqfN8uhrqRiYpRwbip4FT3g3GDerG+nOLfCvgeSpUbJue3qwO0jv7zE4xnfGPg8D+djBsXUHxwsR4wsY/kv/AwO68R8n6xvHEhgCX9a3jivr/5Q4nGFhYWOFMsKo+vxwVgWiPveWOc3rRl+V1VYRq5mJnC/aIGw8zYY9Kh/wAaZm+3hk/LblFCeU1cUimquaAhTmiCqqoud/vE38sAZdmdPUskbrNTySe4sgDavQ3+GK/ygp66GomkSQxyMdVkS4Nzf03xxydy7NKqdJ66smaGNTpTWRx48OB7Ozj2Xyn+m05M6a3YnxiW6pqaWmYLLW0qPa+l5NJ9DY4SVA1K6spU7alIZT58MU/ldXVdDWCOKlWSOVVbnrvdyF0kEA2Pn24jsizippKxUSl0R1EiLIgF9e/AG3f8sONS46mOV0t4yRtHsnqG5nOIWb9Ek6Oo7CwIP9IxdJpmkNhsuKZ7NacRZdXzIdSS1VlcCwZQikf1HwN8W/Gdlra4o5n6IdmPcejCtjABDCx6B2YWHgBhwBN+tfxwecAT/rX8cdf1r9qCPpxhYWFjzywqi4v5YieXQduTc6IxUO6KxA+rq+HAYlaL3n8sPVUazU8sTEAOhU37xbHo0rasJTyWmQVaxyNpdA9uAbqwHFJmMMszU7UzptzSMgULbruAflhVUrhpArLzn2juB+eApvpEYDLWwlb3POXQj0vjkSbZ6izOhPTyZqhbNKVIJjdegx0E9RHZ1+vWNsc5ZlMVDI5XSWF9JU7Dq7Mdw1shhZJVCMOsG6sO0YPyeiqc0doaRA0pBIDNpG3afhjRSaeHPNRzSf8AZwJP7RzSzvzCIqaD7ofUSWH3gQfXF9tiF5L5McnoXSUIJ5WDSaDsLCwHz4duJrGTevTlm030dDDkMRfuHbjiJDI4UeZxIKoVQBjamrm9fhm2JI1UWAwsdDCx3cUv6EM9eAZ/1rYOOIjNswo8uZnrqqKnU2tzjWJ8BxPljn+pNxRUfR3CO2KVmntIyymDLQQy1TW95v0aD8T19Q4HsxU67l/nlW5WKZaSMXuIUAKi/wBo3N+ryPaMcsfnmxuRsMmYUuWQvUV06QxAcWPHuHafDFbyPOK/lZnddLTStT5PRIY44xsZ5GBALnsAubd4474yaqzKprpTNUzzTOfrMS1h4nGkexSoWTL80i+stQj8Qditurwx31Q4x4sne9KdUK8NTLT1itFPEdLqdiCMR1StIxJjlljN/eEht6Y1jl/yU/tiIV2XpbMIhuo259R9X73YfLstkFRBKWXpqBvcOvSBB3B7DjlnXxkd0LeUehXINg+pb+8Txxo/s3am/vC87GKkoCkR95kvu3eLi3dbvxSeT+Q1eeZgKam3C7yylejEvafwHX6kT/tAol5NHI8zyaRo5cuvB0j+tDHUdXmWv1WY4tU84vDC2edGoY9B7cRmQZzSZ5l6VdG67qOcj1AtExHA/n14khjkaaeMxDaRbJqt72CMNxbRL4YcBx6dceMUiT0YWEMLFgZD7ROV9fDnc1LlVfLTwUyc25ia2pvrHy4d1j559VVUlVeWpkkkdhdy7Xa1rkX8A48lw7mEzSTvK/6R2cyHVvqN77+OAIXCnSWLCNyC5+sAVJPmC+AQpEmUEga2Xfbe5BPV3sv8+OmRlQWA0rYA3BFwLcfdv5k46KEpoIBbSBv1sOj/AFIvrhKza1KlrEWErMbgbEajxOzKdm7dtsAHjRyN0VUajwLXO+wG7dV2Xq6+OL77I56qlq6+OkMbLJHGzGVSbAGw4EfVKYpCC4N7pq49q3/Eav8ASxc/ZhVCHOquNl0iakNh2MHU28rsv7mDANbpamoJK1ghF9gYwR88Q+cchsmzeuatnWWKeQdMwuFDn7RBBF+/EvIgdjvZbXw7OWSjd9TAIpIK23wmk+mUm14R/wDsnk7QR00IEMIawVBqJPaesntOM69pc8dTk2pHDXdSluO5O9j4W88Xa3PnnGVi3aRime1z+70VDAH067Mx8NW/le/7uLXSwh62Z9lOcVeVTpU0dQ8Mi7agR0h2EcCO7Gm8m/aVSVhWnzlVp5TYCeO/Nt4jivxHhjHl97YFT2bAjuuezh+6cPsAVMh12C7kAHby8/XGM64z9Guj6nppY5oI5IXV42UFWUggjtBw7j5x5M8rM05OTf3OcmG/Tgk6UbHr26uIFxvjXuTntCybNobVU6UNSo6cc7AKfut1/A/PFpYsDS4g4WPFIIuDcduFhjPmGpcAlusf+cAA2qGTgCFHkNUZ/DBcxBsv2jYj5fjgCU6qiM9bo1/5D8y2EIM1MQWX3yLjxI/+6j1w7EYmjMgW8bbsFPFbEEDyWUea4ZUsBce9xXxI1D+Zfjhyl6BeOOxKteMW2sSNI9Vi/jOGgHTtqEnTtfX+1x1epEv8YxM8kZ2g5QUwvcsWjYj6xIO/8Sk/4gxDA7rzJvw0X6/d0/KE/vNgrKZlgzOklViEWVCCdujdQD6GE+TYAPogLzvMr1WLHv4W/wC+7BEsasiqeva2GqA6kVj1RoPhf8cOzGzJ97AMDWmBd7iwtwtjMPbYF+l5dEfdWndj4X3/AJQ48xjWn6MTN24x32u1HP8AKSKJdN4qVFF+Fy2o38zH5Xw/RGY2cm2xa+/YTw+LbeD45BJuOio+1pUkiwO221wR64dkRElAGrm9rb2O9rbnu0/wtjysjEd7NdSLoRtsTceGzbj9i2EI8Bto1k9V/wCo/E46hkLSAtuEUMfvEX/EnwB4YFeUlLnbYn1J/DBEJsFB4s1zfqsEsPi3rgA+oOTDtJybyp3N2NHFcn7gwsM8jJBJyTyhtv8AdIx6C34YWAZ85TNdBoNza49Lr+WAJ5F+nRaT0b2HgST8nX0wZK4PTX3R0h4Ahx8GPpiJnYpUxhuKyKvp0T/QMICX1lBqXqXUB3g3GOyOaqF0tpS5ivewAuV1eWmM44B3BPCxx6wV4mDKCLXYdtlVrf6ZwwCWANzYx349q3vceQLf5Ix07GxaQaeJcDqBDE+l5h/hrhuORmhVnXW42cDrYE6h5kMP8UY7QkbBtbAi37ZBFvUhf844Yj6PyKQy5XSysQWeFC1u3QMGOuqZewb4r/ICpE/JLKunqC04QN2hSVB9ADix6gASTthFDFWTaw4WvjB+X9UKrlXmT+8quIgB2IukjzIl9Fxt+Y1UdPG08rBY443d2PAKoBJ9Bj50rKiSoq5qmQlHkkMhv9Uk338LA+KPhoTA6uHWtyNRAOq3Xxv69O3/ADFxZvZzktDWVc2aZuUlpqFgBCU1c/M9wo08W+swUDcuOw4gARuT+jCjgfqW/LT/AKONHpMy5L5ZyfpKWlzFIM0gjYrVwRMzRyNfUPd3W+xHWBcWNjgEiIzOj5NcnM3lzavp4qaRrGHLI2DaD1WF7aj126K9RPHGdZjmcmZ5nLXTkc5MwkYDgt1XYdwAA8secrqmGt5ST1MAdUm5uVldixViFuLnc2N9zx44M5DZP/aeaCWaIvRUKLPVD7Sg2C+duHYDhDNe5Oco58v5NZXSRxnnIoSJARuOkSt/Kx88LDGTSCqqa6WVdTO6sN+oiw+XwwsAGSuwYlV9w9EHuJI/pdcQcsxlqYz9ZpAfUg/icSVTPoWTSOFwvlqA+Ma4gg5+mRkm9pB88IZaWsV24aTjuON5ZtCKWLEi3aNJHyJwwl3tGASzEAAcTv8A/mJ6ihWCnMsyMHkAPR4gWG3qL4zsmoLTSqtzlgyIqfL2LVLBncltI4BjYnx3APVwGDa5oayClgpaNIJ1WzlGFzwF7do6LAfsYGFFTVH6ZabnDe4Y3Zj4X4Y5koq5HMsK09PovpDNcsd/IdXrjmVrct063SlHEjUfZdWsMk+jSRSLJBOwKaeAbpW8iWHli5V1ckTxQMs2qVgoKwOwv3lQQPE2GM19lFfM+a5hBVEB4lUhR12PH+ZfXGk1maQU6s7k3A2HbjtT5LTikknhU/ajmH0DJvo6OoeovGdXC3Fr91hv3XxjhO5NyLdcg+J9CT3iQYtHtEzg5lnAjD2FOljbezGzHbrsNBPeFX6xxUx0bsSVC7397Tb52t56f/cxSM5enUoGkQ6SNZ0sCd1F7b99wB32b7WG9Ze3aQD43Av8QcMq5ZmYLpLDZfs7AAeRS3/nHckgRXlHAAkfMfPABB1rmbMJmUajr0qAONrD8Ma/kmTPyZ5LpDIBz9bZ6gjirkGy+FjbxB+1jPPZzlEub8o4JBfm6Y88724G5t53sfLGv8ov0lK0MSkLCANXUGG9h22sPW3HCGR2VRPJRI0EiqdtV777Aj5nCw3kMxSKaPYIH1Ib9RF7eRv5WwsAGZfQYGOnRcdiGwH5cTx32XY749iyyiQl0hWS2+q5cD0BA8yMEar2I3Ci2ob27r2YDw1L5YcpmU1MMshDIsi3djcAXH1jqA/jGADUcyySl5KcjIEhhjWvrGSOee3TN1LMoO9l2tYHtxSpSD0dievGqe0uNZ+StRVBS30KRagW+yLqx/hZj5YyI18MsLzK6iJRctbYC9r38ccf0Rly6O755RUew2khnqmKxmxA2WIbm2I98prqmdmqKyKCDcp0rkdl/Lv4485OcsaPJc0eUhpVdCpk03CW327b2ttiEz/OqfMeUE75ajwQyWsrEgNJffbqBba3ZfChVILPoj4Wv2YVxp+VhSZw/OxSQlhwYjcfFG/lxovKGthoctqK2q3jhQuQeB7B5mwxjHJepWkzugqLnQkyXJ+ySo+RT0bFx9qOaEmlyqFyGa08ltyADZPO/AdoXHbn9HBulIMkk80ksxJlkcs+9iWJJI7tzx6iSf8Ah45lOsBFbhY7C19iR4cAbfcH1cexjSEFksbAC917vEWv4qD/AOpjhHLKZN7lA2/E2s1z3nWfjihHrAWJXjY6T6OPlgPNphDSmJDbWLDbqJv8iBgqZlS41WAJ37rm3wIwRySy1s4zpswqGRKGiYMzP7rMNwvfbj4WwmNGkcgMibk/kMETIFzGsHOSm36vx+6CNu0268TeaIrU/wBEpx0gt2Ym5Rb8e9ib277nq3Eoa2JKd6iSQCVwLJe3HZUHfc795OCy5hpbFllqJmtfqd7fBQB6L24kopCZhUZdLLEDCVLXCyjh4f8AfVhYMzmmgpJkScBrgnWRux6z3YWHhBRSNbKWHS4K3H0JBJ/dGHGOgGViLqPePV3XvceGsfdxZc95H5rkpklgU1tGwOpo0LMo3HSXc8Ce0YrlRKZOdsoj0IQGXYAEtsDcW8LjwOEnpZvnJ+aLO+TgiqULQTQmGTVwZSuk/DGQ+0+On5O5NRZJThfpFWwlmK9USGyjza5/cGIKl5f51QZNDQ5fMsSINPOSLzjsR2argAdgGK7mmZ5hnVYazNKmSonKBQzW2UdQA2A34DtwwBIUN1322B+P5YJnoXezxnc2vbqJ07+r47hpn93Q25tw7yP+oYkaNSrxE9sZ/mh/MYQgdahpqYyRqRLYAgcbkEi3q/8AEuJeuqKjNcxnr6rSZZiDpVrAADSAD2bEA/8AMbqGIiCMCSF9ItZRbVp30Rn88PmSaZIjKCisOAXSCCQDt2adh1WTFIR5JK0juVIKrcg2tcjUb26rmMbdQ0jqw/pCOybdFio8AWX5afTDMKHSC1tWm5B7bAn4mTBCrpYAnr4njwBxQEdmshsFBI1bnv7PmfQYvfISjps35JxU9MV+kwyuJY2NtRLA381sMUPMVBVGPUqj11HE77Kcx+jZ5NBfoyR69P2tPEeNt/3bdeIY0Xefk1NNKHReimtSNdiGuPwv64Jyuizal/TCRKiEDSiknUibXA243BuDvtbuxYK2YUrrU3BjcASkH0f8Ceyx6sMIlS88jxFEgbeVmNhGwHveYG/gD1nCwZC1GY0POGTM6eTnG2QNTvIugcNJUG973J7+7CxB1ntDyqhqJIaYV1UmskyRsqRlr7lLi5B479uFhiNZbu44xXlnOZeUNc8YCXlZBZRcAbce+2FhYyRTKZUUQjtpI0gcMc00Y54KO8fDCwsakkqLoQ19x0h6K3/Tjojm1Y7WQbeQa3/xLhYWAAYRgzMvAwqWQjiDr0fJRguYnm3jJJVVk0gm9hao2+GFhYpeCfp3Kg59tuMjA/5kg+THHA4auvZvVMLCw0Iis2YgRr3fLbAOS5hJlWc0lfFe8EwYqPrDgR5i488LCxLKR9FJAUV3Ko9OAWSMmxVOJX8u426r4pntWzr6Jl1HQ0kXNmtQl5V6J5ofUNuo3G3ZhYWEMy2nVJXcSX6IFreeFhYWM2Wl0f/Z"/>
          <p:cNvSpPr>
            <a:spLocks noChangeAspect="1" noChangeArrowheads="1"/>
          </p:cNvSpPr>
          <p:nvPr/>
        </p:nvSpPr>
        <p:spPr bwMode="auto">
          <a:xfrm>
            <a:off x="63500" y="-411163"/>
            <a:ext cx="609600" cy="8667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2" name="AutoShape 4" descr="data:image/jpeg;base64,/9j/4AAQSkZJRgABAQAAAQABAAD/2wBDAAkGBwgHBgkIBwgKCgkLDRYPDQwMDRsUFRAWIB0iIiAdHx8kKDQsJCYxJx8fLT0tMTU3Ojo6Iys/RD84QzQ5Ojf/2wBDAQoKCg0MDRoPDxo3JR8lNzc3Nzc3Nzc3Nzc3Nzc3Nzc3Nzc3Nzc3Nzc3Nzc3Nzc3Nzc3Nzc3Nzc3Nzc3Nzc3Nzf/wAARCACmAHUDASIAAhEBAxEB/8QAHAAAAQUBAQEAAAAAAAAAAAAABAADBQYHAgEI/8QASBAAAgECBAEJBAYHBQcFAAAAAQIDBBEABRIhMQYTIkFRYXGBkQcyobEUQlJywdEjM2KCkqKyFSSDk6MlNENzwvDxU2Oz0uH/xAAZAQADAQEBAAAAAAAAAAAAAAAAAQIDBAX/xAAjEQACAwADAQABBQEAAAAAAAAAAQIDERIhMQQUEyIjQVEy/9oADAMBAAIRAxEAPwDaSxwt8edeAXdg7dI8e3GVtirWsaWh++FviP1t9pvXHmpvtN64x/KX+D4kkDj2+BaMk3uSd+vBWOiE1KOkiwBmudZdk8QlzKsip1Puhj0m8FG58hiP5VZ8coiigpgrVlRfm9QuEUcXI7B1DrPnjNqyIVVQ9RUGSpnk96aViSfyHdjOy5Q6NqqXYXtPaRyZaURmsnUHg70zhflizUVdTV9OtRQ1EVRC3B4nDDGHzZTAzA82FPccEZM+Y8naz6XlcpZdudgPuyDsI/HiMKH0KXpVnzuHht98e74CybMqfN8uhrqRiYpRwbip4FT3g3GDerG+nOLfCvgeSpUbJue3qwO0jv7zE4xnfGPg8D+djBsXUHxwsR4wsY/kv/AwO68R8n6xvHEhgCX9a3jivr/5Q4nGFhYWOFMsKo+vxwVgWiPveWOc3rRl+V1VYRq5mJnC/aIGw8zYY9Kh/wAaZm+3hk/LblFCeU1cUimquaAhTmiCqqoud/vE38sAZdmdPUskbrNTySe4sgDavQ3+GK/ygp66GomkSQxyMdVkS4Nzf03xxydy7NKqdJ66smaGNTpTWRx48OB7Ozj2Xyn+m05M6a3YnxiW6pqaWmYLLW0qPa+l5NJ9DY4SVA1K6spU7alIZT58MU/ldXVdDWCOKlWSOVVbnrvdyF0kEA2Pn24jsizippKxUSl0R1EiLIgF9e/AG3f8sONS46mOV0t4yRtHsnqG5nOIWb9Ek6Oo7CwIP9IxdJpmkNhsuKZ7NacRZdXzIdSS1VlcCwZQikf1HwN8W/Gdlra4o5n6IdmPcejCtjABDCx6B2YWHgBhwBN+tfxwecAT/rX8cdf1r9qCPpxhYWFjzywqi4v5YieXQduTc6IxUO6KxA+rq+HAYlaL3n8sPVUazU8sTEAOhU37xbHo0rasJTyWmQVaxyNpdA9uAbqwHFJmMMszU7UzptzSMgULbruAflhVUrhpArLzn2juB+eApvpEYDLWwlb3POXQj0vjkSbZ6izOhPTyZqhbNKVIJjdegx0E9RHZ1+vWNsc5ZlMVDI5XSWF9JU7Dq7Mdw1shhZJVCMOsG6sO0YPyeiqc0doaRA0pBIDNpG3afhjRSaeHPNRzSf8AZwJP7RzSzvzCIqaD7ofUSWH3gQfXF9tiF5L5McnoXSUIJ5WDSaDsLCwHz4duJrGTevTlm030dDDkMRfuHbjiJDI4UeZxIKoVQBjamrm9fhm2JI1UWAwsdDCx3cUv6EM9eAZ/1rYOOIjNswo8uZnrqqKnU2tzjWJ8BxPljn+pNxRUfR3CO2KVmntIyymDLQQy1TW95v0aD8T19Q4HsxU67l/nlW5WKZaSMXuIUAKi/wBo3N+ryPaMcsfnmxuRsMmYUuWQvUV06QxAcWPHuHafDFbyPOK/lZnddLTStT5PRIY44xsZ5GBALnsAubd4474yaqzKprpTNUzzTOfrMS1h4nGkexSoWTL80i+stQj8Qditurwx31Q4x4sne9KdUK8NTLT1itFPEdLqdiCMR1StIxJjlljN/eEht6Y1jl/yU/tiIV2XpbMIhuo259R9X73YfLstkFRBKWXpqBvcOvSBB3B7DjlnXxkd0LeUehXINg+pb+8Txxo/s3am/vC87GKkoCkR95kvu3eLi3dbvxSeT+Q1eeZgKam3C7yylejEvafwHX6kT/tAol5NHI8zyaRo5cuvB0j+tDHUdXmWv1WY4tU84vDC2edGoY9B7cRmQZzSZ5l6VdG67qOcj1AtExHA/n14khjkaaeMxDaRbJqt72CMNxbRL4YcBx6dceMUiT0YWEMLFgZD7ROV9fDnc1LlVfLTwUyc25ia2pvrHy4d1j559VVUlVeWpkkkdhdy7Xa1rkX8A48lw7mEzSTvK/6R2cyHVvqN77+OAIXCnSWLCNyC5+sAVJPmC+AQpEmUEga2Xfbe5BPV3sv8+OmRlQWA0rYA3BFwLcfdv5k46KEpoIBbSBv1sOj/AFIvrhKza1KlrEWErMbgbEajxOzKdm7dtsAHjRyN0VUajwLXO+wG7dV2Xq6+OL77I56qlq6+OkMbLJHGzGVSbAGw4EfVKYpCC4N7pq49q3/Eav8ASxc/ZhVCHOquNl0iakNh2MHU28rsv7mDANbpamoJK1ghF9gYwR88Q+cchsmzeuatnWWKeQdMwuFDn7RBBF+/EvIgdjvZbXw7OWSjd9TAIpIK23wmk+mUm14R/wDsnk7QR00IEMIawVBqJPaesntOM69pc8dTk2pHDXdSluO5O9j4W88Xa3PnnGVi3aRime1z+70VDAH067Mx8NW/le/7uLXSwh62Z9lOcVeVTpU0dQ8Mi7agR0h2EcCO7Gm8m/aVSVhWnzlVp5TYCeO/Nt4jivxHhjHl97YFT2bAjuuezh+6cPsAVMh12C7kAHby8/XGM64z9Guj6nppY5oI5IXV42UFWUggjtBw7j5x5M8rM05OTf3OcmG/Tgk6UbHr26uIFxvjXuTntCybNobVU6UNSo6cc7AKfut1/A/PFpYsDS4g4WPFIIuDcduFhjPmGpcAlusf+cAA2qGTgCFHkNUZ/DBcxBsv2jYj5fjgCU6qiM9bo1/5D8y2EIM1MQWX3yLjxI/+6j1w7EYmjMgW8bbsFPFbEEDyWUea4ZUsBce9xXxI1D+Zfjhyl6BeOOxKteMW2sSNI9Vi/jOGgHTtqEnTtfX+1x1epEv8YxM8kZ2g5QUwvcsWjYj6xIO/8Sk/4gxDA7rzJvw0X6/d0/KE/vNgrKZlgzOklViEWVCCdujdQD6GE+TYAPogLzvMr1WLHv4W/wC+7BEsasiqeva2GqA6kVj1RoPhf8cOzGzJ97AMDWmBd7iwtwtjMPbYF+l5dEfdWndj4X3/AJQ48xjWn6MTN24x32u1HP8AKSKJdN4qVFF+Fy2o38zH5Xw/RGY2cm2xa+/YTw+LbeD45BJuOio+1pUkiwO221wR64dkRElAGrm9rb2O9rbnu0/wtjysjEd7NdSLoRtsTceGzbj9i2EI8Bto1k9V/wCo/E46hkLSAtuEUMfvEX/EnwB4YFeUlLnbYn1J/DBEJsFB4s1zfqsEsPi3rgA+oOTDtJybyp3N2NHFcn7gwsM8jJBJyTyhtv8AdIx6C34YWAZ85TNdBoNza49Lr+WAJ5F+nRaT0b2HgST8nX0wZK4PTX3R0h4Ahx8GPpiJnYpUxhuKyKvp0T/QMICX1lBqXqXUB3g3GOyOaqF0tpS5ivewAuV1eWmM44B3BPCxx6wV4mDKCLXYdtlVrf6ZwwCWANzYx349q3vceQLf5Ix07GxaQaeJcDqBDE+l5h/hrhuORmhVnXW42cDrYE6h5kMP8UY7QkbBtbAi37ZBFvUhf844Yj6PyKQy5XSysQWeFC1u3QMGOuqZewb4r/ICpE/JLKunqC04QN2hSVB9ADix6gASTthFDFWTaw4WvjB+X9UKrlXmT+8quIgB2IukjzIl9Fxt+Y1UdPG08rBY443d2PAKoBJ9Bj50rKiSoq5qmQlHkkMhv9Uk338LA+KPhoTA6uHWtyNRAOq3Xxv69O3/ADFxZvZzktDWVc2aZuUlpqFgBCU1c/M9wo08W+swUDcuOw4gARuT+jCjgfqW/LT/AKONHpMy5L5ZyfpKWlzFIM0gjYrVwRMzRyNfUPd3W+xHWBcWNjgEiIzOj5NcnM3lzavp4qaRrGHLI2DaD1WF7aj126K9RPHGdZjmcmZ5nLXTkc5MwkYDgt1XYdwAA8secrqmGt5ST1MAdUm5uVldixViFuLnc2N9zx44M5DZP/aeaCWaIvRUKLPVD7Sg2C+duHYDhDNe5Oco58v5NZXSRxnnIoSJARuOkSt/Kx88LDGTSCqqa6WVdTO6sN+oiw+XwwsAGSuwYlV9w9EHuJI/pdcQcsxlqYz9ZpAfUg/icSVTPoWTSOFwvlqA+Ma4gg5+mRkm9pB88IZaWsV24aTjuON5ZtCKWLEi3aNJHyJwwl3tGASzEAAcTv8A/mJ6ihWCnMsyMHkAPR4gWG3qL4zsmoLTSqtzlgyIqfL2LVLBncltI4BjYnx3APVwGDa5oayClgpaNIJ1WzlGFzwF7do6LAfsYGFFTVH6ZabnDe4Y3Zj4X4Y5koq5HMsK09PovpDNcsd/IdXrjmVrct063SlHEjUfZdWsMk+jSRSLJBOwKaeAbpW8iWHli5V1ckTxQMs2qVgoKwOwv3lQQPE2GM19lFfM+a5hBVEB4lUhR12PH+ZfXGk1maQU6s7k3A2HbjtT5LTikknhU/ajmH0DJvo6OoeovGdXC3Fr91hv3XxjhO5NyLdcg+J9CT3iQYtHtEzg5lnAjD2FOljbezGzHbrsNBPeFX6xxUx0bsSVC7397Tb52t56f/cxSM5enUoGkQ6SNZ0sCd1F7b99wB32b7WG9Ze3aQD43Av8QcMq5ZmYLpLDZfs7AAeRS3/nHckgRXlHAAkfMfPABB1rmbMJmUajr0qAONrD8Ma/kmTPyZ5LpDIBz9bZ6gjirkGy+FjbxB+1jPPZzlEub8o4JBfm6Y88724G5t53sfLGv8ov0lK0MSkLCANXUGG9h22sPW3HCGR2VRPJRI0EiqdtV777Aj5nCw3kMxSKaPYIH1Ib9RF7eRv5WwsAGZfQYGOnRcdiGwH5cTx32XY749iyyiQl0hWS2+q5cD0BA8yMEar2I3Ci2ob27r2YDw1L5YcpmU1MMshDIsi3djcAXH1jqA/jGADUcyySl5KcjIEhhjWvrGSOee3TN1LMoO9l2tYHtxSpSD0dievGqe0uNZ+StRVBS30KRagW+yLqx/hZj5YyI18MsLzK6iJRctbYC9r38ccf0Rly6O755RUew2khnqmKxmxA2WIbm2I98prqmdmqKyKCDcp0rkdl/Lv4485OcsaPJc0eUhpVdCpk03CW327b2ttiEz/OqfMeUE75ajwQyWsrEgNJffbqBba3ZfChVILPoj4Wv2YVxp+VhSZw/OxSQlhwYjcfFG/lxovKGthoctqK2q3jhQuQeB7B5mwxjHJepWkzugqLnQkyXJ+ySo+RT0bFx9qOaEmlyqFyGa08ltyADZPO/AdoXHbn9HBulIMkk80ksxJlkcs+9iWJJI7tzx6iSf8Ah45lOsBFbhY7C19iR4cAbfcH1cexjSEFksbAC917vEWv4qD/AOpjhHLKZN7lA2/E2s1z3nWfjihHrAWJXjY6T6OPlgPNphDSmJDbWLDbqJv8iBgqZlS41WAJ37rm3wIwRySy1s4zpswqGRKGiYMzP7rMNwvfbj4WwmNGkcgMibk/kMETIFzGsHOSm36vx+6CNu0268TeaIrU/wBEpx0gt2Ym5Rb8e9ib277nq3Eoa2JKd6iSQCVwLJe3HZUHfc795OCy5hpbFllqJmtfqd7fBQB6L24kopCZhUZdLLEDCVLXCyjh4f8AfVhYMzmmgpJkScBrgnWRux6z3YWHhBRSNbKWHS4K3H0JBJ/dGHGOgGViLqPePV3XvceGsfdxZc95H5rkpklgU1tGwOpo0LMo3HSXc8Ce0YrlRKZOdsoj0IQGXYAEtsDcW8LjwOEnpZvnJ+aLO+TgiqULQTQmGTVwZSuk/DGQ+0+On5O5NRZJThfpFWwlmK9USGyjza5/cGIKl5f51QZNDQ5fMsSINPOSLzjsR2argAdgGK7mmZ5hnVYazNKmSonKBQzW2UdQA2A34DtwwBIUN1322B+P5YJnoXezxnc2vbqJ07+r47hpn93Q25tw7yP+oYkaNSrxE9sZ/mh/MYQgdahpqYyRqRLYAgcbkEi3q/8AEuJeuqKjNcxnr6rSZZiDpVrAADSAD2bEA/8AMbqGIiCMCSF9ItZRbVp30Rn88PmSaZIjKCisOAXSCCQDt2adh1WTFIR5JK0juVIKrcg2tcjUb26rmMbdQ0jqw/pCOybdFio8AWX5afTDMKHSC1tWm5B7bAn4mTBCrpYAnr4njwBxQEdmshsFBI1bnv7PmfQYvfISjps35JxU9MV+kwyuJY2NtRLA381sMUPMVBVGPUqj11HE77Kcx+jZ5NBfoyR69P2tPEeNt/3bdeIY0Xefk1NNKHReimtSNdiGuPwv64Jyuizal/TCRKiEDSiknUibXA243BuDvtbuxYK2YUrrU3BjcASkH0f8Ceyx6sMIlS88jxFEgbeVmNhGwHveYG/gD1nCwZC1GY0POGTM6eTnG2QNTvIugcNJUG973J7+7CxB1ntDyqhqJIaYV1UmskyRsqRlr7lLi5B479uFhiNZbu44xXlnOZeUNc8YCXlZBZRcAbce+2FhYyRTKZUUQjtpI0gcMc00Y54KO8fDCwsakkqLoQ19x0h6K3/Tjojm1Y7WQbeQa3/xLhYWAAYRgzMvAwqWQjiDr0fJRguYnm3jJJVVk0gm9hao2+GFhYpeCfp3Kg59tuMjA/5kg+THHA4auvZvVMLCw0Iis2YgRr3fLbAOS5hJlWc0lfFe8EwYqPrDgR5i488LCxLKR9FJAUV3Ko9OAWSMmxVOJX8u426r4pntWzr6Jl1HQ0kXNmtQl5V6J5ofUNuo3G3ZhYWEMy2nVJXcSX6IFreeFhYWM2Wl0f/Z"/>
          <p:cNvSpPr>
            <a:spLocks noChangeAspect="1" noChangeArrowheads="1"/>
          </p:cNvSpPr>
          <p:nvPr/>
        </p:nvSpPr>
        <p:spPr bwMode="auto">
          <a:xfrm>
            <a:off x="63500" y="-411163"/>
            <a:ext cx="609600" cy="8667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685800" y="3810000"/>
            <a:ext cx="5486400" cy="2062103"/>
          </a:xfrm>
          <a:prstGeom prst="rect">
            <a:avLst/>
          </a:prstGeom>
          <a:noFill/>
          <a:ln>
            <a:solidFill>
              <a:schemeClr val="accent1">
                <a:lumMod val="60000"/>
                <a:lumOff val="40000"/>
              </a:schemeClr>
            </a:solidFill>
          </a:ln>
          <a:effectLst>
            <a:glow rad="63500">
              <a:schemeClr val="accent1">
                <a:satMod val="175000"/>
                <a:alpha val="40000"/>
              </a:schemeClr>
            </a:glow>
            <a:innerShdw blurRad="63500" dist="50800" dir="18900000">
              <a:prstClr val="black">
                <a:alpha val="50000"/>
              </a:prstClr>
            </a:innerShdw>
          </a:effectLst>
        </p:spPr>
        <p:txBody>
          <a:bodyPr wrap="square" rtlCol="0">
            <a:spAutoFit/>
          </a:bodyPr>
          <a:lstStyle/>
          <a:p>
            <a:r>
              <a:rPr lang="en-US" sz="2000" b="1" i="1" u="sng" dirty="0" smtClean="0"/>
              <a:t>If I should Die: Jay-Z</a:t>
            </a:r>
          </a:p>
          <a:p>
            <a:r>
              <a:rPr lang="en-US" b="1" dirty="0" smtClean="0"/>
              <a:t>If I should die don't cry my n.....s</a:t>
            </a:r>
            <a:br>
              <a:rPr lang="en-US" b="1" dirty="0" smtClean="0"/>
            </a:br>
            <a:r>
              <a:rPr lang="en-US" b="1" dirty="0" smtClean="0"/>
              <a:t>just ride my n.....s bust bullets in the sky my n.....s</a:t>
            </a:r>
            <a:br>
              <a:rPr lang="en-US" b="1" dirty="0" smtClean="0"/>
            </a:br>
            <a:r>
              <a:rPr lang="en-US" b="1" dirty="0" smtClean="0"/>
              <a:t>And when I'm gone don't mourn my n.....s</a:t>
            </a:r>
            <a:br>
              <a:rPr lang="en-US" b="1" dirty="0" smtClean="0"/>
            </a:br>
            <a:r>
              <a:rPr lang="en-US" b="1" dirty="0" smtClean="0"/>
              <a:t>get on my n.....s when it's real</a:t>
            </a:r>
            <a:br>
              <a:rPr lang="en-US" b="1" dirty="0" smtClean="0"/>
            </a:br>
            <a:r>
              <a:rPr lang="en-US" b="1" dirty="0" smtClean="0"/>
              <a:t>say word to Shawn my n.....s</a:t>
            </a:r>
            <a:br>
              <a:rPr lang="en-US" b="1" dirty="0" smtClean="0"/>
            </a:br>
            <a:r>
              <a:rPr lang="en-US" b="1" dirty="0" smtClean="0"/>
              <a:t>If I should die </a:t>
            </a:r>
            <a:r>
              <a:rPr lang="en-US" b="1" i="1" dirty="0" smtClean="0"/>
              <a:t>[echoes]</a:t>
            </a:r>
            <a:endParaRPr lang="en-US" b="1" dirty="0"/>
          </a:p>
        </p:txBody>
      </p:sp>
      <p:pic>
        <p:nvPicPr>
          <p:cNvPr id="13" name="Picture 12" descr="http://t2.gstatic.com/images?q=tbn:ANd9GcTQsscBB6RW7LvkKNcTtel8pz0TOxkECnra8z5x_q5zExRWvxr5"/>
          <p:cNvPicPr/>
          <p:nvPr/>
        </p:nvPicPr>
        <p:blipFill>
          <a:blip r:embed="rId3" cstate="print"/>
          <a:srcRect/>
          <a:stretch>
            <a:fillRect/>
          </a:stretch>
        </p:blipFill>
        <p:spPr bwMode="auto">
          <a:xfrm>
            <a:off x="6705600" y="3705225"/>
            <a:ext cx="1857375" cy="24669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il_fi" descr="http://edge-img.datpiff.com/m8e9e796/young_jeezy_Before_The_103-front-large.jpg"/>
          <p:cNvPicPr/>
          <p:nvPr/>
        </p:nvPicPr>
        <p:blipFill>
          <a:blip r:embed="rId4" cstate="print"/>
          <a:srcRect/>
          <a:stretch>
            <a:fillRect/>
          </a:stretch>
        </p:blipFill>
        <p:spPr bwMode="auto">
          <a:xfrm>
            <a:off x="6629400" y="1219200"/>
            <a:ext cx="2057400" cy="1981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6962</TotalTime>
  <Words>2782</Words>
  <Application>Microsoft Office PowerPoint</Application>
  <PresentationFormat>On-screen Show (4:3)</PresentationFormat>
  <Paragraphs>431</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Apex</vt:lpstr>
      <vt:lpstr>50 LARGE</vt:lpstr>
      <vt:lpstr>The Problems</vt:lpstr>
      <vt:lpstr>Gangs and Gang Violence What Gangs are Active (documented)</vt:lpstr>
      <vt:lpstr>Where are they?</vt:lpstr>
      <vt:lpstr>Gang Crimes…</vt:lpstr>
      <vt:lpstr>Tallahassee makes Forbes top 10 most dangerous cities…</vt:lpstr>
      <vt:lpstr>Bethel AME Church Memorial Service: Reshard Morrell April 30, 2011</vt:lpstr>
      <vt:lpstr>The New Jim Crow: Mass Incarceration in the Age of Colorblindness by Michelle Alexander</vt:lpstr>
      <vt:lpstr>Pop Culture Icons: Young Jeezy &amp; Jay-Z</vt:lpstr>
      <vt:lpstr>50 LARGE Solution</vt:lpstr>
      <vt:lpstr>Case Managers: It’s a family affair…</vt:lpstr>
      <vt:lpstr>50 LARGE Bible</vt:lpstr>
      <vt:lpstr>50 LARGE Headquarters</vt:lpstr>
      <vt:lpstr>Targeted Reading Tutoring at FSU</vt:lpstr>
      <vt:lpstr>Reading outside at FSU</vt:lpstr>
      <vt:lpstr>One to One Strategy Works</vt:lpstr>
      <vt:lpstr>Kelly Seay:  Reading Component Coordinator</vt:lpstr>
      <vt:lpstr>Technology at Goodwill</vt:lpstr>
      <vt:lpstr>Prevention: Bond Cohort</vt:lpstr>
      <vt:lpstr>Zach Richardson The Holistic Approach</vt:lpstr>
      <vt:lpstr>Stipends &amp; Jobs</vt:lpstr>
      <vt:lpstr>1st Annual Matriculation Celebration </vt:lpstr>
      <vt:lpstr>Jail vs. College</vt:lpstr>
      <vt:lpstr>50 L Annual Cost Savings</vt:lpstr>
      <vt:lpstr>Current Staff</vt:lpstr>
      <vt:lpstr>Executive Team</vt:lpstr>
      <vt:lpstr>Steering Committee (Board of Directors)</vt:lpstr>
      <vt:lpstr>Steering Committee (Board of Directors)</vt:lpstr>
      <vt:lpstr>Steering Committee (Board of Directors)</vt:lpstr>
      <vt:lpstr>Additional Information</vt:lpstr>
    </vt:vector>
  </TitlesOfParts>
  <Company>Leon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 LARGE</dc:title>
  <dc:creator>thompsonl3</dc:creator>
  <cp:lastModifiedBy>eveloc</cp:lastModifiedBy>
  <cp:revision>461</cp:revision>
  <dcterms:created xsi:type="dcterms:W3CDTF">2012-01-18T21:16:51Z</dcterms:created>
  <dcterms:modified xsi:type="dcterms:W3CDTF">2013-04-29T14:01:19Z</dcterms:modified>
</cp:coreProperties>
</file>