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3" r:id="rId37"/>
    <p:sldId id="29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oughtco.com/how-to-write-ledes-for-feature-stories-207431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iterarydevices.net/point-of-view/" TargetMode="External"/><Relationship Id="rId2" Type="http://schemas.openxmlformats.org/officeDocument/2006/relationships/hyperlink" Target="https://literarydevices.net/styl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Journalism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61" y="259325"/>
            <a:ext cx="4506135" cy="6354158"/>
          </a:xfrm>
        </p:spPr>
      </p:pic>
    </p:spTree>
    <p:extLst>
      <p:ext uri="{BB962C8B-B14F-4D97-AF65-F5344CB8AC3E}">
        <p14:creationId xmlns:p14="http://schemas.microsoft.com/office/powerpoint/2010/main" val="404770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news?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inverted pyramid?</a:t>
            </a:r>
          </a:p>
          <a:p>
            <a:r>
              <a:rPr lang="en-US" dirty="0" smtClean="0"/>
              <a:t>What types of stories are written in this style?</a:t>
            </a:r>
          </a:p>
          <a:p>
            <a:r>
              <a:rPr lang="en-US" dirty="0" smtClean="0"/>
              <a:t>When do we deviate from this style?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8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64" y="178420"/>
            <a:ext cx="9905998" cy="811763"/>
          </a:xfrm>
        </p:spPr>
        <p:txBody>
          <a:bodyPr/>
          <a:lstStyle/>
          <a:p>
            <a:r>
              <a:rPr lang="en-US" u="sng" dirty="0" smtClean="0"/>
              <a:t>Today’s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3772" y="905069"/>
            <a:ext cx="3582956" cy="595293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 err="1" smtClean="0"/>
              <a:t>Bellringer</a:t>
            </a:r>
            <a:endParaRPr lang="en-US" sz="3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What is a feature article?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Individual Work- Interviews, Writing News Article, Revising News Article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>
                <a:solidFill>
                  <a:srgbClr val="C00000"/>
                </a:solidFill>
              </a:rPr>
              <a:t>DUE WEDNESDAY- News Article 1</a:t>
            </a:r>
            <a:r>
              <a:rPr lang="en-US" sz="3000" baseline="30000" dirty="0" smtClean="0">
                <a:solidFill>
                  <a:srgbClr val="C00000"/>
                </a:solidFill>
              </a:rPr>
              <a:t>st</a:t>
            </a:r>
            <a:r>
              <a:rPr lang="en-US" sz="3000" dirty="0" smtClean="0">
                <a:solidFill>
                  <a:srgbClr val="C00000"/>
                </a:solidFill>
              </a:rPr>
              <a:t> Draft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894" y="811763"/>
            <a:ext cx="6811313" cy="57663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BELLRINGER-</a:t>
            </a:r>
          </a:p>
          <a:p>
            <a:pPr marL="0" indent="0">
              <a:buNone/>
            </a:pPr>
            <a:r>
              <a:rPr lang="en-US" sz="3200" dirty="0" smtClean="0"/>
              <a:t>Write a well-developed 1 paragraph response to the following question-</a:t>
            </a:r>
          </a:p>
          <a:p>
            <a:pPr marL="0" indent="0">
              <a:buNone/>
            </a:pPr>
            <a:r>
              <a:rPr lang="en-US" sz="3200" dirty="0" smtClean="0"/>
              <a:t>Would you spend 15 years in solitary confinement if you would receive 50 million dollars upon your release?  You would have no human contact but unlimited books, games, food, etc.</a:t>
            </a:r>
          </a:p>
        </p:txBody>
      </p:sp>
    </p:spTree>
    <p:extLst>
      <p:ext uri="{BB962C8B-B14F-4D97-AF65-F5344CB8AC3E}">
        <p14:creationId xmlns:p14="http://schemas.microsoft.com/office/powerpoint/2010/main" val="24321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83259"/>
            <a:ext cx="9905998" cy="652721"/>
          </a:xfrm>
        </p:spPr>
        <p:txBody>
          <a:bodyPr/>
          <a:lstStyle/>
          <a:p>
            <a:r>
              <a:rPr lang="en-US" dirty="0" smtClean="0"/>
              <a:t>What is a feature article?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735980"/>
            <a:ext cx="9905999" cy="5887843"/>
          </a:xfrm>
        </p:spPr>
        <p:txBody>
          <a:bodyPr>
            <a:normAutofit/>
          </a:bodyPr>
          <a:lstStyle/>
          <a:p>
            <a:r>
              <a:rPr lang="en-US" dirty="0" smtClean="0"/>
              <a:t>Standard news articles cover basic current events – 5W+1H</a:t>
            </a:r>
          </a:p>
          <a:p>
            <a:r>
              <a:rPr lang="en-US" dirty="0"/>
              <a:t>Featured articles are windows into the human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Non-fiction</a:t>
            </a:r>
          </a:p>
          <a:p>
            <a:pPr lvl="1"/>
            <a:r>
              <a:rPr lang="en-US" sz="2400" dirty="0"/>
              <a:t>focus on an event or individual, what is most interesting not most important</a:t>
            </a:r>
          </a:p>
          <a:p>
            <a:pPr lvl="1"/>
            <a:r>
              <a:rPr lang="en-US" sz="2400" dirty="0" smtClean="0"/>
              <a:t>Sometimes called ‘puff pieces’ often arts or lifestyle sections</a:t>
            </a:r>
          </a:p>
          <a:p>
            <a:pPr lvl="1"/>
            <a:r>
              <a:rPr lang="en-US" sz="2400" dirty="0"/>
              <a:t>giving the reader a chance to more fully understand some interesting dimension of that subject.</a:t>
            </a:r>
          </a:p>
          <a:p>
            <a:pPr lvl="1"/>
            <a:r>
              <a:rPr lang="en-US" sz="2400" dirty="0" smtClean="0"/>
              <a:t>Not necessarily current</a:t>
            </a:r>
          </a:p>
        </p:txBody>
      </p:sp>
    </p:spTree>
    <p:extLst>
      <p:ext uri="{BB962C8B-B14F-4D97-AF65-F5344CB8AC3E}">
        <p14:creationId xmlns:p14="http://schemas.microsoft.com/office/powerpoint/2010/main" val="31392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83259"/>
            <a:ext cx="9905998" cy="652721"/>
          </a:xfrm>
        </p:spPr>
        <p:txBody>
          <a:bodyPr/>
          <a:lstStyle/>
          <a:p>
            <a:r>
              <a:rPr lang="en-US" dirty="0" smtClean="0"/>
              <a:t>How is a feature article written?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208" y="735980"/>
            <a:ext cx="11355355" cy="5887843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>
                <a:hlinkClick r:id="rId2"/>
              </a:rPr>
              <a:t>a </a:t>
            </a:r>
            <a:r>
              <a:rPr lang="en-US" sz="2400" dirty="0">
                <a:hlinkClick r:id="rId2"/>
              </a:rPr>
              <a:t>feature </a:t>
            </a:r>
            <a:r>
              <a:rPr lang="en-US" sz="2400" dirty="0" err="1">
                <a:hlinkClick r:id="rId2"/>
              </a:rPr>
              <a:t>lede</a:t>
            </a:r>
            <a:r>
              <a:rPr lang="en-US" sz="2400" dirty="0"/>
              <a:t> can use description or an anecdote to set up the story</a:t>
            </a:r>
          </a:p>
          <a:p>
            <a:pPr lvl="1"/>
            <a:r>
              <a:rPr lang="en-US" sz="2400" dirty="0"/>
              <a:t>Taking more time to tell a story means using more space, which is why features are usually, though not always, longer than hard news articles</a:t>
            </a:r>
          </a:p>
          <a:p>
            <a:pPr lvl="1"/>
            <a:r>
              <a:rPr lang="en-US" sz="2400" dirty="0"/>
              <a:t>Feature articles also include more of the elements that are used in traditional storytelling - description, scene-setting, quotes and background information</a:t>
            </a:r>
          </a:p>
          <a:p>
            <a:pPr lvl="1"/>
            <a:r>
              <a:rPr lang="en-US" sz="2400" dirty="0"/>
              <a:t>Can be told topically or </a:t>
            </a:r>
            <a:r>
              <a:rPr lang="en-US" sz="2400" dirty="0" smtClean="0"/>
              <a:t>chronologically</a:t>
            </a:r>
          </a:p>
          <a:p>
            <a:pPr lvl="1"/>
            <a:r>
              <a:rPr lang="en-US" sz="2400" dirty="0" smtClean="0"/>
              <a:t>news </a:t>
            </a:r>
            <a:r>
              <a:rPr lang="en-US" sz="2400" dirty="0"/>
              <a:t>have no room for opinions,  </a:t>
            </a:r>
            <a:r>
              <a:rPr lang="en-US" sz="2400" dirty="0" smtClean="0"/>
              <a:t>feature </a:t>
            </a:r>
            <a:r>
              <a:rPr lang="en-US" sz="2400" dirty="0"/>
              <a:t>stories can be </a:t>
            </a:r>
            <a:r>
              <a:rPr lang="en-US" sz="2400" dirty="0" smtClean="0"/>
              <a:t>opinionated</a:t>
            </a:r>
          </a:p>
          <a:p>
            <a:pPr lvl="1"/>
            <a:r>
              <a:rPr lang="en-US" sz="2400" dirty="0" smtClean="0"/>
              <a:t>news </a:t>
            </a:r>
            <a:r>
              <a:rPr lang="en-US" sz="2400" dirty="0"/>
              <a:t>are somewhat shallow, </a:t>
            </a:r>
            <a:r>
              <a:rPr lang="en-US" sz="2400" dirty="0" smtClean="0"/>
              <a:t>features </a:t>
            </a:r>
            <a:r>
              <a:rPr lang="en-US" sz="2400" dirty="0"/>
              <a:t>go </a:t>
            </a:r>
            <a:r>
              <a:rPr lang="en-US" sz="2400" dirty="0" smtClean="0"/>
              <a:t>in-depth</a:t>
            </a:r>
          </a:p>
          <a:p>
            <a:pPr lvl="1"/>
            <a:r>
              <a:rPr lang="en-US" sz="2400" dirty="0" smtClean="0"/>
              <a:t>news </a:t>
            </a:r>
            <a:r>
              <a:rPr lang="en-US" sz="2400" dirty="0"/>
              <a:t>are formal, features can </a:t>
            </a:r>
            <a:r>
              <a:rPr lang="en-US" sz="2400" dirty="0" smtClean="0"/>
              <a:t>be flashy</a:t>
            </a:r>
            <a:r>
              <a:rPr lang="en-US" sz="2400" dirty="0"/>
              <a:t>, </a:t>
            </a:r>
            <a:r>
              <a:rPr lang="en-US" sz="2400" dirty="0" smtClean="0"/>
              <a:t>informal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1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83259"/>
            <a:ext cx="9905998" cy="652721"/>
          </a:xfrm>
        </p:spPr>
        <p:txBody>
          <a:bodyPr/>
          <a:lstStyle/>
          <a:p>
            <a:r>
              <a:rPr lang="en-US" dirty="0" smtClean="0"/>
              <a:t>Types of feature articles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208" y="735980"/>
            <a:ext cx="11355355" cy="5887843"/>
          </a:xfrm>
        </p:spPr>
        <p:txBody>
          <a:bodyPr numCol="2">
            <a:normAutofit/>
          </a:bodyPr>
          <a:lstStyle/>
          <a:p>
            <a:pPr lvl="2"/>
            <a:r>
              <a:rPr lang="en-US" sz="2800" dirty="0" smtClean="0"/>
              <a:t>News behind the news stories</a:t>
            </a:r>
          </a:p>
          <a:p>
            <a:pPr lvl="2"/>
            <a:r>
              <a:rPr lang="en-US" sz="2800" dirty="0" smtClean="0"/>
              <a:t>Personality sketch/profile</a:t>
            </a:r>
          </a:p>
          <a:p>
            <a:pPr lvl="2"/>
            <a:r>
              <a:rPr lang="en-US" sz="2800" dirty="0" smtClean="0"/>
              <a:t>Science and technology story</a:t>
            </a:r>
          </a:p>
          <a:p>
            <a:pPr lvl="2"/>
            <a:r>
              <a:rPr lang="en-US" sz="2800" dirty="0" smtClean="0"/>
              <a:t>Human appeal story</a:t>
            </a:r>
          </a:p>
          <a:p>
            <a:pPr lvl="2"/>
            <a:r>
              <a:rPr lang="en-US" sz="2800" dirty="0" smtClean="0"/>
              <a:t>Historical and cultural features</a:t>
            </a:r>
          </a:p>
          <a:p>
            <a:pPr lvl="2"/>
            <a:r>
              <a:rPr lang="en-US" sz="2800" dirty="0" smtClean="0"/>
              <a:t>How-to and what-to-do features</a:t>
            </a:r>
          </a:p>
          <a:p>
            <a:pPr lvl="2"/>
            <a:r>
              <a:rPr lang="en-US" sz="2800" dirty="0" smtClean="0"/>
              <a:t>Business and development </a:t>
            </a:r>
          </a:p>
          <a:p>
            <a:pPr lvl="2"/>
            <a:endParaRPr lang="en-US" sz="2800" dirty="0"/>
          </a:p>
          <a:p>
            <a:pPr marL="914400" lvl="2" indent="0">
              <a:buNone/>
            </a:pPr>
            <a:endParaRPr lang="en-US" sz="2800" dirty="0" smtClean="0"/>
          </a:p>
          <a:p>
            <a:pPr lvl="2"/>
            <a:r>
              <a:rPr lang="en-US" sz="2800" dirty="0" smtClean="0"/>
              <a:t>Lifestyle</a:t>
            </a:r>
          </a:p>
          <a:p>
            <a:pPr lvl="2"/>
            <a:r>
              <a:rPr lang="en-US" sz="2800" dirty="0" smtClean="0"/>
              <a:t>Entertainment</a:t>
            </a:r>
          </a:p>
          <a:p>
            <a:pPr lvl="2"/>
            <a:r>
              <a:rPr lang="en-US" sz="2800" dirty="0" smtClean="0"/>
              <a:t>Hobby</a:t>
            </a:r>
          </a:p>
          <a:p>
            <a:pPr lvl="2"/>
            <a:r>
              <a:rPr lang="en-US" sz="2800" dirty="0" smtClean="0"/>
              <a:t>Career </a:t>
            </a:r>
          </a:p>
          <a:p>
            <a:pPr lvl="2"/>
            <a:r>
              <a:rPr lang="en-US" sz="2800" dirty="0" smtClean="0"/>
              <a:t>Seasonal</a:t>
            </a:r>
          </a:p>
          <a:p>
            <a:pPr lvl="2"/>
            <a:r>
              <a:rPr lang="en-US" sz="2800" dirty="0" smtClean="0"/>
              <a:t>Travel</a:t>
            </a:r>
          </a:p>
          <a:p>
            <a:pPr lvl="2"/>
            <a:r>
              <a:rPr lang="en-US" sz="2800" dirty="0" smtClean="0"/>
              <a:t>Insider look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38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/>
          </p:cNvSpPr>
          <p:nvPr/>
        </p:nvSpPr>
        <p:spPr bwMode="auto">
          <a:xfrm>
            <a:off x="4648200" y="442913"/>
            <a:ext cx="5118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5500"/>
              </a:spcBef>
              <a:spcAft>
                <a:spcPct val="0"/>
              </a:spcAft>
            </a:pPr>
            <a:r>
              <a:rPr lang="en-US" sz="9600">
                <a:solidFill>
                  <a:srgbClr val="FF0080"/>
                </a:solidFill>
                <a:latin typeface="Arial Bold" charset="0"/>
                <a:cs typeface="Arial Bold" charset="0"/>
                <a:sym typeface="Arial Bold" charset="0"/>
              </a:rPr>
              <a:t>WINTER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4876800" y="1677988"/>
            <a:ext cx="2146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2100"/>
              </a:spcBef>
              <a:spcAft>
                <a:spcPct val="0"/>
              </a:spcAft>
            </a:pPr>
            <a:r>
              <a:rPr lang="en-US" sz="3600">
                <a:solidFill>
                  <a:srgbClr val="666666"/>
                </a:solidFill>
                <a:cs typeface="Arial" charset="0"/>
                <a:sym typeface="Arial" charset="0"/>
              </a:rPr>
              <a:t>Template</a:t>
            </a:r>
          </a:p>
        </p:txBody>
      </p:sp>
      <p:pic>
        <p:nvPicPr>
          <p:cNvPr id="16392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58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9"/>
          <p:cNvSpPr>
            <a:spLocks/>
          </p:cNvSpPr>
          <p:nvPr/>
        </p:nvSpPr>
        <p:spPr bwMode="auto">
          <a:xfrm>
            <a:off x="8153400" y="166688"/>
            <a:ext cx="1079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3450"/>
              </a:spcBef>
              <a:spcAft>
                <a:spcPct val="0"/>
              </a:spcAft>
            </a:pPr>
            <a:r>
              <a:rPr lang="en-US" sz="6000" dirty="0">
                <a:solidFill>
                  <a:srgbClr val="F2FDF7"/>
                </a:solidFill>
                <a:cs typeface="Arial" charset="0"/>
                <a:sym typeface="Arial" charset="0"/>
              </a:rPr>
              <a:t>50</a:t>
            </a: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1981200" y="304800"/>
            <a:ext cx="6172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ADADAD">
                    <a:lumMod val="20000"/>
                    <a:lumOff val="80000"/>
                  </a:srgbClr>
                </a:solidFill>
                <a:latin typeface="1942 report" pitchFamily="1" charset="0"/>
                <a:cs typeface="Arial" charset="0"/>
                <a:sym typeface="Arial" charset="0"/>
              </a:rPr>
              <a:t>Feature Page</a:t>
            </a:r>
            <a:endParaRPr lang="en-US" sz="4800" b="1" dirty="0">
              <a:solidFill>
                <a:srgbClr val="ADADAD">
                  <a:lumMod val="20000"/>
                  <a:lumOff val="80000"/>
                </a:srgbClr>
              </a:solidFill>
              <a:latin typeface="1942 report" pitchFamily="1" charset="0"/>
              <a:cs typeface="Lucida Grande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2" y="1295400"/>
            <a:ext cx="6711949" cy="5006960"/>
          </a:xfrm>
          <a:prstGeom prst="rect">
            <a:avLst/>
          </a:prstGeom>
        </p:spPr>
      </p:pic>
      <p:sp>
        <p:nvSpPr>
          <p:cNvPr id="12" name="Rectangle 10"/>
          <p:cNvSpPr>
            <a:spLocks/>
          </p:cNvSpPr>
          <p:nvPr/>
        </p:nvSpPr>
        <p:spPr bwMode="auto">
          <a:xfrm>
            <a:off x="6553199" y="1775936"/>
            <a:ext cx="2435525" cy="738664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xtLst/>
        </p:spPr>
        <p:txBody>
          <a:bodyPr wrap="square" lIns="0" tIns="0" rIns="40639" bIns="0">
            <a:spAutoFit/>
          </a:bodyPr>
          <a:lstStyle/>
          <a:p>
            <a:pPr marL="39688" algn="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Abadi MT Condensed Light" pitchFamily="34" charset="0"/>
                <a:cs typeface="Arial" charset="0"/>
                <a:sym typeface="Arial" charset="0"/>
              </a:rPr>
              <a:t>Profiles</a:t>
            </a:r>
            <a:endParaRPr lang="en-US" sz="4800" b="1" dirty="0">
              <a:solidFill>
                <a:srgbClr val="000000"/>
              </a:solidFill>
              <a:latin typeface="Abadi MT Condensed Light" pitchFamily="34" charset="0"/>
              <a:cs typeface="Lucida Grande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/>
          </p:cNvSpPr>
          <p:nvPr/>
        </p:nvSpPr>
        <p:spPr bwMode="auto">
          <a:xfrm>
            <a:off x="4648200" y="442913"/>
            <a:ext cx="5118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5500"/>
              </a:spcBef>
              <a:spcAft>
                <a:spcPct val="0"/>
              </a:spcAft>
            </a:pPr>
            <a:r>
              <a:rPr lang="en-US" sz="9600">
                <a:solidFill>
                  <a:srgbClr val="FF0080"/>
                </a:solidFill>
                <a:latin typeface="Arial Bold" charset="0"/>
                <a:cs typeface="Arial Bold" charset="0"/>
                <a:sym typeface="Arial Bold" charset="0"/>
              </a:rPr>
              <a:t>WINTER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4876800" y="1677988"/>
            <a:ext cx="2146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2100"/>
              </a:spcBef>
              <a:spcAft>
                <a:spcPct val="0"/>
              </a:spcAft>
            </a:pPr>
            <a:r>
              <a:rPr lang="en-US" sz="3600">
                <a:solidFill>
                  <a:srgbClr val="666666"/>
                </a:solidFill>
                <a:cs typeface="Arial" charset="0"/>
                <a:sym typeface="Arial" charset="0"/>
              </a:rPr>
              <a:t>Template</a:t>
            </a:r>
          </a:p>
        </p:txBody>
      </p:sp>
      <p:pic>
        <p:nvPicPr>
          <p:cNvPr id="16392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58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9"/>
          <p:cNvSpPr>
            <a:spLocks/>
          </p:cNvSpPr>
          <p:nvPr/>
        </p:nvSpPr>
        <p:spPr bwMode="auto">
          <a:xfrm>
            <a:off x="8153400" y="166688"/>
            <a:ext cx="1079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3450"/>
              </a:spcBef>
              <a:spcAft>
                <a:spcPct val="0"/>
              </a:spcAft>
            </a:pPr>
            <a:r>
              <a:rPr lang="en-US" sz="6000" dirty="0">
                <a:solidFill>
                  <a:srgbClr val="F2FDF7"/>
                </a:solidFill>
                <a:cs typeface="Arial" charset="0"/>
                <a:sym typeface="Arial" charset="0"/>
              </a:rPr>
              <a:t>51</a:t>
            </a: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1981200" y="304800"/>
            <a:ext cx="6172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ADADAD">
                    <a:lumMod val="20000"/>
                    <a:lumOff val="80000"/>
                  </a:srgbClr>
                </a:solidFill>
                <a:latin typeface="1942 report" pitchFamily="1" charset="0"/>
                <a:cs typeface="Arial" charset="0"/>
                <a:sym typeface="Arial" charset="0"/>
              </a:rPr>
              <a:t>Feature Page</a:t>
            </a:r>
            <a:endParaRPr lang="en-US" sz="4800" b="1" dirty="0">
              <a:solidFill>
                <a:srgbClr val="ADADAD">
                  <a:lumMod val="20000"/>
                  <a:lumOff val="80000"/>
                </a:srgbClr>
              </a:solidFill>
              <a:latin typeface="1942 report" pitchFamily="1" charset="0"/>
              <a:cs typeface="Lucida Grande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415873"/>
            <a:ext cx="6711949" cy="4766015"/>
          </a:xfrm>
          <a:prstGeom prst="rect">
            <a:avLst/>
          </a:prstGeom>
        </p:spPr>
      </p:pic>
      <p:sp>
        <p:nvSpPr>
          <p:cNvPr id="12" name="Rectangle 10"/>
          <p:cNvSpPr>
            <a:spLocks/>
          </p:cNvSpPr>
          <p:nvPr/>
        </p:nvSpPr>
        <p:spPr bwMode="auto">
          <a:xfrm>
            <a:off x="3078200" y="1524000"/>
            <a:ext cx="375295" cy="45720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xtLst/>
        </p:spPr>
        <p:txBody>
          <a:bodyPr vert="wordArtVert" wrap="square" lIns="0" tIns="0" rIns="40639" bIns="0">
            <a:spAutoFit/>
          </a:bodyPr>
          <a:lstStyle/>
          <a:p>
            <a:pPr marL="39688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badi MT Condensed Light" pitchFamily="34" charset="0"/>
                <a:cs typeface="Arial" charset="0"/>
                <a:sym typeface="Arial" charset="0"/>
              </a:rPr>
              <a:t>ENTERTAINMENT</a:t>
            </a:r>
            <a:endParaRPr lang="en-US" sz="2000" b="1" dirty="0">
              <a:solidFill>
                <a:srgbClr val="000000"/>
              </a:solidFill>
              <a:latin typeface="Abadi MT Condensed Light" pitchFamily="34" charset="0"/>
              <a:cs typeface="Lucida Grande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/>
          </p:cNvSpPr>
          <p:nvPr/>
        </p:nvSpPr>
        <p:spPr bwMode="auto">
          <a:xfrm>
            <a:off x="4648200" y="442913"/>
            <a:ext cx="5118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5500"/>
              </a:spcBef>
              <a:spcAft>
                <a:spcPct val="0"/>
              </a:spcAft>
            </a:pPr>
            <a:r>
              <a:rPr lang="en-US" sz="9600">
                <a:solidFill>
                  <a:srgbClr val="FF0080"/>
                </a:solidFill>
                <a:latin typeface="Arial Bold" charset="0"/>
                <a:cs typeface="Arial Bold" charset="0"/>
                <a:sym typeface="Arial Bold" charset="0"/>
              </a:rPr>
              <a:t>WINTER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4876800" y="1677988"/>
            <a:ext cx="2146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2100"/>
              </a:spcBef>
              <a:spcAft>
                <a:spcPct val="0"/>
              </a:spcAft>
            </a:pPr>
            <a:r>
              <a:rPr lang="en-US" sz="3600">
                <a:solidFill>
                  <a:srgbClr val="666666"/>
                </a:solidFill>
                <a:cs typeface="Arial" charset="0"/>
                <a:sym typeface="Arial" charset="0"/>
              </a:rPr>
              <a:t>Template</a:t>
            </a:r>
          </a:p>
        </p:txBody>
      </p:sp>
      <p:pic>
        <p:nvPicPr>
          <p:cNvPr id="16392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58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9"/>
          <p:cNvSpPr>
            <a:spLocks/>
          </p:cNvSpPr>
          <p:nvPr/>
        </p:nvSpPr>
        <p:spPr bwMode="auto">
          <a:xfrm>
            <a:off x="8153400" y="166688"/>
            <a:ext cx="1079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3450"/>
              </a:spcBef>
              <a:spcAft>
                <a:spcPct val="0"/>
              </a:spcAft>
            </a:pPr>
            <a:r>
              <a:rPr lang="en-US" sz="6000" dirty="0">
                <a:solidFill>
                  <a:srgbClr val="F2FDF7"/>
                </a:solidFill>
                <a:cs typeface="Arial" charset="0"/>
                <a:sym typeface="Arial" charset="0"/>
              </a:rPr>
              <a:t>52</a:t>
            </a: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1981200" y="304800"/>
            <a:ext cx="6172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ADADAD">
                    <a:lumMod val="20000"/>
                    <a:lumOff val="80000"/>
                  </a:srgbClr>
                </a:solidFill>
                <a:latin typeface="1942 report" pitchFamily="1" charset="0"/>
                <a:cs typeface="Arial" charset="0"/>
                <a:sym typeface="Arial" charset="0"/>
              </a:rPr>
              <a:t>Feature Page</a:t>
            </a:r>
            <a:endParaRPr lang="en-US" sz="4800" b="1" dirty="0">
              <a:solidFill>
                <a:srgbClr val="ADADAD">
                  <a:lumMod val="20000"/>
                  <a:lumOff val="80000"/>
                </a:srgbClr>
              </a:solidFill>
              <a:latin typeface="1942 report" pitchFamily="1" charset="0"/>
              <a:cs typeface="Lucida Grande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28992"/>
            <a:ext cx="7544540" cy="3884317"/>
          </a:xfrm>
          <a:prstGeom prst="rect">
            <a:avLst/>
          </a:prstGeom>
        </p:spPr>
      </p:pic>
      <p:sp>
        <p:nvSpPr>
          <p:cNvPr id="12" name="Rectangle 10"/>
          <p:cNvSpPr>
            <a:spLocks/>
          </p:cNvSpPr>
          <p:nvPr/>
        </p:nvSpPr>
        <p:spPr bwMode="auto">
          <a:xfrm>
            <a:off x="2120900" y="1471136"/>
            <a:ext cx="7251700" cy="738664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xtLst/>
        </p:spPr>
        <p:txBody>
          <a:bodyPr wrap="squar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Abadi MT Condensed Light" pitchFamily="34" charset="0"/>
                <a:cs typeface="Arial" charset="0"/>
                <a:sym typeface="Arial" charset="0"/>
              </a:rPr>
              <a:t>Informative Features</a:t>
            </a:r>
            <a:endParaRPr lang="en-US" sz="4800" b="1" dirty="0">
              <a:solidFill>
                <a:srgbClr val="000000"/>
              </a:solidFill>
              <a:latin typeface="Abadi MT Condensed Light" pitchFamily="34" charset="0"/>
              <a:cs typeface="Lucida Grande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/>
          </p:cNvSpPr>
          <p:nvPr/>
        </p:nvSpPr>
        <p:spPr bwMode="auto">
          <a:xfrm>
            <a:off x="4648200" y="442913"/>
            <a:ext cx="5118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5500"/>
              </a:spcBef>
              <a:spcAft>
                <a:spcPct val="0"/>
              </a:spcAft>
            </a:pPr>
            <a:r>
              <a:rPr lang="en-US" sz="9600">
                <a:solidFill>
                  <a:srgbClr val="FF0080"/>
                </a:solidFill>
                <a:latin typeface="Arial Bold" charset="0"/>
                <a:cs typeface="Arial Bold" charset="0"/>
                <a:sym typeface="Arial Bold" charset="0"/>
              </a:rPr>
              <a:t>WINTER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4876800" y="1677988"/>
            <a:ext cx="2146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2100"/>
              </a:spcBef>
              <a:spcAft>
                <a:spcPct val="0"/>
              </a:spcAft>
            </a:pPr>
            <a:r>
              <a:rPr lang="en-US" sz="3600">
                <a:solidFill>
                  <a:srgbClr val="666666"/>
                </a:solidFill>
                <a:cs typeface="Arial" charset="0"/>
                <a:sym typeface="Arial" charset="0"/>
              </a:rPr>
              <a:t>Template</a:t>
            </a:r>
          </a:p>
        </p:txBody>
      </p:sp>
      <p:pic>
        <p:nvPicPr>
          <p:cNvPr id="16392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58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9"/>
          <p:cNvSpPr>
            <a:spLocks/>
          </p:cNvSpPr>
          <p:nvPr/>
        </p:nvSpPr>
        <p:spPr bwMode="auto">
          <a:xfrm>
            <a:off x="8153400" y="166688"/>
            <a:ext cx="1079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3450"/>
              </a:spcBef>
              <a:spcAft>
                <a:spcPct val="0"/>
              </a:spcAft>
            </a:pPr>
            <a:r>
              <a:rPr lang="en-US" sz="6000" dirty="0">
                <a:solidFill>
                  <a:srgbClr val="F2FDF7"/>
                </a:solidFill>
                <a:cs typeface="Arial" charset="0"/>
                <a:sym typeface="Arial" charset="0"/>
              </a:rPr>
              <a:t>53</a:t>
            </a: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1981200" y="304800"/>
            <a:ext cx="6172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ADADAD">
                    <a:lumMod val="20000"/>
                    <a:lumOff val="80000"/>
                  </a:srgbClr>
                </a:solidFill>
                <a:latin typeface="1942 report" pitchFamily="1" charset="0"/>
                <a:cs typeface="Arial" charset="0"/>
                <a:sym typeface="Arial" charset="0"/>
              </a:rPr>
              <a:t>Feature Page</a:t>
            </a:r>
            <a:endParaRPr lang="en-US" sz="4800" b="1" dirty="0">
              <a:solidFill>
                <a:srgbClr val="ADADAD">
                  <a:lumMod val="20000"/>
                  <a:lumOff val="80000"/>
                </a:srgbClr>
              </a:solidFill>
              <a:latin typeface="1942 report" pitchFamily="1" charset="0"/>
              <a:cs typeface="Lucida Grande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96" y="1173163"/>
            <a:ext cx="7963504" cy="5420994"/>
          </a:xfrm>
          <a:prstGeom prst="rect">
            <a:avLst/>
          </a:prstGeom>
        </p:spPr>
      </p:pic>
      <p:sp>
        <p:nvSpPr>
          <p:cNvPr id="12" name="Rectangle 10"/>
          <p:cNvSpPr>
            <a:spLocks/>
          </p:cNvSpPr>
          <p:nvPr/>
        </p:nvSpPr>
        <p:spPr bwMode="auto">
          <a:xfrm>
            <a:off x="2120900" y="5638800"/>
            <a:ext cx="7251700" cy="738664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  <a:extLst/>
        </p:spPr>
        <p:txBody>
          <a:bodyPr wrap="squar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Abadi MT Condensed Light" pitchFamily="34" charset="0"/>
                <a:cs typeface="Arial" charset="0"/>
                <a:sym typeface="Arial" charset="0"/>
              </a:rPr>
              <a:t>Advice Features</a:t>
            </a:r>
            <a:endParaRPr lang="en-US" sz="4800" b="1" dirty="0">
              <a:solidFill>
                <a:srgbClr val="000000"/>
              </a:solidFill>
              <a:latin typeface="Abadi MT Condensed Light" pitchFamily="34" charset="0"/>
              <a:cs typeface="Lucida Grande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811763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3772" y="905069"/>
            <a:ext cx="3582956" cy="488613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Bellringer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Syllabus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Discussion of Class Format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journalism?  What is news?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Writing Tabloid News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620" y="905069"/>
            <a:ext cx="6316791" cy="48861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BELLRINGER-</a:t>
            </a:r>
          </a:p>
          <a:p>
            <a:pPr marL="0" indent="0">
              <a:buNone/>
            </a:pPr>
            <a:r>
              <a:rPr lang="en-US" dirty="0" smtClean="0"/>
              <a:t>What is journalism?  </a:t>
            </a:r>
          </a:p>
          <a:p>
            <a:pPr marL="0" indent="0">
              <a:buNone/>
            </a:pPr>
            <a:r>
              <a:rPr lang="en-US" dirty="0" smtClean="0"/>
              <a:t>What is “the news”?  </a:t>
            </a:r>
          </a:p>
          <a:p>
            <a:pPr marL="0" indent="0">
              <a:buNone/>
            </a:pPr>
            <a:r>
              <a:rPr lang="en-US" dirty="0" smtClean="0"/>
              <a:t>Who determines what is news?</a:t>
            </a:r>
          </a:p>
          <a:p>
            <a:pPr marL="0" indent="0">
              <a:buNone/>
            </a:pPr>
            <a:r>
              <a:rPr lang="en-US" dirty="0" smtClean="0"/>
              <a:t>What is the biggest news story right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/>
          </p:cNvSpPr>
          <p:nvPr/>
        </p:nvSpPr>
        <p:spPr bwMode="auto">
          <a:xfrm>
            <a:off x="4648200" y="442913"/>
            <a:ext cx="5118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5500"/>
              </a:spcBef>
              <a:spcAft>
                <a:spcPct val="0"/>
              </a:spcAft>
            </a:pPr>
            <a:r>
              <a:rPr lang="en-US" sz="9600">
                <a:solidFill>
                  <a:srgbClr val="FF0080"/>
                </a:solidFill>
                <a:latin typeface="Arial Bold" charset="0"/>
                <a:cs typeface="Arial Bold" charset="0"/>
                <a:sym typeface="Arial Bold" charset="0"/>
              </a:rPr>
              <a:t>WINTER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4876800" y="1677988"/>
            <a:ext cx="2146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2100"/>
              </a:spcBef>
              <a:spcAft>
                <a:spcPct val="0"/>
              </a:spcAft>
            </a:pPr>
            <a:r>
              <a:rPr lang="en-US" sz="3600">
                <a:solidFill>
                  <a:srgbClr val="666666"/>
                </a:solidFill>
                <a:cs typeface="Arial" charset="0"/>
                <a:sym typeface="Arial" charset="0"/>
              </a:rPr>
              <a:t>Template</a:t>
            </a:r>
          </a:p>
        </p:txBody>
      </p:sp>
      <p:pic>
        <p:nvPicPr>
          <p:cNvPr id="16392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58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9"/>
          <p:cNvSpPr>
            <a:spLocks/>
          </p:cNvSpPr>
          <p:nvPr/>
        </p:nvSpPr>
        <p:spPr bwMode="auto">
          <a:xfrm>
            <a:off x="8153400" y="166688"/>
            <a:ext cx="1079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3450"/>
              </a:spcBef>
              <a:spcAft>
                <a:spcPct val="0"/>
              </a:spcAft>
            </a:pPr>
            <a:r>
              <a:rPr lang="en-US" sz="6000" dirty="0">
                <a:solidFill>
                  <a:srgbClr val="F2FDF7"/>
                </a:solidFill>
                <a:cs typeface="Arial" charset="0"/>
                <a:sym typeface="Arial" charset="0"/>
              </a:rPr>
              <a:t>54</a:t>
            </a: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1981200" y="304800"/>
            <a:ext cx="480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ADADAD">
                    <a:lumMod val="20000"/>
                    <a:lumOff val="80000"/>
                  </a:srgbClr>
                </a:solidFill>
                <a:latin typeface="1942 report" pitchFamily="1" charset="0"/>
                <a:cs typeface="Arial" charset="0"/>
                <a:sym typeface="Arial" charset="0"/>
              </a:rPr>
              <a:t>S&amp;T Section</a:t>
            </a:r>
            <a:endParaRPr lang="en-US" sz="4800" b="1" dirty="0">
              <a:solidFill>
                <a:srgbClr val="ADADAD">
                  <a:lumMod val="20000"/>
                  <a:lumOff val="80000"/>
                </a:srgbClr>
              </a:solidFill>
              <a:latin typeface="1942 report" pitchFamily="1" charset="0"/>
              <a:cs typeface="Lucida Grande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96" y="1524001"/>
            <a:ext cx="7963504" cy="4392965"/>
          </a:xfrm>
          <a:prstGeom prst="rect">
            <a:avLst/>
          </a:prstGeom>
        </p:spPr>
      </p:pic>
      <p:sp>
        <p:nvSpPr>
          <p:cNvPr id="12" name="Rectangle 10"/>
          <p:cNvSpPr>
            <a:spLocks/>
          </p:cNvSpPr>
          <p:nvPr/>
        </p:nvSpPr>
        <p:spPr bwMode="auto">
          <a:xfrm>
            <a:off x="1981200" y="1665624"/>
            <a:ext cx="3441700" cy="2215991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  <a:extLst/>
        </p:spPr>
        <p:txBody>
          <a:bodyPr wrap="squar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Abadi MT Condensed Light" pitchFamily="34" charset="0"/>
                <a:cs typeface="Arial" charset="0"/>
                <a:sym typeface="Arial" charset="0"/>
              </a:rPr>
              <a:t>Science News/Feature</a:t>
            </a:r>
            <a:endParaRPr lang="en-US" sz="4800" b="1" dirty="0">
              <a:solidFill>
                <a:srgbClr val="000000"/>
              </a:solidFill>
              <a:latin typeface="Abadi MT Condensed Light" pitchFamily="34" charset="0"/>
              <a:cs typeface="Lucida Grande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/>
          </p:cNvSpPr>
          <p:nvPr/>
        </p:nvSpPr>
        <p:spPr bwMode="auto">
          <a:xfrm>
            <a:off x="4648200" y="442913"/>
            <a:ext cx="5118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5500"/>
              </a:spcBef>
              <a:spcAft>
                <a:spcPct val="0"/>
              </a:spcAft>
            </a:pPr>
            <a:r>
              <a:rPr lang="en-US" sz="9600">
                <a:solidFill>
                  <a:srgbClr val="FF0080"/>
                </a:solidFill>
                <a:latin typeface="Arial Bold" charset="0"/>
                <a:cs typeface="Arial Bold" charset="0"/>
                <a:sym typeface="Arial Bold" charset="0"/>
              </a:rPr>
              <a:t>WINTER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4876800" y="1677988"/>
            <a:ext cx="2146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2100"/>
              </a:spcBef>
              <a:spcAft>
                <a:spcPct val="0"/>
              </a:spcAft>
            </a:pPr>
            <a:r>
              <a:rPr lang="en-US" sz="3600">
                <a:solidFill>
                  <a:srgbClr val="666666"/>
                </a:solidFill>
                <a:cs typeface="Arial" charset="0"/>
                <a:sym typeface="Arial" charset="0"/>
              </a:rPr>
              <a:t>Template</a:t>
            </a:r>
          </a:p>
        </p:txBody>
      </p:sp>
      <p:pic>
        <p:nvPicPr>
          <p:cNvPr id="16392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58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9"/>
          <p:cNvSpPr>
            <a:spLocks/>
          </p:cNvSpPr>
          <p:nvPr/>
        </p:nvSpPr>
        <p:spPr bwMode="auto">
          <a:xfrm>
            <a:off x="8153400" y="166688"/>
            <a:ext cx="1079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3450"/>
              </a:spcBef>
              <a:spcAft>
                <a:spcPct val="0"/>
              </a:spcAft>
            </a:pPr>
            <a:r>
              <a:rPr lang="en-US" sz="6000" dirty="0">
                <a:solidFill>
                  <a:srgbClr val="F2FDF7"/>
                </a:solidFill>
                <a:cs typeface="Arial" charset="0"/>
                <a:sym typeface="Arial" charset="0"/>
              </a:rPr>
              <a:t>55</a:t>
            </a: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1981200" y="304800"/>
            <a:ext cx="480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ADADAD">
                    <a:lumMod val="20000"/>
                    <a:lumOff val="80000"/>
                  </a:srgbClr>
                </a:solidFill>
                <a:latin typeface="1942 report" pitchFamily="1" charset="0"/>
                <a:cs typeface="Arial" charset="0"/>
                <a:sym typeface="Arial" charset="0"/>
              </a:rPr>
              <a:t>S&amp;T Section</a:t>
            </a:r>
            <a:endParaRPr lang="en-US" sz="4800" b="1" dirty="0">
              <a:solidFill>
                <a:srgbClr val="ADADAD">
                  <a:lumMod val="20000"/>
                  <a:lumOff val="80000"/>
                </a:srgbClr>
              </a:solidFill>
              <a:latin typeface="1942 report" pitchFamily="1" charset="0"/>
              <a:cs typeface="Lucida Grande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96" y="1633430"/>
            <a:ext cx="7963504" cy="4174107"/>
          </a:xfrm>
          <a:prstGeom prst="rect">
            <a:avLst/>
          </a:prstGeom>
        </p:spPr>
      </p:pic>
      <p:sp>
        <p:nvSpPr>
          <p:cNvPr id="12" name="Rectangle 10"/>
          <p:cNvSpPr>
            <a:spLocks/>
          </p:cNvSpPr>
          <p:nvPr/>
        </p:nvSpPr>
        <p:spPr bwMode="auto">
          <a:xfrm>
            <a:off x="2133600" y="1665623"/>
            <a:ext cx="3714448" cy="1477328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  <a:extLst/>
        </p:spPr>
        <p:txBody>
          <a:bodyPr wrap="squar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Abadi MT Condensed Light" pitchFamily="34" charset="0"/>
                <a:cs typeface="Arial" charset="0"/>
                <a:sym typeface="Arial" charset="0"/>
              </a:rPr>
              <a:t>Science Research</a:t>
            </a:r>
            <a:endParaRPr lang="en-US" sz="4800" b="1" dirty="0">
              <a:solidFill>
                <a:srgbClr val="000000"/>
              </a:solidFill>
              <a:latin typeface="Abadi MT Condensed Light" pitchFamily="34" charset="0"/>
              <a:cs typeface="Lucida Grande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/>
          </p:cNvSpPr>
          <p:nvPr/>
        </p:nvSpPr>
        <p:spPr bwMode="auto">
          <a:xfrm>
            <a:off x="4648200" y="442913"/>
            <a:ext cx="5118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5500"/>
              </a:spcBef>
              <a:spcAft>
                <a:spcPct val="0"/>
              </a:spcAft>
            </a:pPr>
            <a:r>
              <a:rPr lang="en-US" sz="9600">
                <a:solidFill>
                  <a:srgbClr val="FF0080"/>
                </a:solidFill>
                <a:latin typeface="Arial Bold" charset="0"/>
                <a:cs typeface="Arial Bold" charset="0"/>
                <a:sym typeface="Arial Bold" charset="0"/>
              </a:rPr>
              <a:t>WINTER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4876800" y="1677988"/>
            <a:ext cx="2146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2100"/>
              </a:spcBef>
              <a:spcAft>
                <a:spcPct val="0"/>
              </a:spcAft>
            </a:pPr>
            <a:r>
              <a:rPr lang="en-US" sz="3600">
                <a:solidFill>
                  <a:srgbClr val="666666"/>
                </a:solidFill>
                <a:cs typeface="Arial" charset="0"/>
                <a:sym typeface="Arial" charset="0"/>
              </a:rPr>
              <a:t>Template</a:t>
            </a:r>
          </a:p>
        </p:txBody>
      </p:sp>
      <p:pic>
        <p:nvPicPr>
          <p:cNvPr id="16392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58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9"/>
          <p:cNvSpPr>
            <a:spLocks/>
          </p:cNvSpPr>
          <p:nvPr/>
        </p:nvSpPr>
        <p:spPr bwMode="auto">
          <a:xfrm>
            <a:off x="8153400" y="166688"/>
            <a:ext cx="1079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3450"/>
              </a:spcBef>
              <a:spcAft>
                <a:spcPct val="0"/>
              </a:spcAft>
            </a:pPr>
            <a:r>
              <a:rPr lang="en-US" sz="6000" dirty="0">
                <a:solidFill>
                  <a:srgbClr val="F2FDF7"/>
                </a:solidFill>
                <a:cs typeface="Arial" charset="0"/>
                <a:sym typeface="Arial" charset="0"/>
              </a:rPr>
              <a:t>56</a:t>
            </a: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1981200" y="304800"/>
            <a:ext cx="480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ADADAD">
                    <a:lumMod val="20000"/>
                    <a:lumOff val="80000"/>
                  </a:srgbClr>
                </a:solidFill>
                <a:latin typeface="1942 report" pitchFamily="1" charset="0"/>
                <a:cs typeface="Arial" charset="0"/>
                <a:sym typeface="Arial" charset="0"/>
              </a:rPr>
              <a:t>S&amp;T Section</a:t>
            </a:r>
            <a:endParaRPr lang="en-US" sz="4800" b="1" dirty="0">
              <a:solidFill>
                <a:srgbClr val="ADADAD">
                  <a:lumMod val="20000"/>
                  <a:lumOff val="80000"/>
                </a:srgbClr>
              </a:solidFill>
              <a:latin typeface="1942 report" pitchFamily="1" charset="0"/>
              <a:cs typeface="Lucida Grande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05" y="1998094"/>
            <a:ext cx="7886686" cy="4174107"/>
          </a:xfrm>
          <a:prstGeom prst="rect">
            <a:avLst/>
          </a:prstGeom>
        </p:spPr>
      </p:pic>
      <p:sp>
        <p:nvSpPr>
          <p:cNvPr id="12" name="Rectangle 10"/>
          <p:cNvSpPr>
            <a:spLocks/>
          </p:cNvSpPr>
          <p:nvPr/>
        </p:nvSpPr>
        <p:spPr bwMode="auto">
          <a:xfrm>
            <a:off x="3124200" y="1219200"/>
            <a:ext cx="5149850" cy="1477328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  <a:extLst/>
        </p:spPr>
        <p:txBody>
          <a:bodyPr wrap="squar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Abadi MT Condensed Light" pitchFamily="34" charset="0"/>
                <a:cs typeface="Arial" charset="0"/>
                <a:sym typeface="Arial" charset="0"/>
              </a:rPr>
              <a:t>Environmental Science</a:t>
            </a:r>
            <a:endParaRPr lang="en-US" sz="4800" b="1" dirty="0">
              <a:solidFill>
                <a:srgbClr val="000000"/>
              </a:solidFill>
              <a:latin typeface="Abadi MT Condensed Light" pitchFamily="34" charset="0"/>
              <a:cs typeface="Lucida Grande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/>
          </p:cNvSpPr>
          <p:nvPr/>
        </p:nvSpPr>
        <p:spPr bwMode="auto">
          <a:xfrm>
            <a:off x="4648200" y="442913"/>
            <a:ext cx="5118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5500"/>
              </a:spcBef>
              <a:spcAft>
                <a:spcPct val="0"/>
              </a:spcAft>
            </a:pPr>
            <a:r>
              <a:rPr lang="en-US" sz="9600">
                <a:solidFill>
                  <a:srgbClr val="FF0080"/>
                </a:solidFill>
                <a:latin typeface="Arial Bold" charset="0"/>
                <a:cs typeface="Arial Bold" charset="0"/>
                <a:sym typeface="Arial Bold" charset="0"/>
              </a:rPr>
              <a:t>WINTER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4876800" y="1677988"/>
            <a:ext cx="2146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2100"/>
              </a:spcBef>
              <a:spcAft>
                <a:spcPct val="0"/>
              </a:spcAft>
            </a:pPr>
            <a:r>
              <a:rPr lang="en-US" sz="3600">
                <a:solidFill>
                  <a:srgbClr val="666666"/>
                </a:solidFill>
                <a:cs typeface="Arial" charset="0"/>
                <a:sym typeface="Arial" charset="0"/>
              </a:rPr>
              <a:t>Template</a:t>
            </a:r>
          </a:p>
        </p:txBody>
      </p:sp>
      <p:pic>
        <p:nvPicPr>
          <p:cNvPr id="16392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58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9"/>
          <p:cNvSpPr>
            <a:spLocks/>
          </p:cNvSpPr>
          <p:nvPr/>
        </p:nvSpPr>
        <p:spPr bwMode="auto">
          <a:xfrm>
            <a:off x="8153400" y="166688"/>
            <a:ext cx="1079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3450"/>
              </a:spcBef>
              <a:spcAft>
                <a:spcPct val="0"/>
              </a:spcAft>
            </a:pPr>
            <a:r>
              <a:rPr lang="en-US" sz="6000" dirty="0">
                <a:solidFill>
                  <a:srgbClr val="F2FDF7"/>
                </a:solidFill>
                <a:cs typeface="Arial" charset="0"/>
                <a:sym typeface="Arial" charset="0"/>
              </a:rPr>
              <a:t>57</a:t>
            </a: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1981200" y="304800"/>
            <a:ext cx="480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ADADAD">
                    <a:lumMod val="20000"/>
                    <a:lumOff val="80000"/>
                  </a:srgbClr>
                </a:solidFill>
                <a:latin typeface="1942 report" pitchFamily="1" charset="0"/>
                <a:cs typeface="Arial" charset="0"/>
                <a:sym typeface="Arial" charset="0"/>
              </a:rPr>
              <a:t>S&amp;T Section</a:t>
            </a:r>
            <a:endParaRPr lang="en-US" sz="4800" b="1" dirty="0">
              <a:solidFill>
                <a:srgbClr val="ADADAD">
                  <a:lumMod val="20000"/>
                  <a:lumOff val="80000"/>
                </a:srgbClr>
              </a:solidFill>
              <a:latin typeface="1942 report" pitchFamily="1" charset="0"/>
              <a:cs typeface="Lucida Grande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05" y="2029849"/>
            <a:ext cx="7886686" cy="4110597"/>
          </a:xfrm>
          <a:prstGeom prst="rect">
            <a:avLst/>
          </a:prstGeom>
        </p:spPr>
      </p:pic>
      <p:sp>
        <p:nvSpPr>
          <p:cNvPr id="12" name="Rectangle 10"/>
          <p:cNvSpPr>
            <a:spLocks/>
          </p:cNvSpPr>
          <p:nvPr/>
        </p:nvSpPr>
        <p:spPr bwMode="auto">
          <a:xfrm>
            <a:off x="5693434" y="1242536"/>
            <a:ext cx="3755367" cy="738664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  <a:extLst/>
        </p:spPr>
        <p:txBody>
          <a:bodyPr wrap="square" lIns="0" tIns="0" rIns="40639" bIns="0">
            <a:spAutoFit/>
          </a:bodyPr>
          <a:lstStyle/>
          <a:p>
            <a:pPr marL="39688" algn="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Abadi MT Condensed Light" pitchFamily="34" charset="0"/>
                <a:cs typeface="Arial" charset="0"/>
                <a:sym typeface="Arial" charset="0"/>
              </a:rPr>
              <a:t>Technology</a:t>
            </a:r>
            <a:endParaRPr lang="en-US" sz="4800" b="1" dirty="0">
              <a:solidFill>
                <a:srgbClr val="000000"/>
              </a:solidFill>
              <a:latin typeface="Abadi MT Condensed Light" pitchFamily="34" charset="0"/>
              <a:cs typeface="Lucida Grande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/>
          </p:cNvSpPr>
          <p:nvPr/>
        </p:nvSpPr>
        <p:spPr bwMode="auto">
          <a:xfrm>
            <a:off x="4648200" y="442913"/>
            <a:ext cx="5118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5500"/>
              </a:spcBef>
              <a:spcAft>
                <a:spcPct val="0"/>
              </a:spcAft>
            </a:pPr>
            <a:r>
              <a:rPr lang="en-US" sz="9600">
                <a:solidFill>
                  <a:srgbClr val="FF0080"/>
                </a:solidFill>
                <a:latin typeface="Arial Bold" charset="0"/>
                <a:cs typeface="Arial Bold" charset="0"/>
                <a:sym typeface="Arial Bold" charset="0"/>
              </a:rPr>
              <a:t>WINTER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4876800" y="1677988"/>
            <a:ext cx="2146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2100"/>
              </a:spcBef>
              <a:spcAft>
                <a:spcPct val="0"/>
              </a:spcAft>
            </a:pPr>
            <a:r>
              <a:rPr lang="en-US" sz="3600">
                <a:solidFill>
                  <a:srgbClr val="666666"/>
                </a:solidFill>
                <a:cs typeface="Arial" charset="0"/>
                <a:sym typeface="Arial" charset="0"/>
              </a:rPr>
              <a:t>Template</a:t>
            </a:r>
          </a:p>
        </p:txBody>
      </p:sp>
      <p:pic>
        <p:nvPicPr>
          <p:cNvPr id="16392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58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9"/>
          <p:cNvSpPr>
            <a:spLocks/>
          </p:cNvSpPr>
          <p:nvPr/>
        </p:nvSpPr>
        <p:spPr bwMode="auto">
          <a:xfrm>
            <a:off x="8153400" y="166688"/>
            <a:ext cx="1079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3450"/>
              </a:spcBef>
              <a:spcAft>
                <a:spcPct val="0"/>
              </a:spcAft>
            </a:pPr>
            <a:r>
              <a:rPr lang="en-US" sz="6000" dirty="0">
                <a:solidFill>
                  <a:srgbClr val="F2FDF7"/>
                </a:solidFill>
                <a:cs typeface="Arial" charset="0"/>
                <a:sym typeface="Arial" charset="0"/>
              </a:rPr>
              <a:t>58</a:t>
            </a: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1981200" y="304800"/>
            <a:ext cx="480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ADADAD">
                    <a:lumMod val="20000"/>
                    <a:lumOff val="80000"/>
                  </a:srgbClr>
                </a:solidFill>
                <a:latin typeface="1942 report" pitchFamily="1" charset="0"/>
                <a:cs typeface="Arial" charset="0"/>
                <a:sym typeface="Arial" charset="0"/>
              </a:rPr>
              <a:t>S&amp;T Section</a:t>
            </a:r>
            <a:endParaRPr lang="en-US" sz="4800" b="1" dirty="0">
              <a:solidFill>
                <a:srgbClr val="ADADAD">
                  <a:lumMod val="20000"/>
                  <a:lumOff val="80000"/>
                </a:srgbClr>
              </a:solidFill>
              <a:latin typeface="1942 report" pitchFamily="1" charset="0"/>
              <a:cs typeface="Lucida Grande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371601"/>
            <a:ext cx="6492266" cy="4939093"/>
          </a:xfrm>
          <a:prstGeom prst="rect">
            <a:avLst/>
          </a:prstGeom>
        </p:spPr>
      </p:pic>
      <p:sp>
        <p:nvSpPr>
          <p:cNvPr id="12" name="Rectangle 10"/>
          <p:cNvSpPr>
            <a:spLocks/>
          </p:cNvSpPr>
          <p:nvPr/>
        </p:nvSpPr>
        <p:spPr bwMode="auto">
          <a:xfrm>
            <a:off x="8730943" y="1577976"/>
            <a:ext cx="452887" cy="4431983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xtLst/>
        </p:spPr>
        <p:txBody>
          <a:bodyPr wrap="square" lIns="0" tIns="0" rIns="40639" bIns="0">
            <a:spAutoFit/>
          </a:bodyPr>
          <a:lstStyle/>
          <a:p>
            <a:pPr marL="39688" algn="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Abadi MT Condensed Light" pitchFamily="34" charset="0"/>
                <a:cs typeface="Arial" charset="0"/>
                <a:sym typeface="Arial" charset="0"/>
              </a:rPr>
              <a:t>Health</a:t>
            </a:r>
            <a:endParaRPr lang="en-US" sz="4800" b="1" dirty="0">
              <a:solidFill>
                <a:srgbClr val="000000"/>
              </a:solidFill>
              <a:latin typeface="Abadi MT Condensed Light" pitchFamily="34" charset="0"/>
              <a:cs typeface="Lucida Grande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/>
          </p:cNvSpPr>
          <p:nvPr/>
        </p:nvSpPr>
        <p:spPr bwMode="auto">
          <a:xfrm>
            <a:off x="4648200" y="442913"/>
            <a:ext cx="5118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5500"/>
              </a:spcBef>
              <a:spcAft>
                <a:spcPct val="0"/>
              </a:spcAft>
            </a:pPr>
            <a:r>
              <a:rPr lang="en-US" sz="9600">
                <a:solidFill>
                  <a:srgbClr val="FF0080"/>
                </a:solidFill>
                <a:latin typeface="Arial Bold" charset="0"/>
                <a:cs typeface="Arial Bold" charset="0"/>
                <a:sym typeface="Arial Bold" charset="0"/>
              </a:rPr>
              <a:t>WINTER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4876800" y="1677988"/>
            <a:ext cx="2146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2100"/>
              </a:spcBef>
              <a:spcAft>
                <a:spcPct val="0"/>
              </a:spcAft>
            </a:pPr>
            <a:r>
              <a:rPr lang="en-US" sz="3600">
                <a:solidFill>
                  <a:srgbClr val="666666"/>
                </a:solidFill>
                <a:cs typeface="Arial" charset="0"/>
                <a:sym typeface="Arial" charset="0"/>
              </a:rPr>
              <a:t>Template</a:t>
            </a:r>
          </a:p>
        </p:txBody>
      </p:sp>
      <p:pic>
        <p:nvPicPr>
          <p:cNvPr id="16392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58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9"/>
          <p:cNvSpPr>
            <a:spLocks/>
          </p:cNvSpPr>
          <p:nvPr/>
        </p:nvSpPr>
        <p:spPr bwMode="auto">
          <a:xfrm>
            <a:off x="8153400" y="166688"/>
            <a:ext cx="1079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fontAlgn="base">
              <a:spcBef>
                <a:spcPts val="3450"/>
              </a:spcBef>
              <a:spcAft>
                <a:spcPct val="0"/>
              </a:spcAft>
            </a:pPr>
            <a:r>
              <a:rPr lang="en-US" sz="6000" dirty="0">
                <a:solidFill>
                  <a:srgbClr val="F2FDF7"/>
                </a:solidFill>
                <a:cs typeface="Arial" charset="0"/>
                <a:sym typeface="Arial" charset="0"/>
              </a:rPr>
              <a:t>58</a:t>
            </a: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1981200" y="304800"/>
            <a:ext cx="480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ADADAD">
                    <a:lumMod val="20000"/>
                    <a:lumOff val="80000"/>
                  </a:srgbClr>
                </a:solidFill>
                <a:latin typeface="1942 report" pitchFamily="1" charset="0"/>
                <a:cs typeface="Arial" charset="0"/>
                <a:sym typeface="Arial" charset="0"/>
              </a:rPr>
              <a:t>S&amp;T Section</a:t>
            </a:r>
            <a:endParaRPr lang="en-US" sz="4800" b="1" dirty="0">
              <a:solidFill>
                <a:srgbClr val="ADADAD">
                  <a:lumMod val="20000"/>
                  <a:lumOff val="80000"/>
                </a:srgbClr>
              </a:solidFill>
              <a:latin typeface="1942 report" pitchFamily="1" charset="0"/>
              <a:cs typeface="Lucida Grande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42" y="1371601"/>
            <a:ext cx="5893984" cy="4939093"/>
          </a:xfrm>
          <a:prstGeom prst="rect">
            <a:avLst/>
          </a:prstGeom>
        </p:spPr>
      </p:pic>
      <p:sp>
        <p:nvSpPr>
          <p:cNvPr id="12" name="Rectangle 10"/>
          <p:cNvSpPr>
            <a:spLocks/>
          </p:cNvSpPr>
          <p:nvPr/>
        </p:nvSpPr>
        <p:spPr bwMode="auto">
          <a:xfrm>
            <a:off x="6363884" y="1371601"/>
            <a:ext cx="3127075" cy="738664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xtLst/>
        </p:spPr>
        <p:txBody>
          <a:bodyPr wrap="square" lIns="0" tIns="0" rIns="40639" bIns="0">
            <a:spAutoFit/>
          </a:bodyPr>
          <a:lstStyle/>
          <a:p>
            <a:pPr marL="39688" algn="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Abadi MT Condensed Light" pitchFamily="34" charset="0"/>
                <a:cs typeface="Arial" charset="0"/>
                <a:sym typeface="Arial" charset="0"/>
              </a:rPr>
              <a:t>Education</a:t>
            </a:r>
            <a:endParaRPr lang="en-US" sz="4800" b="1" dirty="0">
              <a:solidFill>
                <a:srgbClr val="000000"/>
              </a:solidFill>
              <a:latin typeface="Abadi MT Condensed Light" pitchFamily="34" charset="0"/>
              <a:cs typeface="Lucida Grande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64" y="178420"/>
            <a:ext cx="9905998" cy="811763"/>
          </a:xfrm>
        </p:spPr>
        <p:txBody>
          <a:bodyPr/>
          <a:lstStyle/>
          <a:p>
            <a:r>
              <a:rPr lang="en-US" u="sng" dirty="0" smtClean="0"/>
              <a:t>Today’s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7787" y="905069"/>
            <a:ext cx="4292081" cy="584096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 err="1" smtClean="0"/>
              <a:t>Bellringer</a:t>
            </a:r>
            <a:endParaRPr lang="en-US" sz="3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Turn In News Article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Tone and Voice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Feature Ideas and Planning </a:t>
            </a:r>
            <a:r>
              <a:rPr lang="en-US" sz="3000" dirty="0" smtClean="0">
                <a:solidFill>
                  <a:srgbClr val="FF0000"/>
                </a:solidFill>
              </a:rPr>
              <a:t>DUE: Wed. Sept. 6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Individual Work</a:t>
            </a:r>
          </a:p>
          <a:p>
            <a:pPr lvl="1"/>
            <a:r>
              <a:rPr lang="en-US" sz="2600" dirty="0" smtClean="0"/>
              <a:t>Research, plan, and write a feature article</a:t>
            </a:r>
          </a:p>
          <a:p>
            <a:pPr lvl="1"/>
            <a:r>
              <a:rPr lang="en-US" sz="2600" dirty="0" smtClean="0"/>
              <a:t>revise news article with editors (Seep and Emily) </a:t>
            </a:r>
          </a:p>
          <a:p>
            <a:pPr lvl="1"/>
            <a:r>
              <a:rPr lang="en-US" sz="2600" dirty="0" smtClean="0"/>
              <a:t>Intro to broadcast journalism.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0146" y="811763"/>
            <a:ext cx="5837061" cy="48861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BELLRINGER-</a:t>
            </a:r>
          </a:p>
          <a:p>
            <a:pPr marL="0" indent="0">
              <a:buNone/>
            </a:pPr>
            <a:r>
              <a:rPr lang="en-US" sz="3200" dirty="0" smtClean="0"/>
              <a:t>Write a well-developed 1 paragraph response to the following prompt-</a:t>
            </a:r>
          </a:p>
          <a:p>
            <a:pPr marL="0" indent="0">
              <a:buNone/>
            </a:pPr>
            <a:r>
              <a:rPr lang="en-US" sz="3200" dirty="0" smtClean="0"/>
              <a:t>Describe the best or worst day of your life.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79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83259"/>
            <a:ext cx="9905998" cy="652721"/>
          </a:xfrm>
        </p:spPr>
        <p:txBody>
          <a:bodyPr/>
          <a:lstStyle/>
          <a:p>
            <a:r>
              <a:rPr lang="en-US" dirty="0" smtClean="0"/>
              <a:t>What are tone and voice?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735980"/>
            <a:ext cx="9905999" cy="5887843"/>
          </a:xfrm>
        </p:spPr>
        <p:txBody>
          <a:bodyPr>
            <a:normAutofit/>
          </a:bodyPr>
          <a:lstStyle/>
          <a:p>
            <a:r>
              <a:rPr lang="en-US" dirty="0" smtClean="0"/>
              <a:t>Tone-</a:t>
            </a:r>
            <a:r>
              <a:rPr lang="en-US" dirty="0"/>
              <a:t>is an attitude of a writer toward a subject or an audience. </a:t>
            </a:r>
            <a:r>
              <a:rPr lang="en-US" b="1" dirty="0"/>
              <a:t>Tone</a:t>
            </a:r>
            <a:r>
              <a:rPr lang="en-US" dirty="0"/>
              <a:t> is generally conveyed through the choice of words or the viewpoint of a writer on a particular subject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Examples of tone</a:t>
            </a:r>
            <a:r>
              <a:rPr lang="en-US" dirty="0"/>
              <a:t>: formal, informal, serious, comic, sarcastic, sad, and cheerful or it may be any other existing attitudes</a:t>
            </a:r>
            <a:endParaRPr lang="en-US" dirty="0" smtClean="0"/>
          </a:p>
          <a:p>
            <a:r>
              <a:rPr lang="en-US" dirty="0" smtClean="0"/>
              <a:t>Voice-</a:t>
            </a:r>
            <a:r>
              <a:rPr lang="en-US" dirty="0"/>
              <a:t>it is an author’s individual writing </a:t>
            </a:r>
            <a:r>
              <a:rPr lang="en-US" dirty="0">
                <a:hlinkClick r:id="rId2"/>
              </a:rPr>
              <a:t>style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point of view</a:t>
            </a:r>
            <a:r>
              <a:rPr lang="en-US" dirty="0"/>
              <a:t>. When a writer </a:t>
            </a:r>
            <a:r>
              <a:rPr lang="en-US" dirty="0" smtClean="0"/>
              <a:t>imparts </a:t>
            </a:r>
            <a:r>
              <a:rPr lang="en-US" dirty="0"/>
              <a:t>his personality to that piece of </a:t>
            </a:r>
            <a:r>
              <a:rPr lang="en-US" dirty="0" smtClean="0"/>
              <a:t>writing.</a:t>
            </a:r>
          </a:p>
          <a:p>
            <a:pPr lvl="1"/>
            <a:r>
              <a:rPr lang="en-US" dirty="0" smtClean="0"/>
              <a:t>Examples of voice: the author’s personality or style of speaking and writing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480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1" y="194772"/>
            <a:ext cx="9905998" cy="1366399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tone of the photograph?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01" y="1561171"/>
            <a:ext cx="6783420" cy="453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44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1" y="194772"/>
            <a:ext cx="9905998" cy="1366399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tone of the photograph?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38" y="1252868"/>
            <a:ext cx="6296450" cy="4462923"/>
          </a:xfrm>
        </p:spPr>
      </p:pic>
    </p:spTree>
    <p:extLst>
      <p:ext uri="{BB962C8B-B14F-4D97-AF65-F5344CB8AC3E}">
        <p14:creationId xmlns:p14="http://schemas.microsoft.com/office/powerpoint/2010/main" val="115406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811763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7917" y="811763"/>
            <a:ext cx="4140680" cy="574431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Bellringer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Turn in syllabi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Discussion of Class Format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is journalism and the news?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Ethics and the Law in Media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Deciding ethics for yourself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0416" y="811763"/>
            <a:ext cx="6316791" cy="4886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BELLRINGER-</a:t>
            </a:r>
          </a:p>
          <a:p>
            <a:pPr marL="0" indent="0">
              <a:buNone/>
            </a:pPr>
            <a:r>
              <a:rPr lang="en-US" sz="3000" dirty="0" smtClean="0"/>
              <a:t>What are the rules of your </a:t>
            </a:r>
            <a:r>
              <a:rPr lang="en-US" sz="3000" b="1" u="sng" dirty="0" smtClean="0"/>
              <a:t>moral code</a:t>
            </a:r>
            <a:r>
              <a:rPr lang="en-US" sz="3000" dirty="0" smtClean="0"/>
              <a:t>?  </a:t>
            </a:r>
          </a:p>
          <a:p>
            <a:r>
              <a:rPr lang="en-US" sz="2800" dirty="0" smtClean="0"/>
              <a:t>Your moral code is the set of unwritten rules you choose to live by. This is not what others tell you to do, but your choices about what behaviors/actions are okay or not okay.</a:t>
            </a:r>
          </a:p>
        </p:txBody>
      </p:sp>
    </p:spTree>
    <p:extLst>
      <p:ext uri="{BB962C8B-B14F-4D97-AF65-F5344CB8AC3E}">
        <p14:creationId xmlns:p14="http://schemas.microsoft.com/office/powerpoint/2010/main" val="19280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1" y="194772"/>
            <a:ext cx="9905998" cy="1366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tone of the photograph?</a:t>
            </a:r>
            <a:br>
              <a:rPr lang="en-US" dirty="0" smtClean="0"/>
            </a:br>
            <a:r>
              <a:rPr lang="en-US" dirty="0" smtClean="0"/>
              <a:t>Describe the ‘voice’ of the children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25" y="1360448"/>
            <a:ext cx="6965642" cy="4745343"/>
          </a:xfrm>
        </p:spPr>
      </p:pic>
    </p:spTree>
    <p:extLst>
      <p:ext uri="{BB962C8B-B14F-4D97-AF65-F5344CB8AC3E}">
        <p14:creationId xmlns:p14="http://schemas.microsoft.com/office/powerpoint/2010/main" val="4154455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64" y="178420"/>
            <a:ext cx="9905998" cy="811763"/>
          </a:xfrm>
        </p:spPr>
        <p:txBody>
          <a:bodyPr/>
          <a:lstStyle/>
          <a:p>
            <a:r>
              <a:rPr lang="en-US" u="sng" dirty="0" smtClean="0"/>
              <a:t>Today’s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7787" y="905069"/>
            <a:ext cx="4682413" cy="58409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 err="1" smtClean="0"/>
              <a:t>Bellringer</a:t>
            </a:r>
            <a:endParaRPr lang="en-US" sz="3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Turn In Feature Article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Elements of an Editorial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Independent Work</a:t>
            </a:r>
          </a:p>
          <a:p>
            <a:pPr lvl="1"/>
            <a:r>
              <a:rPr lang="en-US" sz="2600" dirty="0" smtClean="0"/>
              <a:t>Research, plan, and write an editorial or opinion  </a:t>
            </a:r>
            <a:r>
              <a:rPr lang="en-US" sz="1800" dirty="0" smtClean="0">
                <a:solidFill>
                  <a:srgbClr val="FF0000"/>
                </a:solidFill>
              </a:rPr>
              <a:t>DUE: </a:t>
            </a:r>
            <a:r>
              <a:rPr lang="en-US" sz="1800" dirty="0" err="1" smtClean="0">
                <a:solidFill>
                  <a:srgbClr val="FF0000"/>
                </a:solidFill>
              </a:rPr>
              <a:t>Thrs</a:t>
            </a:r>
            <a:r>
              <a:rPr lang="en-US" sz="1800" dirty="0" smtClean="0">
                <a:solidFill>
                  <a:srgbClr val="FF0000"/>
                </a:solidFill>
              </a:rPr>
              <a:t>. Sept. 14</a:t>
            </a:r>
          </a:p>
          <a:p>
            <a:pPr lvl="1"/>
            <a:r>
              <a:rPr lang="en-US" sz="2600" dirty="0" smtClean="0"/>
              <a:t>Finish feature article if necessary and turn in</a:t>
            </a:r>
          </a:p>
          <a:p>
            <a:pPr lvl="1"/>
            <a:r>
              <a:rPr lang="en-US" sz="2600" dirty="0" smtClean="0"/>
              <a:t>Intro to broadcast journalism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0146" y="811763"/>
            <a:ext cx="5837061" cy="5446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BELLRINGER-</a:t>
            </a:r>
          </a:p>
          <a:p>
            <a:pPr marL="0" indent="0">
              <a:buNone/>
            </a:pPr>
            <a:r>
              <a:rPr lang="en-US" sz="2800" dirty="0" smtClean="0"/>
              <a:t>Write a well-developed 1 paragraph response to the following prompt-</a:t>
            </a:r>
          </a:p>
          <a:p>
            <a:pPr marL="0" indent="0">
              <a:buNone/>
            </a:pPr>
            <a:r>
              <a:rPr lang="en-US" sz="3200" b="1" dirty="0" smtClean="0"/>
              <a:t>If you could change one thing in the world, what would it be?  Why?  What would be the effects of your change?</a:t>
            </a:r>
          </a:p>
        </p:txBody>
      </p:sp>
    </p:spTree>
    <p:extLst>
      <p:ext uri="{BB962C8B-B14F-4D97-AF65-F5344CB8AC3E}">
        <p14:creationId xmlns:p14="http://schemas.microsoft.com/office/powerpoint/2010/main" val="12812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  <p:animClr clrSpc="rgb" dir="cw">
                                      <p:cBhvr>
                                        <p:cTn id="7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  <p:set>
                                      <p:cBhvr>
                                        <p:cTn id="8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  <p:animClr clrSpc="rgb" dir="cw">
                                      <p:cBhvr>
                                        <p:cTn id="17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  <p:set>
                                      <p:cBhvr>
                                        <p:cTn id="18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838200"/>
          </a:xfrm>
        </p:spPr>
        <p:txBody>
          <a:bodyPr/>
          <a:lstStyle/>
          <a:p>
            <a:r>
              <a:rPr lang="en-US" dirty="0" smtClean="0"/>
              <a:t>Editorials and Opinions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952500"/>
            <a:ext cx="1044099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an editorial?</a:t>
            </a:r>
          </a:p>
          <a:p>
            <a:r>
              <a:rPr lang="en-US" dirty="0" smtClean="0"/>
              <a:t>How long is it typically?</a:t>
            </a:r>
          </a:p>
          <a:p>
            <a:r>
              <a:rPr lang="en-US" sz="2800" dirty="0" smtClean="0"/>
              <a:t> 4 types of editorials-</a:t>
            </a:r>
          </a:p>
          <a:p>
            <a:pPr lvl="1"/>
            <a:r>
              <a:rPr lang="en-US" dirty="0">
                <a:effectLst/>
              </a:rPr>
              <a:t>v  Editorials of </a:t>
            </a:r>
            <a:r>
              <a:rPr lang="en-US" b="1" dirty="0">
                <a:effectLst/>
              </a:rPr>
              <a:t>argument and persuasion</a:t>
            </a:r>
            <a:r>
              <a:rPr lang="en-US" dirty="0">
                <a:effectLst/>
              </a:rPr>
              <a:t> take a firm stand on a problem or condition. They attempt to persuade the reader to think the same way. This editorial often proposes a solution or advises taking some definite action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v  Editorials of </a:t>
            </a:r>
            <a:r>
              <a:rPr lang="en-US" b="1" dirty="0">
                <a:effectLst/>
              </a:rPr>
              <a:t>information and interpretation</a:t>
            </a:r>
            <a:r>
              <a:rPr lang="en-US" dirty="0">
                <a:effectLst/>
              </a:rPr>
              <a:t> attempt to explain the meaning or significance of a situation or news event. There is a wide variety of editorials in this category, ranging from those which provide background information to those which identify issues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v  Editorials of </a:t>
            </a:r>
            <a:r>
              <a:rPr lang="en-US" b="1" dirty="0">
                <a:effectLst/>
              </a:rPr>
              <a:t>tribute, appreciation or commendation</a:t>
            </a:r>
            <a:r>
              <a:rPr lang="en-US" dirty="0">
                <a:effectLst/>
              </a:rPr>
              <a:t> praise a person or an activity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v  Editorials of </a:t>
            </a:r>
            <a:r>
              <a:rPr lang="en-US" b="1" dirty="0">
                <a:effectLst/>
              </a:rPr>
              <a:t>entertainment</a:t>
            </a:r>
            <a:r>
              <a:rPr lang="en-US" dirty="0">
                <a:effectLst/>
              </a:rPr>
              <a:t> have two categories. One is the short </a:t>
            </a:r>
            <a:r>
              <a:rPr lang="en-US" b="1" dirty="0" smtClean="0">
                <a:effectLst/>
              </a:rPr>
              <a:t>humorous </a:t>
            </a:r>
            <a:r>
              <a:rPr lang="en-US" dirty="0" smtClean="0">
                <a:effectLst/>
              </a:rPr>
              <a:t>treatment </a:t>
            </a:r>
            <a:r>
              <a:rPr lang="en-US" dirty="0">
                <a:effectLst/>
              </a:rPr>
              <a:t>of a light topic. The second is a slightly </a:t>
            </a:r>
            <a:r>
              <a:rPr lang="en-US" b="1" dirty="0">
                <a:effectLst/>
              </a:rPr>
              <a:t>satirical treatment of a serious subject</a:t>
            </a:r>
            <a:r>
              <a:rPr lang="en-US" dirty="0">
                <a:effectLst/>
              </a:rPr>
              <a:t>. (Satire is the use of sarcasm or keen wit to denounce abuses or follies. While it ridicules or makes fun of a subject it has the intent of improving it.)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37437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838200"/>
          </a:xfrm>
        </p:spPr>
        <p:txBody>
          <a:bodyPr/>
          <a:lstStyle/>
          <a:p>
            <a:r>
              <a:rPr lang="en-US" dirty="0" smtClean="0"/>
              <a:t>Editorials and Opinions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952500"/>
            <a:ext cx="10440990" cy="5257800"/>
          </a:xfrm>
        </p:spPr>
        <p:txBody>
          <a:bodyPr/>
          <a:lstStyle/>
          <a:p>
            <a:r>
              <a:rPr lang="en-US" sz="2800" dirty="0"/>
              <a:t>List the 7 rules for writing an editorial and include any necessary information.</a:t>
            </a:r>
          </a:p>
          <a:p>
            <a:pPr lvl="1"/>
            <a:r>
              <a:rPr lang="en-US" sz="2800" dirty="0"/>
              <a:t>1.</a:t>
            </a:r>
          </a:p>
          <a:p>
            <a:pPr lvl="1"/>
            <a:r>
              <a:rPr lang="en-US" sz="2800" dirty="0"/>
              <a:t>2.</a:t>
            </a:r>
          </a:p>
          <a:p>
            <a:pPr lvl="1"/>
            <a:r>
              <a:rPr lang="en-US" sz="2800" dirty="0"/>
              <a:t>3.</a:t>
            </a:r>
          </a:p>
          <a:p>
            <a:pPr lvl="1"/>
            <a:r>
              <a:rPr lang="en-US" sz="2800" dirty="0"/>
              <a:t>4.</a:t>
            </a:r>
          </a:p>
          <a:p>
            <a:pPr lvl="1"/>
            <a:r>
              <a:rPr lang="en-US" sz="2800" dirty="0"/>
              <a:t>5.</a:t>
            </a:r>
          </a:p>
          <a:p>
            <a:pPr lvl="1"/>
            <a:r>
              <a:rPr lang="en-US" sz="2800" dirty="0"/>
              <a:t>6.</a:t>
            </a:r>
          </a:p>
          <a:p>
            <a:pPr lvl="1"/>
            <a:r>
              <a:rPr lang="en-US" sz="2800" dirty="0"/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846749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64" y="178420"/>
            <a:ext cx="9905998" cy="811763"/>
          </a:xfrm>
        </p:spPr>
        <p:txBody>
          <a:bodyPr/>
          <a:lstStyle/>
          <a:p>
            <a:r>
              <a:rPr lang="en-US" u="sng" dirty="0" smtClean="0"/>
              <a:t>Today’s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7787" y="905069"/>
            <a:ext cx="4682413" cy="584096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 err="1" smtClean="0"/>
              <a:t>Bellringer</a:t>
            </a:r>
            <a:endParaRPr lang="en-US" sz="3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Turn In Editorial Article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Elements of a cultural essay or culture section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Independent Work</a:t>
            </a:r>
          </a:p>
          <a:p>
            <a:pPr lvl="1"/>
            <a:r>
              <a:rPr lang="en-US" sz="2600" dirty="0" smtClean="0"/>
              <a:t>Research, plan, and write a culture piece  </a:t>
            </a:r>
            <a:r>
              <a:rPr lang="en-US" sz="1800" dirty="0" smtClean="0">
                <a:solidFill>
                  <a:srgbClr val="FF0000"/>
                </a:solidFill>
              </a:rPr>
              <a:t>DUE: Wed. Sept 20</a:t>
            </a:r>
          </a:p>
          <a:p>
            <a:pPr lvl="1"/>
            <a:r>
              <a:rPr lang="en-US" sz="2600" dirty="0" smtClean="0"/>
              <a:t>Finish Editorial if necessary and turn in</a:t>
            </a:r>
          </a:p>
          <a:p>
            <a:pPr lvl="1"/>
            <a:r>
              <a:rPr lang="en-US" sz="2600" dirty="0" smtClean="0"/>
              <a:t>Use computer to research and create design ideas for the newspaper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0146" y="811763"/>
            <a:ext cx="5837061" cy="5446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BELLRINGER-</a:t>
            </a:r>
          </a:p>
          <a:p>
            <a:pPr marL="0" indent="0">
              <a:buNone/>
            </a:pPr>
            <a:r>
              <a:rPr lang="en-US" sz="3200" b="1" dirty="0" smtClean="0"/>
              <a:t>Design our newspaper!  </a:t>
            </a:r>
            <a:endParaRPr lang="en-US" sz="3200" b="1" dirty="0"/>
          </a:p>
          <a:p>
            <a:r>
              <a:rPr lang="en-US" sz="2800" dirty="0" smtClean="0"/>
              <a:t>Jot down or sketch some ideas</a:t>
            </a:r>
          </a:p>
          <a:p>
            <a:r>
              <a:rPr lang="en-US" sz="2800" dirty="0" smtClean="0"/>
              <a:t>What will our title be?</a:t>
            </a:r>
          </a:p>
          <a:p>
            <a:r>
              <a:rPr lang="en-US" sz="2800" dirty="0" smtClean="0"/>
              <a:t>What will our motto be?</a:t>
            </a:r>
          </a:p>
          <a:p>
            <a:r>
              <a:rPr lang="en-US" sz="2800" dirty="0" smtClean="0"/>
              <a:t>What will our logo look like?</a:t>
            </a:r>
          </a:p>
          <a:p>
            <a:r>
              <a:rPr lang="en-US" sz="2800" dirty="0" smtClean="0"/>
              <a:t>What will our layout look like?</a:t>
            </a:r>
          </a:p>
        </p:txBody>
      </p:sp>
    </p:spTree>
    <p:extLst>
      <p:ext uri="{BB962C8B-B14F-4D97-AF65-F5344CB8AC3E}">
        <p14:creationId xmlns:p14="http://schemas.microsoft.com/office/powerpoint/2010/main" val="5130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  <p:animClr clrSpc="rgb" dir="cw">
                                      <p:cBhvr>
                                        <p:cTn id="7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  <p:set>
                                      <p:cBhvr>
                                        <p:cTn id="8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  <p:animClr clrSpc="rgb" dir="cw">
                                      <p:cBhvr>
                                        <p:cTn id="17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  <p:set>
                                      <p:cBhvr>
                                        <p:cTn id="18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838200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952500"/>
            <a:ext cx="10440990" cy="1289957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Can be called entertainment, culture, style</a:t>
            </a:r>
          </a:p>
          <a:p>
            <a:pPr lvl="1"/>
            <a:r>
              <a:rPr lang="en-US" sz="2800" b="1" dirty="0" smtClean="0"/>
              <a:t>Most</a:t>
            </a:r>
            <a:r>
              <a:rPr lang="en-US" sz="2800" dirty="0" smtClean="0"/>
              <a:t> articles in this section are written as features</a:t>
            </a:r>
          </a:p>
          <a:p>
            <a:r>
              <a:rPr lang="en-US" sz="2800" dirty="0" smtClean="0"/>
              <a:t>Can cover a variety of topics, such as: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13114" y="2242457"/>
            <a:ext cx="11092543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r>
              <a:rPr lang="en-US" sz="2800" dirty="0"/>
              <a:t>Television (entertainment)</a:t>
            </a:r>
          </a:p>
          <a:p>
            <a:pPr lvl="1"/>
            <a:r>
              <a:rPr lang="en-US" sz="2800" dirty="0"/>
              <a:t>Movies (entertainment)</a:t>
            </a:r>
          </a:p>
          <a:p>
            <a:pPr lvl="1"/>
            <a:r>
              <a:rPr lang="en-US" sz="2800" dirty="0"/>
              <a:t>Music (entertainment)</a:t>
            </a:r>
          </a:p>
          <a:p>
            <a:pPr lvl="1"/>
            <a:r>
              <a:rPr lang="en-US" sz="2800" dirty="0"/>
              <a:t>People (entertainment)</a:t>
            </a:r>
          </a:p>
          <a:p>
            <a:pPr lvl="1"/>
            <a:r>
              <a:rPr lang="en-US" sz="2800" dirty="0"/>
              <a:t>Horoscopes (entertainment)</a:t>
            </a:r>
          </a:p>
          <a:p>
            <a:pPr lvl="1"/>
            <a:r>
              <a:rPr lang="en-US" sz="2800" dirty="0"/>
              <a:t>Crosswords (entertainment)</a:t>
            </a:r>
          </a:p>
          <a:p>
            <a:pPr lvl="1"/>
            <a:r>
              <a:rPr lang="en-US" sz="2800" dirty="0"/>
              <a:t>Comics (entertainment)</a:t>
            </a:r>
          </a:p>
          <a:p>
            <a:pPr lvl="1"/>
            <a:r>
              <a:rPr lang="en-US" sz="2800" dirty="0"/>
              <a:t>Advice </a:t>
            </a:r>
            <a:r>
              <a:rPr lang="en-US" sz="2800" dirty="0" smtClean="0"/>
              <a:t>columns (entertainment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Health (culture)</a:t>
            </a:r>
          </a:p>
          <a:p>
            <a:pPr lvl="1"/>
            <a:r>
              <a:rPr lang="en-US" sz="2800" dirty="0"/>
              <a:t>Education (culture)</a:t>
            </a:r>
          </a:p>
          <a:p>
            <a:pPr lvl="1"/>
            <a:r>
              <a:rPr lang="en-US" sz="2800" dirty="0"/>
              <a:t>Cooking (culture)</a:t>
            </a:r>
          </a:p>
          <a:p>
            <a:pPr lvl="1"/>
            <a:r>
              <a:rPr lang="en-US" sz="2800" dirty="0"/>
              <a:t>The arts (culture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Literary work (Culture)</a:t>
            </a:r>
            <a:endParaRPr lang="en-US" sz="2800" dirty="0"/>
          </a:p>
          <a:p>
            <a:pPr lvl="1"/>
            <a:r>
              <a:rPr lang="en-US" sz="2800" dirty="0"/>
              <a:t>Technology (culture)</a:t>
            </a:r>
          </a:p>
          <a:p>
            <a:pPr lvl="1"/>
            <a:r>
              <a:rPr lang="en-US" sz="2800" dirty="0"/>
              <a:t>Science (culture)</a:t>
            </a:r>
          </a:p>
          <a:p>
            <a:pPr lvl="1"/>
            <a:r>
              <a:rPr lang="en-US" sz="2800" dirty="0"/>
              <a:t>Fashion (style)</a:t>
            </a:r>
          </a:p>
          <a:p>
            <a:pPr lvl="1"/>
            <a:r>
              <a:rPr lang="en-US" sz="2800" dirty="0"/>
              <a:t>Pop culture (style)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48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838200"/>
          </a:xfrm>
        </p:spPr>
        <p:txBody>
          <a:bodyPr/>
          <a:lstStyle/>
          <a:p>
            <a:r>
              <a:rPr lang="en-US" dirty="0" smtClean="0"/>
              <a:t>Reviews in Culture-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816429"/>
            <a:ext cx="10440990" cy="5812971"/>
          </a:xfrm>
        </p:spPr>
        <p:txBody>
          <a:bodyPr>
            <a:normAutofit/>
          </a:bodyPr>
          <a:lstStyle/>
          <a:p>
            <a:r>
              <a:rPr lang="en-US" dirty="0" smtClean="0"/>
              <a:t>How to write a </a:t>
            </a:r>
            <a:r>
              <a:rPr lang="en-US" b="1" u="sng" dirty="0" smtClean="0"/>
              <a:t>large work </a:t>
            </a:r>
            <a:r>
              <a:rPr lang="en-US" dirty="0" smtClean="0"/>
              <a:t>review (i.e. album, movie, book, </a:t>
            </a:r>
            <a:r>
              <a:rPr lang="en-US" dirty="0" err="1" smtClean="0"/>
              <a:t>tv</a:t>
            </a:r>
            <a:r>
              <a:rPr lang="en-US" dirty="0" smtClean="0"/>
              <a:t> series) </a:t>
            </a:r>
            <a:r>
              <a:rPr lang="en-US" i="1" dirty="0" smtClean="0"/>
              <a:t>in this order</a:t>
            </a:r>
            <a:r>
              <a:rPr lang="en-US" dirty="0" smtClean="0"/>
              <a:t>:</a:t>
            </a:r>
          </a:p>
          <a:p>
            <a:pPr marL="914400" lvl="1" indent="-457200">
              <a:buAutoNum type="arabicPeriod"/>
            </a:pPr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important information should come up front-is the </a:t>
            </a:r>
            <a:r>
              <a:rPr lang="en-US" dirty="0" smtClean="0">
                <a:effectLst/>
              </a:rPr>
              <a:t>album/movie/book/show good? A </a:t>
            </a:r>
            <a:r>
              <a:rPr lang="en-US" i="1" dirty="0" smtClean="0">
                <a:effectLst/>
              </a:rPr>
              <a:t>good review </a:t>
            </a:r>
            <a:r>
              <a:rPr lang="en-US" i="1" dirty="0">
                <a:effectLst/>
              </a:rPr>
              <a:t>makes the reviewer's opinion</a:t>
            </a:r>
            <a:r>
              <a:rPr lang="en-US" dirty="0">
                <a:effectLst/>
              </a:rPr>
              <a:t> </a:t>
            </a:r>
            <a:r>
              <a:rPr lang="en-US" i="1" u="sng" dirty="0">
                <a:effectLst/>
              </a:rPr>
              <a:t>absolutely </a:t>
            </a:r>
            <a:r>
              <a:rPr lang="en-US" i="1" u="sng" dirty="0" smtClean="0">
                <a:effectLst/>
              </a:rPr>
              <a:t>clear!</a:t>
            </a:r>
          </a:p>
          <a:p>
            <a:pPr marL="914400" lvl="1" indent="-457200">
              <a:buAutoNum type="arabicPeriod"/>
            </a:pPr>
            <a:r>
              <a:rPr lang="en-US" dirty="0">
                <a:effectLst/>
              </a:rPr>
              <a:t>Don't quote more than a few choice </a:t>
            </a:r>
            <a:r>
              <a:rPr lang="en-US" dirty="0" smtClean="0">
                <a:effectLst/>
              </a:rPr>
              <a:t>lyrics/phrases/lines </a:t>
            </a:r>
            <a:r>
              <a:rPr lang="en-US" dirty="0">
                <a:effectLst/>
              </a:rPr>
              <a:t>and don't analyze </a:t>
            </a:r>
            <a:r>
              <a:rPr lang="en-US" i="1" dirty="0" smtClean="0">
                <a:effectLst/>
              </a:rPr>
              <a:t>everything</a:t>
            </a:r>
            <a:r>
              <a:rPr lang="en-US" dirty="0" smtClean="0">
                <a:effectLst/>
              </a:rPr>
              <a:t> in </a:t>
            </a:r>
            <a:r>
              <a:rPr lang="en-US" dirty="0">
                <a:effectLst/>
              </a:rPr>
              <a:t>detail.  Make your points with one or two good examples</a:t>
            </a:r>
            <a:r>
              <a:rPr lang="en-US" dirty="0" smtClean="0">
                <a:effectLst/>
              </a:rPr>
              <a:t>.</a:t>
            </a:r>
          </a:p>
          <a:p>
            <a:pPr lvl="2"/>
            <a:r>
              <a:rPr lang="en-US" dirty="0" smtClean="0">
                <a:effectLst/>
              </a:rPr>
              <a:t>Think about </a:t>
            </a:r>
          </a:p>
          <a:p>
            <a:pPr lvl="3"/>
            <a:r>
              <a:rPr lang="en-US" dirty="0" smtClean="0">
                <a:effectLst/>
              </a:rPr>
              <a:t>is it meaningful? </a:t>
            </a:r>
          </a:p>
          <a:p>
            <a:pPr lvl="3"/>
            <a:r>
              <a:rPr lang="en-US" dirty="0" smtClean="0">
                <a:effectLst/>
              </a:rPr>
              <a:t>what is the quality of the product or performance? </a:t>
            </a:r>
          </a:p>
          <a:p>
            <a:pPr lvl="3"/>
            <a:r>
              <a:rPr lang="en-US" dirty="0" smtClean="0">
                <a:effectLst/>
              </a:rPr>
              <a:t>the work as a whole vs. outstanding parts of the work</a:t>
            </a:r>
          </a:p>
          <a:p>
            <a:pPr lvl="3"/>
            <a:r>
              <a:rPr lang="en-US" dirty="0" smtClean="0">
                <a:effectLst/>
              </a:rPr>
              <a:t>Originality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Compare the artist’s current work with past work or with other artists in the same genre.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Provide background information on the artist(s), but don’t make that the focus of the article (that would be a feature).</a:t>
            </a:r>
          </a:p>
          <a:p>
            <a:pPr lvl="3"/>
            <a:endParaRPr lang="en-US" dirty="0">
              <a:effectLst/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55314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64" y="178420"/>
            <a:ext cx="9905998" cy="811763"/>
          </a:xfrm>
        </p:spPr>
        <p:txBody>
          <a:bodyPr/>
          <a:lstStyle/>
          <a:p>
            <a:r>
              <a:rPr lang="en-US" u="sng" dirty="0" smtClean="0"/>
              <a:t>Today’s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7787" y="905069"/>
            <a:ext cx="4682413" cy="58409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 err="1" smtClean="0"/>
              <a:t>Bellringer</a:t>
            </a:r>
            <a:endParaRPr lang="en-US" sz="3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Basics of Photography</a:t>
            </a:r>
            <a:endParaRPr lang="en-US" sz="3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Independent Work</a:t>
            </a:r>
          </a:p>
          <a:p>
            <a:pPr lvl="1"/>
            <a:r>
              <a:rPr lang="en-US" sz="2600" dirty="0" smtClean="0"/>
              <a:t>Research, plan, and write a culture piece  </a:t>
            </a:r>
            <a:r>
              <a:rPr lang="en-US" sz="1800" dirty="0" smtClean="0">
                <a:solidFill>
                  <a:srgbClr val="FF0000"/>
                </a:solidFill>
              </a:rPr>
              <a:t>DUE: Wed. Sept 20</a:t>
            </a:r>
          </a:p>
          <a:p>
            <a:pPr lvl="1"/>
            <a:r>
              <a:rPr lang="en-US" sz="2600" dirty="0" smtClean="0"/>
              <a:t>Finish Editorial if necessary and turn in</a:t>
            </a:r>
          </a:p>
          <a:p>
            <a:pPr lvl="1"/>
            <a:r>
              <a:rPr lang="en-US" sz="2600" dirty="0" smtClean="0"/>
              <a:t>Use computer to research and create design ideas for the newspaper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0146" y="811763"/>
            <a:ext cx="5837061" cy="5446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BELLRINGER #9-</a:t>
            </a:r>
          </a:p>
          <a:p>
            <a:pPr marL="0" indent="0">
              <a:buNone/>
            </a:pPr>
            <a:r>
              <a:rPr lang="en-US" sz="2800" dirty="0"/>
              <a:t>Write a well-developed 1 paragraph response to the following </a:t>
            </a:r>
            <a:r>
              <a:rPr lang="en-US" sz="2800" dirty="0" smtClean="0"/>
              <a:t>prompt-</a:t>
            </a:r>
            <a:endParaRPr lang="en-US" sz="1200" dirty="0" smtClean="0"/>
          </a:p>
          <a:p>
            <a:pPr marL="0" indent="0">
              <a:buNone/>
            </a:pPr>
            <a:r>
              <a:rPr lang="en-US" sz="4000" b="1" dirty="0" smtClean="0"/>
              <a:t>Write about what you didn’t do this weekend.</a:t>
            </a:r>
            <a:endParaRPr lang="en-US" sz="40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649686" y="1066800"/>
            <a:ext cx="21771" cy="535577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0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Journalism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953190" y="3764157"/>
            <a:ext cx="2027871" cy="113211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School Newspaper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481525" y="3764157"/>
            <a:ext cx="2027871" cy="113211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Yearbook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453654" y="5278826"/>
            <a:ext cx="2027871" cy="113211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Weekly Bulletin Broadcast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981061" y="5278827"/>
            <a:ext cx="2027871" cy="113211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School </a:t>
            </a:r>
          </a:p>
          <a:p>
            <a:pPr algn="ctr"/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519076" y="1851792"/>
            <a:ext cx="3150670" cy="191236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JOURNALISM</a:t>
            </a:r>
            <a:endParaRPr lang="en-US" sz="4000" dirty="0"/>
          </a:p>
        </p:txBody>
      </p:sp>
      <p:sp>
        <p:nvSpPr>
          <p:cNvPr id="16" name="Right Arrow 15"/>
          <p:cNvSpPr/>
          <p:nvPr/>
        </p:nvSpPr>
        <p:spPr>
          <a:xfrm rot="20066924">
            <a:off x="3981061" y="3928188"/>
            <a:ext cx="665584" cy="2185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7373933">
            <a:off x="5009576" y="4628721"/>
            <a:ext cx="665584" cy="2185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5095985">
            <a:off x="6926074" y="4520570"/>
            <a:ext cx="665584" cy="2185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2197247">
            <a:off x="7770790" y="3886823"/>
            <a:ext cx="665584" cy="2185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75454"/>
            <a:ext cx="9905999" cy="47679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Bellringer</a:t>
            </a:r>
            <a:r>
              <a:rPr lang="en-US" sz="2800" smtClean="0"/>
              <a:t>- </a:t>
            </a:r>
            <a:r>
              <a:rPr lang="en-US" sz="2000" smtClean="0"/>
              <a:t>Mon/Tues-Reading </a:t>
            </a:r>
            <a:r>
              <a:rPr lang="en-US" sz="2000" dirty="0" smtClean="0"/>
              <a:t>Newspaper Articles (15 minutes)</a:t>
            </a:r>
          </a:p>
          <a:p>
            <a:pPr marL="1828800" lvl="4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Wed/</a:t>
            </a:r>
            <a:r>
              <a:rPr lang="en-US" sz="2000" dirty="0" err="1" smtClean="0"/>
              <a:t>Thrs</a:t>
            </a:r>
            <a:r>
              <a:rPr lang="en-US" sz="2000" dirty="0" smtClean="0"/>
              <a:t>- Journalistic Writing Prompt</a:t>
            </a:r>
          </a:p>
          <a:p>
            <a:pPr marL="457200" indent="-457200">
              <a:buAutoNum type="arabicPeriod" startAt="2"/>
            </a:pPr>
            <a:r>
              <a:rPr lang="en-US" sz="2800" dirty="0" smtClean="0"/>
              <a:t>Learning and practicing new skills and concepts (30 minutes)</a:t>
            </a:r>
          </a:p>
          <a:p>
            <a:pPr lvl="1"/>
            <a:r>
              <a:rPr lang="en-US" dirty="0" smtClean="0"/>
              <a:t>Types of journalism, editing your writing, how to take photos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Individual Work Period (45 minutes)</a:t>
            </a:r>
          </a:p>
          <a:p>
            <a:pPr lvl="1"/>
            <a:r>
              <a:rPr lang="en-US" dirty="0" smtClean="0"/>
              <a:t>Interview sources, write articles, design yearbook pages, edit and tag photographs, revise with Seep or Emily</a:t>
            </a:r>
          </a:p>
          <a:p>
            <a:pPr marL="457200" indent="-457200"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959" y="182515"/>
            <a:ext cx="9905998" cy="811763"/>
          </a:xfrm>
        </p:spPr>
        <p:txBody>
          <a:bodyPr/>
          <a:lstStyle/>
          <a:p>
            <a:r>
              <a:rPr lang="en-US" u="sng" dirty="0" smtClean="0"/>
              <a:t>Today’s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3772" y="903249"/>
            <a:ext cx="3582956" cy="534826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Bellringer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How to interview sources for an article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Individual Work- Craft questions and interview sources to prepare for writing an article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1571" y="811763"/>
            <a:ext cx="7270595" cy="57786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BELLRINGER- Use your notes from last class</a:t>
            </a:r>
          </a:p>
          <a:p>
            <a:pPr marL="0" indent="0">
              <a:buNone/>
            </a:pPr>
            <a:r>
              <a:rPr lang="en-US" dirty="0" smtClean="0"/>
              <a:t>Label each of the following </a:t>
            </a:r>
            <a:r>
              <a:rPr lang="en-US" dirty="0" err="1" smtClean="0"/>
              <a:t>senarios</a:t>
            </a:r>
            <a:r>
              <a:rPr lang="en-US" dirty="0" smtClean="0"/>
              <a:t> as ethical or not ethical.  Then label which “ethics rule of thumb” applies to the situation.</a:t>
            </a:r>
          </a:p>
          <a:p>
            <a:pPr marL="0" indent="0">
              <a:buNone/>
            </a:pPr>
            <a:r>
              <a:rPr lang="en-US" dirty="0" smtClean="0"/>
              <a:t>1.  </a:t>
            </a:r>
          </a:p>
          <a:p>
            <a:pPr marL="0" indent="0">
              <a:buNone/>
            </a:pPr>
            <a:r>
              <a:rPr lang="en-US" dirty="0" smtClean="0"/>
              <a:t>2.  </a:t>
            </a:r>
          </a:p>
          <a:p>
            <a:pPr marL="0" indent="0">
              <a:buNone/>
            </a:pPr>
            <a:r>
              <a:rPr lang="en-US" dirty="0" smtClean="0"/>
              <a:t>3.  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</a:p>
          <a:p>
            <a:pPr marL="0" indent="0">
              <a:buNone/>
            </a:pPr>
            <a:r>
              <a:rPr lang="en-US" dirty="0" smtClean="0"/>
              <a:t>5.  </a:t>
            </a:r>
          </a:p>
        </p:txBody>
      </p:sp>
    </p:spTree>
    <p:extLst>
      <p:ext uri="{BB962C8B-B14F-4D97-AF65-F5344CB8AC3E}">
        <p14:creationId xmlns:p14="http://schemas.microsoft.com/office/powerpoint/2010/main" val="29547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471" y="0"/>
            <a:ext cx="9905998" cy="981307"/>
          </a:xfrm>
        </p:spPr>
        <p:txBody>
          <a:bodyPr/>
          <a:lstStyle/>
          <a:p>
            <a:pPr algn="ctr"/>
            <a:r>
              <a:rPr lang="en-US" dirty="0" smtClean="0"/>
              <a:t>Possible interview topics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527717"/>
            <a:ext cx="10266286" cy="4973444"/>
          </a:xfrm>
        </p:spPr>
        <p:txBody>
          <a:bodyPr numCol="2">
            <a:normAutofit/>
          </a:bodyPr>
          <a:lstStyle/>
          <a:p>
            <a:pPr marL="457200" indent="-457200">
              <a:buAutoNum type="arabicPeriod"/>
            </a:pPr>
            <a:r>
              <a:rPr lang="en-US" sz="3000" dirty="0" smtClean="0"/>
              <a:t>New Staff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Wakulla Springs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Beginning of the Year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Club sign up / new clubs 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Summer Reading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New Students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Off Campus Lunch (safety?)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Senior News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New attendance policy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 Intensives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College Visits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Wellness / Healthy Decisions Day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486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64" y="178420"/>
            <a:ext cx="9905998" cy="811763"/>
          </a:xfrm>
        </p:spPr>
        <p:txBody>
          <a:bodyPr/>
          <a:lstStyle/>
          <a:p>
            <a:r>
              <a:rPr lang="en-US" u="sng" dirty="0" smtClean="0"/>
              <a:t>Today’s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3772" y="905069"/>
            <a:ext cx="3582956" cy="534644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 err="1" smtClean="0"/>
              <a:t>Bellringer</a:t>
            </a:r>
            <a:endParaRPr lang="en-US" sz="3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What is news?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How to write a basic news article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Individual Work- Write a news article using the inverted pyramid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0146" y="811763"/>
            <a:ext cx="5837061" cy="48861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BELLRINGER-</a:t>
            </a:r>
          </a:p>
          <a:p>
            <a:pPr marL="0" indent="0">
              <a:buNone/>
            </a:pPr>
            <a:r>
              <a:rPr lang="en-US" sz="3200" dirty="0" smtClean="0"/>
              <a:t>Write a well-developed 1 paragraph response to the following question-</a:t>
            </a:r>
          </a:p>
          <a:p>
            <a:pPr marL="0" indent="0">
              <a:buNone/>
            </a:pPr>
            <a:r>
              <a:rPr lang="en-US" sz="3200" dirty="0" smtClean="0"/>
              <a:t>Do newspapers have a vital role in modern society or should other forms of media replace them?  Explain your reasoning.</a:t>
            </a:r>
          </a:p>
        </p:txBody>
      </p:sp>
    </p:spTree>
    <p:extLst>
      <p:ext uri="{BB962C8B-B14F-4D97-AF65-F5344CB8AC3E}">
        <p14:creationId xmlns:p14="http://schemas.microsoft.com/office/powerpoint/2010/main" val="14074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83259"/>
            <a:ext cx="9905998" cy="652721"/>
          </a:xfrm>
        </p:spPr>
        <p:txBody>
          <a:bodyPr/>
          <a:lstStyle/>
          <a:p>
            <a:r>
              <a:rPr lang="en-US" dirty="0" smtClean="0"/>
              <a:t>What is the news?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735980"/>
            <a:ext cx="9905999" cy="58878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Standard news articles cover basic current events</a:t>
            </a:r>
          </a:p>
          <a:p>
            <a:pPr lvl="1"/>
            <a:r>
              <a:rPr lang="en-US" dirty="0" smtClean="0"/>
              <a:t>Answer the 5W1H for events around the world</a:t>
            </a:r>
          </a:p>
          <a:p>
            <a:pPr lvl="1"/>
            <a:r>
              <a:rPr lang="en-US" dirty="0" smtClean="0"/>
              <a:t>Different from feature articles </a:t>
            </a:r>
          </a:p>
          <a:p>
            <a:r>
              <a:rPr lang="en-US" dirty="0" smtClean="0"/>
              <a:t>How are they organized?</a:t>
            </a:r>
          </a:p>
          <a:p>
            <a:pPr lvl="1"/>
            <a:r>
              <a:rPr lang="en-US" b="1" dirty="0"/>
              <a:t>I. Lead sentence</a:t>
            </a:r>
            <a:endParaRPr lang="en-US" dirty="0"/>
          </a:p>
          <a:p>
            <a:pPr lvl="2"/>
            <a:r>
              <a:rPr lang="en-US" dirty="0"/>
              <a:t>Grab and hook your reader right away.</a:t>
            </a:r>
          </a:p>
          <a:p>
            <a:pPr lvl="1"/>
            <a:r>
              <a:rPr lang="en-US" b="1" dirty="0"/>
              <a:t>II. Introduction</a:t>
            </a:r>
            <a:endParaRPr lang="en-US" dirty="0"/>
          </a:p>
          <a:p>
            <a:pPr lvl="2"/>
            <a:r>
              <a:rPr lang="en-US" dirty="0"/>
              <a:t>Which facts and figures will ground your story? You have to tell your readers where and when this story is happening.</a:t>
            </a:r>
          </a:p>
          <a:p>
            <a:pPr lvl="1"/>
            <a:r>
              <a:rPr lang="en-US" b="1" dirty="0"/>
              <a:t>III. Opening quotation </a:t>
            </a:r>
            <a:endParaRPr lang="en-US" dirty="0"/>
          </a:p>
          <a:p>
            <a:pPr lvl="2"/>
            <a:r>
              <a:rPr lang="en-US" dirty="0"/>
              <a:t>What will give the reader a sense of the people involved and what they are thinking?</a:t>
            </a:r>
          </a:p>
          <a:p>
            <a:pPr lvl="1"/>
            <a:r>
              <a:rPr lang="en-US" b="1" dirty="0"/>
              <a:t>IV. Main body</a:t>
            </a:r>
            <a:endParaRPr lang="en-US" dirty="0"/>
          </a:p>
          <a:p>
            <a:pPr lvl="2"/>
            <a:r>
              <a:rPr lang="en-US" dirty="0"/>
              <a:t>What is at the heart of your story?</a:t>
            </a:r>
          </a:p>
          <a:p>
            <a:pPr lvl="1"/>
            <a:r>
              <a:rPr lang="en-US" b="1" dirty="0"/>
              <a:t>V. Closing quotation</a:t>
            </a:r>
            <a:endParaRPr lang="en-US" dirty="0"/>
          </a:p>
          <a:p>
            <a:pPr lvl="2"/>
            <a:r>
              <a:rPr lang="en-US" dirty="0"/>
              <a:t>Find something that sums the article up in a few words.</a:t>
            </a:r>
          </a:p>
          <a:p>
            <a:pPr lvl="1"/>
            <a:r>
              <a:rPr lang="en-US" b="1" dirty="0"/>
              <a:t>VI. Conclusion</a:t>
            </a:r>
            <a:r>
              <a:rPr lang="en-US" dirty="0"/>
              <a:t> (optional—the closing quote may do the job)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3109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3417</TotalTime>
  <Words>1527</Words>
  <Application>Microsoft Office PowerPoint</Application>
  <PresentationFormat>Widescreen</PresentationFormat>
  <Paragraphs>284</Paragraphs>
  <Slides>37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1942 report</vt:lpstr>
      <vt:lpstr>Abadi MT Condensed Light</vt:lpstr>
      <vt:lpstr>Arial</vt:lpstr>
      <vt:lpstr>Arial Bold</vt:lpstr>
      <vt:lpstr>Lucida Grande</vt:lpstr>
      <vt:lpstr>Trebuchet MS</vt:lpstr>
      <vt:lpstr>Tw Cen MT</vt:lpstr>
      <vt:lpstr>Circuit</vt:lpstr>
      <vt:lpstr>Journalism 1</vt:lpstr>
      <vt:lpstr>Today’s Agenda</vt:lpstr>
      <vt:lpstr>Today’s Agenda</vt:lpstr>
      <vt:lpstr>Journalism 1</vt:lpstr>
      <vt:lpstr>Class format</vt:lpstr>
      <vt:lpstr>Today’s Agenda</vt:lpstr>
      <vt:lpstr>Possible interview topics</vt:lpstr>
      <vt:lpstr>Today’s Agenda</vt:lpstr>
      <vt:lpstr>What is the news?</vt:lpstr>
      <vt:lpstr>PowerPoint Presentation</vt:lpstr>
      <vt:lpstr>What is the news?</vt:lpstr>
      <vt:lpstr>Today’s Agenda</vt:lpstr>
      <vt:lpstr>What is a feature article?</vt:lpstr>
      <vt:lpstr>How is a feature article written?</vt:lpstr>
      <vt:lpstr>Types of feature 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Agenda</vt:lpstr>
      <vt:lpstr>What are tone and voice?</vt:lpstr>
      <vt:lpstr>What is the tone of the photograph? </vt:lpstr>
      <vt:lpstr>What is the tone of the photograph? </vt:lpstr>
      <vt:lpstr>What is the tone of the photograph? Describe the ‘voice’ of the children </vt:lpstr>
      <vt:lpstr>Today’s Agenda</vt:lpstr>
      <vt:lpstr>Editorials and Opinions</vt:lpstr>
      <vt:lpstr>Editorials and Opinions</vt:lpstr>
      <vt:lpstr>Today’s Agenda</vt:lpstr>
      <vt:lpstr>Culture</vt:lpstr>
      <vt:lpstr>Reviews in Culture-</vt:lpstr>
      <vt:lpstr>Today’s Agenda</vt:lpstr>
    </vt:vector>
  </TitlesOfParts>
  <Company>Leon County Schools -LCSB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Journalism 1</dc:title>
  <dc:creator>Bell, Emily</dc:creator>
  <cp:lastModifiedBy>Bell, Emily</cp:lastModifiedBy>
  <cp:revision>37</cp:revision>
  <dcterms:created xsi:type="dcterms:W3CDTF">2017-08-16T12:06:38Z</dcterms:created>
  <dcterms:modified xsi:type="dcterms:W3CDTF">2017-09-18T14:25:06Z</dcterms:modified>
</cp:coreProperties>
</file>