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7" r:id="rId5"/>
    <p:sldId id="258" r:id="rId6"/>
    <p:sldId id="270" r:id="rId7"/>
    <p:sldId id="259" r:id="rId8"/>
    <p:sldId id="260" r:id="rId9"/>
    <p:sldId id="261" r:id="rId10"/>
    <p:sldId id="266" r:id="rId11"/>
    <p:sldId id="262" r:id="rId12"/>
    <p:sldId id="263" r:id="rId13"/>
    <p:sldId id="264" r:id="rId14"/>
    <p:sldId id="265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9" d="100"/>
          <a:sy n="59" d="100"/>
        </p:scale>
        <p:origin x="7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B96DF7-C1FC-4642-B3FE-3C469EFF6977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81DEE6F-4624-4AA7-9BAD-E064775C4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1675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6DF7-C1FC-4642-B3FE-3C469EFF6977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EE6F-4624-4AA7-9BAD-E064775C4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13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B96DF7-C1FC-4642-B3FE-3C469EFF6977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81DEE6F-4624-4AA7-9BAD-E064775C4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07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B96DF7-C1FC-4642-B3FE-3C469EFF6977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81DEE6F-4624-4AA7-9BAD-E064775C49F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6423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B96DF7-C1FC-4642-B3FE-3C469EFF6977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81DEE6F-4624-4AA7-9BAD-E064775C4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814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6DF7-C1FC-4642-B3FE-3C469EFF6977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EE6F-4624-4AA7-9BAD-E064775C4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68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6DF7-C1FC-4642-B3FE-3C469EFF6977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EE6F-4624-4AA7-9BAD-E064775C4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717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6DF7-C1FC-4642-B3FE-3C469EFF6977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EE6F-4624-4AA7-9BAD-E064775C4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2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B96DF7-C1FC-4642-B3FE-3C469EFF6977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81DEE6F-4624-4AA7-9BAD-E064775C4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5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6DF7-C1FC-4642-B3FE-3C469EFF6977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EE6F-4624-4AA7-9BAD-E064775C4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47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B96DF7-C1FC-4642-B3FE-3C469EFF6977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81DEE6F-4624-4AA7-9BAD-E064775C4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74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6DF7-C1FC-4642-B3FE-3C469EFF6977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EE6F-4624-4AA7-9BAD-E064775C4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4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6DF7-C1FC-4642-B3FE-3C469EFF6977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EE6F-4624-4AA7-9BAD-E064775C4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7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6DF7-C1FC-4642-B3FE-3C469EFF6977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EE6F-4624-4AA7-9BAD-E064775C4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003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6DF7-C1FC-4642-B3FE-3C469EFF6977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EE6F-4624-4AA7-9BAD-E064775C4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742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6DF7-C1FC-4642-B3FE-3C469EFF6977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EE6F-4624-4AA7-9BAD-E064775C4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54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6DF7-C1FC-4642-B3FE-3C469EFF6977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EE6F-4624-4AA7-9BAD-E064775C4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155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96DF7-C1FC-4642-B3FE-3C469EFF6977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DEE6F-4624-4AA7-9BAD-E064775C4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36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poolep@leonschools.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515" y="970365"/>
            <a:ext cx="11381014" cy="18419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/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/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/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/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John </a:t>
            </a:r>
            <a:r>
              <a:rPr lang="en-US" dirty="0" smtClean="0">
                <a:latin typeface="Arial Black" panose="020B0A04020102020204" pitchFamily="34" charset="0"/>
              </a:rPr>
              <a:t>G. Riley </a:t>
            </a:r>
            <a:r>
              <a:rPr lang="en-US" dirty="0" smtClean="0">
                <a:latin typeface="Arial Black" panose="020B0A04020102020204" pitchFamily="34" charset="0"/>
              </a:rPr>
              <a:t>Elementary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sz="2700" dirty="0" smtClean="0">
                <a:latin typeface="Arial Black" panose="020B0A04020102020204" pitchFamily="34" charset="0"/>
              </a:rPr>
              <a:t>School Improvement &amp; Family Engagement </a:t>
            </a:r>
            <a:br>
              <a:rPr lang="en-US" sz="2700" dirty="0" smtClean="0">
                <a:latin typeface="Arial Black" panose="020B0A04020102020204" pitchFamily="34" charset="0"/>
              </a:rPr>
            </a:br>
            <a:r>
              <a:rPr lang="en-US" sz="2700" dirty="0" smtClean="0">
                <a:latin typeface="Arial Black" panose="020B0A04020102020204" pitchFamily="34" charset="0"/>
              </a:rPr>
              <a:t>Public hearing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257" y="3455654"/>
            <a:ext cx="9144000" cy="1522185"/>
          </a:xfrm>
        </p:spPr>
        <p:txBody>
          <a:bodyPr/>
          <a:lstStyle/>
          <a:p>
            <a:pPr algn="ctr"/>
            <a:r>
              <a:rPr lang="en-US" sz="2800" b="1" dirty="0" smtClean="0"/>
              <a:t>Student Centered Culture, High Expectations</a:t>
            </a:r>
          </a:p>
          <a:p>
            <a:r>
              <a:rPr lang="en-US" b="1" dirty="0" smtClean="0"/>
              <a:t>April </a:t>
            </a:r>
            <a:r>
              <a:rPr lang="en-US" b="1" dirty="0" smtClean="0"/>
              <a:t>Knight, Principal</a:t>
            </a:r>
          </a:p>
          <a:p>
            <a:r>
              <a:rPr lang="en-US" b="1" dirty="0" smtClean="0"/>
              <a:t>Lindsey Brown, Assistant Principal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7336">
            <a:off x="8463666" y="1934359"/>
            <a:ext cx="3642704" cy="281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9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Current Barriers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Staffing </a:t>
            </a:r>
            <a:r>
              <a:rPr lang="en-US" sz="3200" dirty="0" smtClean="0"/>
              <a:t>(Hires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Virtual Instruction (engagement, attendance, professional development)</a:t>
            </a:r>
          </a:p>
          <a:p>
            <a:r>
              <a:rPr lang="en-US" sz="3200" dirty="0" smtClean="0"/>
              <a:t>Attendance</a:t>
            </a:r>
          </a:p>
          <a:p>
            <a:r>
              <a:rPr lang="en-US" sz="3200" dirty="0" smtClean="0"/>
              <a:t>Behavior (inconsistency, trauma)</a:t>
            </a:r>
          </a:p>
          <a:p>
            <a:r>
              <a:rPr lang="en-US" sz="3200" dirty="0" smtClean="0"/>
              <a:t>Addressing learning gaps (spring and summer)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5001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Strategies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156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Standards Based Instruction (Planning, Teaching, Learning)</a:t>
            </a:r>
          </a:p>
          <a:p>
            <a:r>
              <a:rPr lang="en-US" dirty="0" smtClean="0"/>
              <a:t>Implementation of Learning Progressions</a:t>
            </a:r>
          </a:p>
          <a:p>
            <a:r>
              <a:rPr lang="en-US" dirty="0" smtClean="0"/>
              <a:t>Departmentalization </a:t>
            </a:r>
            <a:r>
              <a:rPr lang="en-US" dirty="0" smtClean="0"/>
              <a:t>(*5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STREAM (Enrichment- Science, Reading, Math)</a:t>
            </a:r>
          </a:p>
          <a:p>
            <a:r>
              <a:rPr lang="en-US" dirty="0" smtClean="0"/>
              <a:t>Previous Grade Level Essential Standards</a:t>
            </a:r>
            <a:endParaRPr lang="en-US" dirty="0" smtClean="0"/>
          </a:p>
          <a:p>
            <a:r>
              <a:rPr lang="en-US" dirty="0" smtClean="0"/>
              <a:t>Frequent, strategic and streamlined coaching sessions with leadership (principal, assistant principal, academic coach)</a:t>
            </a:r>
          </a:p>
          <a:p>
            <a:r>
              <a:rPr lang="en-US" dirty="0" smtClean="0"/>
              <a:t>Positive Culture (community support, specific collaboration, setting norms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Collaborative Planning Time (Daily)</a:t>
            </a:r>
          </a:p>
          <a:p>
            <a:r>
              <a:rPr lang="en-US" dirty="0" smtClean="0"/>
              <a:t>Collaborative Professional Development (Weekly)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429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r>
              <a:rPr lang="en-US" dirty="0" smtClean="0"/>
              <a:t>FEFP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Assurance</a:t>
            </a:r>
          </a:p>
          <a:p>
            <a:r>
              <a:rPr lang="en-US" dirty="0" smtClean="0"/>
              <a:t>Parent Engagement</a:t>
            </a:r>
          </a:p>
          <a:p>
            <a:r>
              <a:rPr lang="en-US" dirty="0" smtClean="0"/>
              <a:t>Coordination and Integration</a:t>
            </a:r>
          </a:p>
          <a:p>
            <a:r>
              <a:rPr lang="en-US" dirty="0" smtClean="0"/>
              <a:t>Annual Parent Meeting </a:t>
            </a:r>
          </a:p>
          <a:p>
            <a:r>
              <a:rPr lang="en-US" dirty="0" smtClean="0"/>
              <a:t>Flexible Parent Meetings</a:t>
            </a:r>
          </a:p>
          <a:p>
            <a:r>
              <a:rPr lang="en-US" dirty="0" smtClean="0"/>
              <a:t>Building Capacity</a:t>
            </a:r>
          </a:p>
          <a:p>
            <a:r>
              <a:rPr lang="en-US" dirty="0" smtClean="0"/>
              <a:t>Professional Development</a:t>
            </a:r>
          </a:p>
          <a:p>
            <a:r>
              <a:rPr lang="en-US" dirty="0" smtClean="0"/>
              <a:t>Communication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225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School compact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School Responsibilities</a:t>
            </a:r>
          </a:p>
          <a:p>
            <a:r>
              <a:rPr lang="en-US" dirty="0" smtClean="0"/>
              <a:t>Parent Responsibilities</a:t>
            </a:r>
          </a:p>
          <a:p>
            <a:r>
              <a:rPr lang="en-US" dirty="0" smtClean="0"/>
              <a:t>Student Responsibilities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866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Title I documents are posted to the Riley website under the Title I section.</a:t>
            </a:r>
          </a:p>
          <a:p>
            <a:r>
              <a:rPr lang="en-US" dirty="0" smtClean="0"/>
              <a:t>The 2020-2021 School Improvement Draft will be posted to the SAC section of the Riley website. </a:t>
            </a:r>
          </a:p>
          <a:p>
            <a:r>
              <a:rPr lang="en-US" dirty="0" smtClean="0"/>
              <a:t>Send feedback to parent liaison:</a:t>
            </a:r>
          </a:p>
          <a:p>
            <a:pPr marL="0" indent="0">
              <a:buNone/>
            </a:pPr>
            <a:r>
              <a:rPr lang="en-US" dirty="0" smtClean="0"/>
              <a:t>Parent Liaison: </a:t>
            </a:r>
            <a:r>
              <a:rPr lang="en-US" dirty="0" smtClean="0">
                <a:hlinkClick r:id="rId2"/>
              </a:rPr>
              <a:t>poolep@leonschools.net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                       850-488-5840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163" y="2832051"/>
            <a:ext cx="4163929" cy="35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50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Leadership Team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1152414" cy="4024125"/>
          </a:xfrm>
        </p:spPr>
        <p:txBody>
          <a:bodyPr/>
          <a:lstStyle/>
          <a:p>
            <a:r>
              <a:rPr lang="en-US" b="1" dirty="0" smtClean="0"/>
              <a:t>Principal-</a:t>
            </a:r>
            <a:r>
              <a:rPr lang="en-US" dirty="0" smtClean="0"/>
              <a:t> April Knight</a:t>
            </a:r>
          </a:p>
          <a:p>
            <a:r>
              <a:rPr lang="en-US" b="1" dirty="0" smtClean="0"/>
              <a:t>Assistant Principal</a:t>
            </a:r>
            <a:r>
              <a:rPr lang="en-US" dirty="0" smtClean="0"/>
              <a:t>, Lindsey Brown</a:t>
            </a:r>
          </a:p>
          <a:p>
            <a:r>
              <a:rPr lang="en-US" b="1" dirty="0" smtClean="0"/>
              <a:t>Dean</a:t>
            </a:r>
            <a:r>
              <a:rPr lang="en-US" dirty="0" smtClean="0"/>
              <a:t>-Rhone Francis</a:t>
            </a:r>
          </a:p>
          <a:p>
            <a:r>
              <a:rPr lang="en-US" b="1" dirty="0" smtClean="0"/>
              <a:t>Reading Coach</a:t>
            </a:r>
            <a:r>
              <a:rPr lang="en-US" dirty="0" smtClean="0"/>
              <a:t>-Gladys Robinson</a:t>
            </a:r>
          </a:p>
          <a:p>
            <a:r>
              <a:rPr lang="en-US" b="1" dirty="0" smtClean="0"/>
              <a:t>School </a:t>
            </a:r>
            <a:r>
              <a:rPr lang="en-US" b="1" dirty="0" smtClean="0"/>
              <a:t>Counselor- </a:t>
            </a:r>
            <a:r>
              <a:rPr lang="en-US" dirty="0" smtClean="0"/>
              <a:t>Batese Mitchell</a:t>
            </a:r>
          </a:p>
          <a:p>
            <a:r>
              <a:rPr lang="en-US" b="1" dirty="0" smtClean="0"/>
              <a:t>Parent Liaison</a:t>
            </a:r>
            <a:r>
              <a:rPr lang="en-US" dirty="0" smtClean="0"/>
              <a:t>-Paula Poole</a:t>
            </a:r>
            <a:endParaRPr lang="en-US" dirty="0"/>
          </a:p>
          <a:p>
            <a:r>
              <a:rPr lang="en-US" b="1" dirty="0" smtClean="0"/>
              <a:t>Behavior Specialist- </a:t>
            </a:r>
            <a:r>
              <a:rPr lang="en-US" dirty="0" smtClean="0"/>
              <a:t>Jamye</a:t>
            </a:r>
            <a:r>
              <a:rPr lang="en-US" dirty="0" smtClean="0"/>
              <a:t> French</a:t>
            </a:r>
          </a:p>
          <a:p>
            <a:r>
              <a:rPr lang="en-US" b="1" dirty="0" smtClean="0"/>
              <a:t>Business Partner Coordinator- </a:t>
            </a:r>
            <a:r>
              <a:rPr lang="en-US" dirty="0" smtClean="0"/>
              <a:t>Jackie Reshard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52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Attendance is Important</a:t>
            </a:r>
          </a:p>
          <a:p>
            <a:r>
              <a:rPr lang="en-US" dirty="0" smtClean="0"/>
              <a:t>Digital Academy</a:t>
            </a:r>
          </a:p>
          <a:p>
            <a:r>
              <a:rPr lang="en-US" dirty="0" smtClean="0"/>
              <a:t>Attendance</a:t>
            </a:r>
          </a:p>
          <a:p>
            <a:r>
              <a:rPr lang="en-US" dirty="0" smtClean="0"/>
              <a:t>Expectations/Rules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7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Enrollment 67% Digital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115008"/>
              </p:ext>
            </p:extLst>
          </p:nvPr>
        </p:nvGraphicFramePr>
        <p:xfrm>
          <a:off x="146956" y="1796144"/>
          <a:ext cx="11691258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848">
                  <a:extLst>
                    <a:ext uri="{9D8B030D-6E8A-4147-A177-3AD203B41FA5}">
                      <a16:colId xmlns:a16="http://schemas.microsoft.com/office/drawing/2014/main" val="2641017937"/>
                    </a:ext>
                  </a:extLst>
                </a:gridCol>
                <a:gridCol w="1955393">
                  <a:extLst>
                    <a:ext uri="{9D8B030D-6E8A-4147-A177-3AD203B41FA5}">
                      <a16:colId xmlns:a16="http://schemas.microsoft.com/office/drawing/2014/main" val="3843963099"/>
                    </a:ext>
                  </a:extLst>
                </a:gridCol>
                <a:gridCol w="1092202">
                  <a:extLst>
                    <a:ext uri="{9D8B030D-6E8A-4147-A177-3AD203B41FA5}">
                      <a16:colId xmlns:a16="http://schemas.microsoft.com/office/drawing/2014/main" val="2990014308"/>
                    </a:ext>
                  </a:extLst>
                </a:gridCol>
                <a:gridCol w="2448647">
                  <a:extLst>
                    <a:ext uri="{9D8B030D-6E8A-4147-A177-3AD203B41FA5}">
                      <a16:colId xmlns:a16="http://schemas.microsoft.com/office/drawing/2014/main" val="567238728"/>
                    </a:ext>
                  </a:extLst>
                </a:gridCol>
                <a:gridCol w="4398168">
                  <a:extLst>
                    <a:ext uri="{9D8B030D-6E8A-4147-A177-3AD203B41FA5}">
                      <a16:colId xmlns:a16="http://schemas.microsoft.com/office/drawing/2014/main" val="3326850255"/>
                    </a:ext>
                  </a:extLst>
                </a:gridCol>
              </a:tblGrid>
              <a:tr h="45003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Grade Level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Total</a:t>
                      </a:r>
                      <a:r>
                        <a:rPr lang="en-US" sz="2000" b="1" baseline="0" dirty="0" smtClean="0"/>
                        <a:t> Enrolled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Digital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Face</a:t>
                      </a:r>
                      <a:r>
                        <a:rPr lang="en-US" sz="2000" b="1" baseline="0" dirty="0" smtClean="0"/>
                        <a:t> to Face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Teacher </a:t>
                      </a:r>
                      <a:r>
                        <a:rPr lang="en-US" sz="2800" dirty="0" smtClean="0"/>
                        <a:t>Unit Allocated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398698"/>
                  </a:ext>
                </a:extLst>
              </a:tr>
              <a:tr h="57065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K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80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44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094771"/>
                  </a:ext>
                </a:extLst>
              </a:tr>
              <a:tr h="57065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1st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91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65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962765"/>
                  </a:ext>
                </a:extLst>
              </a:tr>
              <a:tr h="57065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</a:t>
                      </a:r>
                      <a:r>
                        <a:rPr lang="en-US" sz="2400" b="1" baseline="30000" dirty="0" smtClean="0"/>
                        <a:t>nd</a:t>
                      </a:r>
                      <a:r>
                        <a:rPr lang="en-US" sz="2400" b="1" dirty="0" smtClean="0"/>
                        <a:t>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98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59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39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021493"/>
                  </a:ext>
                </a:extLst>
              </a:tr>
              <a:tr h="57065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3rd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100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70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47765"/>
                  </a:ext>
                </a:extLst>
              </a:tr>
              <a:tr h="57065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4th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109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79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774348"/>
                  </a:ext>
                </a:extLst>
              </a:tr>
              <a:tr h="57065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5th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70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51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19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294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035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FSA Data Projections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2018-2019 Data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Grade D</a:t>
            </a:r>
          </a:p>
          <a:p>
            <a:r>
              <a:rPr lang="en-US" dirty="0" smtClean="0"/>
              <a:t>FSA ELA 26% (Mastery)</a:t>
            </a:r>
          </a:p>
          <a:p>
            <a:r>
              <a:rPr lang="en-US" dirty="0" smtClean="0"/>
              <a:t>FSA Math 40% (Mastery)</a:t>
            </a:r>
          </a:p>
          <a:p>
            <a:r>
              <a:rPr lang="en-US" dirty="0" smtClean="0"/>
              <a:t>Science 16% (Mastery)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2020-2021 Goals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Grade C</a:t>
            </a:r>
          </a:p>
          <a:p>
            <a:r>
              <a:rPr lang="en-US" dirty="0" smtClean="0"/>
              <a:t>Reading 40% (Mastery) </a:t>
            </a:r>
          </a:p>
          <a:p>
            <a:r>
              <a:rPr lang="en-US" dirty="0" smtClean="0"/>
              <a:t>Math 60% (Mastery)</a:t>
            </a:r>
          </a:p>
          <a:p>
            <a:r>
              <a:rPr lang="en-US" dirty="0" smtClean="0"/>
              <a:t>Science 50% (Mastery) </a:t>
            </a:r>
          </a:p>
          <a:p>
            <a:r>
              <a:rPr lang="en-US" dirty="0" smtClean="0"/>
              <a:t>LG Reading (4th- 100%) 5</a:t>
            </a:r>
            <a:r>
              <a:rPr lang="en-US" baseline="30000" dirty="0" smtClean="0"/>
              <a:t>th</a:t>
            </a:r>
            <a:r>
              <a:rPr lang="en-US" dirty="0" smtClean="0"/>
              <a:t> (50%)</a:t>
            </a:r>
          </a:p>
          <a:p>
            <a:r>
              <a:rPr lang="en-US" dirty="0" smtClean="0"/>
              <a:t>LG Math (4</a:t>
            </a:r>
            <a:r>
              <a:rPr lang="en-US" baseline="30000" dirty="0" smtClean="0"/>
              <a:t>th</a:t>
            </a:r>
            <a:r>
              <a:rPr lang="en-US" dirty="0" smtClean="0"/>
              <a:t>- 100%), 5</a:t>
            </a:r>
            <a:r>
              <a:rPr lang="en-US" baseline="30000" dirty="0" smtClean="0"/>
              <a:t>th</a:t>
            </a:r>
            <a:r>
              <a:rPr lang="en-US" dirty="0" smtClean="0"/>
              <a:t> (50%)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04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Instructional FOCUS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506186" y="1926771"/>
            <a:ext cx="11000014" cy="455567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200" b="1" dirty="0"/>
              <a:t>Standards Based Planning</a:t>
            </a:r>
            <a:r>
              <a:rPr lang="en-US" sz="2200" b="1" dirty="0" smtClean="0"/>
              <a:t>, Teaching &amp;  Learning</a:t>
            </a:r>
            <a:endParaRPr lang="en-US" sz="2200" b="1" dirty="0"/>
          </a:p>
          <a:p>
            <a:pPr lvl="0"/>
            <a:r>
              <a:rPr lang="en-US" b="1" dirty="0" smtClean="0">
                <a:solidFill>
                  <a:prstClr val="white"/>
                </a:solidFill>
              </a:rPr>
              <a:t>Standards Based- </a:t>
            </a:r>
            <a:r>
              <a:rPr lang="en-US" dirty="0" smtClean="0">
                <a:solidFill>
                  <a:prstClr val="white"/>
                </a:solidFill>
              </a:rPr>
              <a:t>All aspects of Teaching, Learning and Planning are focused on the student.  </a:t>
            </a:r>
          </a:p>
          <a:p>
            <a:pPr lvl="0"/>
            <a:r>
              <a:rPr lang="en-US" b="1" dirty="0" smtClean="0">
                <a:solidFill>
                  <a:prstClr val="white"/>
                </a:solidFill>
              </a:rPr>
              <a:t>Academic Language- </a:t>
            </a:r>
            <a:r>
              <a:rPr lang="en-US" dirty="0" smtClean="0">
                <a:solidFill>
                  <a:prstClr val="white"/>
                </a:solidFill>
              </a:rPr>
              <a:t>specific content area vocabulary</a:t>
            </a:r>
            <a:endParaRPr lang="en-US" dirty="0">
              <a:solidFill>
                <a:prstClr val="white"/>
              </a:solidFill>
            </a:endParaRPr>
          </a:p>
          <a:p>
            <a:pPr lvl="0"/>
            <a:r>
              <a:rPr lang="en-US" b="1" dirty="0">
                <a:solidFill>
                  <a:prstClr val="white"/>
                </a:solidFill>
              </a:rPr>
              <a:t>Learning </a:t>
            </a:r>
            <a:r>
              <a:rPr lang="en-US" b="1" dirty="0" smtClean="0">
                <a:solidFill>
                  <a:prstClr val="white"/>
                </a:solidFill>
              </a:rPr>
              <a:t>Progression- </a:t>
            </a:r>
            <a:r>
              <a:rPr lang="en-US" dirty="0" smtClean="0">
                <a:solidFill>
                  <a:prstClr val="white"/>
                </a:solidFill>
              </a:rPr>
              <a:t>indicates level of understanding (goal is mastery)</a:t>
            </a:r>
            <a:endParaRPr lang="en-US" dirty="0">
              <a:solidFill>
                <a:prstClr val="white"/>
              </a:solidFill>
            </a:endParaRPr>
          </a:p>
          <a:p>
            <a:pPr lvl="0"/>
            <a:r>
              <a:rPr lang="en-US" b="1" dirty="0">
                <a:solidFill>
                  <a:prstClr val="white"/>
                </a:solidFill>
              </a:rPr>
              <a:t>Student Engagement </a:t>
            </a:r>
            <a:r>
              <a:rPr lang="en-US" dirty="0" smtClean="0">
                <a:solidFill>
                  <a:prstClr val="white"/>
                </a:solidFill>
              </a:rPr>
              <a:t>– what teachers do to make sure students are involved and learning.</a:t>
            </a:r>
          </a:p>
          <a:p>
            <a:pPr lvl="0"/>
            <a:r>
              <a:rPr lang="en-US" b="1" dirty="0" smtClean="0">
                <a:solidFill>
                  <a:prstClr val="white"/>
                </a:solidFill>
              </a:rPr>
              <a:t>Checking for Understanding- </a:t>
            </a:r>
            <a:r>
              <a:rPr lang="en-US" dirty="0" smtClean="0">
                <a:solidFill>
                  <a:prstClr val="white"/>
                </a:solidFill>
              </a:rPr>
              <a:t>Monitor learning by checking if students comprehend or not comprehend and crafting ways to provide interventions. </a:t>
            </a:r>
            <a:endParaRPr lang="en-US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768442" y="5208814"/>
            <a:ext cx="2737757" cy="100987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842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Progress monitoring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Reading</a:t>
            </a:r>
          </a:p>
          <a:p>
            <a:endParaRPr lang="en-US" dirty="0"/>
          </a:p>
          <a:p>
            <a:r>
              <a:rPr lang="en-US" dirty="0" smtClean="0"/>
              <a:t>STAR Early Literacy (K-1)</a:t>
            </a:r>
          </a:p>
          <a:p>
            <a:r>
              <a:rPr lang="en-US" dirty="0" smtClean="0"/>
              <a:t>STAR (2-5)</a:t>
            </a:r>
          </a:p>
          <a:p>
            <a:r>
              <a:rPr lang="en-US" dirty="0" smtClean="0"/>
              <a:t>Aimsweb</a:t>
            </a:r>
            <a:r>
              <a:rPr lang="en-US" dirty="0" smtClean="0"/>
              <a:t> (K-3)</a:t>
            </a:r>
          </a:p>
          <a:p>
            <a:r>
              <a:rPr lang="en-US" dirty="0" smtClean="0"/>
              <a:t>IREADY (K-5)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Math</a:t>
            </a:r>
          </a:p>
          <a:p>
            <a:pPr marL="0" indent="0" algn="ctr">
              <a:buNone/>
            </a:pPr>
            <a:endParaRPr lang="en-US" dirty="0"/>
          </a:p>
          <a:p>
            <a:pPr lvl="0"/>
            <a:r>
              <a:rPr lang="en-US" dirty="0">
                <a:solidFill>
                  <a:prstClr val="white"/>
                </a:solidFill>
              </a:rPr>
              <a:t>STAR (2-5)</a:t>
            </a:r>
          </a:p>
          <a:p>
            <a:pPr lvl="0"/>
            <a:r>
              <a:rPr lang="en-US" dirty="0" smtClean="0">
                <a:solidFill>
                  <a:prstClr val="white"/>
                </a:solidFill>
              </a:rPr>
              <a:t>IREADY </a:t>
            </a:r>
            <a:r>
              <a:rPr lang="en-US" dirty="0">
                <a:solidFill>
                  <a:prstClr val="white"/>
                </a:solidFill>
              </a:rPr>
              <a:t>(K-5)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631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Supports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Full-Time Reading Coach</a:t>
            </a:r>
          </a:p>
          <a:p>
            <a:r>
              <a:rPr lang="en-US" sz="2800" dirty="0" smtClean="0"/>
              <a:t>Reading </a:t>
            </a:r>
            <a:r>
              <a:rPr lang="en-US" sz="2800" dirty="0" smtClean="0"/>
              <a:t>Certified Intervention </a:t>
            </a:r>
            <a:r>
              <a:rPr lang="en-US" sz="2800" dirty="0" smtClean="0"/>
              <a:t>Teachers (2)</a:t>
            </a:r>
          </a:p>
          <a:p>
            <a:r>
              <a:rPr lang="en-US" sz="2800" dirty="0" smtClean="0"/>
              <a:t>Dean of Students (Social Emotional/Behavior Support)</a:t>
            </a:r>
          </a:p>
          <a:p>
            <a:r>
              <a:rPr lang="en-US" sz="2800" dirty="0" smtClean="0"/>
              <a:t>Mental Health Counselor</a:t>
            </a:r>
          </a:p>
          <a:p>
            <a:r>
              <a:rPr lang="en-US" sz="2800" dirty="0" smtClean="0"/>
              <a:t>Para </a:t>
            </a:r>
            <a:r>
              <a:rPr lang="en-US" sz="2800" dirty="0" smtClean="0"/>
              <a:t>professionals assigned </a:t>
            </a:r>
            <a:r>
              <a:rPr lang="en-US" sz="2800" dirty="0" smtClean="0"/>
              <a:t>to various grade levels</a:t>
            </a:r>
            <a:endParaRPr lang="en-US" sz="2800" dirty="0" smtClean="0"/>
          </a:p>
          <a:p>
            <a:r>
              <a:rPr lang="en-US" sz="2800" dirty="0" smtClean="0"/>
              <a:t>MTSS </a:t>
            </a:r>
            <a:r>
              <a:rPr lang="en-US" sz="2800" dirty="0" smtClean="0"/>
              <a:t>Process</a:t>
            </a:r>
            <a:endParaRPr lang="en-US" sz="2800" dirty="0" smtClean="0"/>
          </a:p>
          <a:p>
            <a:r>
              <a:rPr lang="en-US" sz="2800" dirty="0" smtClean="0"/>
              <a:t>Certified Media </a:t>
            </a:r>
            <a:r>
              <a:rPr lang="en-US" sz="2800" dirty="0" smtClean="0"/>
              <a:t>Specialist and Media Assistant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0750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Supports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77786"/>
            <a:ext cx="10820400" cy="4340899"/>
          </a:xfrm>
        </p:spPr>
        <p:txBody>
          <a:bodyPr>
            <a:normAutofit/>
          </a:bodyPr>
          <a:lstStyle/>
          <a:p>
            <a:r>
              <a:rPr lang="en-US" dirty="0" smtClean="0"/>
              <a:t>Curriculum Guides (Reading, *Writing (5</a:t>
            </a:r>
            <a:r>
              <a:rPr lang="en-US" baseline="30000" dirty="0" smtClean="0"/>
              <a:t>th</a:t>
            </a:r>
            <a:r>
              <a:rPr lang="en-US" dirty="0" smtClean="0"/>
              <a:t>), Math, Science)</a:t>
            </a:r>
          </a:p>
          <a:p>
            <a:r>
              <a:rPr lang="en-US" dirty="0" smtClean="0"/>
              <a:t>Learning at Home (Books)</a:t>
            </a:r>
          </a:p>
          <a:p>
            <a:r>
              <a:rPr lang="en-US" dirty="0" smtClean="0"/>
              <a:t>FCRR- (K-2</a:t>
            </a:r>
            <a:r>
              <a:rPr lang="en-US" baseline="30000" dirty="0" smtClean="0"/>
              <a:t>nd</a:t>
            </a:r>
            <a:r>
              <a:rPr lang="en-US" dirty="0" smtClean="0"/>
              <a:t> ) summer reading, learning at home</a:t>
            </a:r>
          </a:p>
          <a:p>
            <a:pPr lvl="0"/>
            <a:r>
              <a:rPr lang="en-US" dirty="0"/>
              <a:t>Reading Pals (2</a:t>
            </a:r>
            <a:r>
              <a:rPr lang="en-US" baseline="30000" dirty="0"/>
              <a:t>nd</a:t>
            </a:r>
            <a:r>
              <a:rPr lang="en-US" dirty="0"/>
              <a:t> grade)- United Way</a:t>
            </a:r>
          </a:p>
          <a:p>
            <a:r>
              <a:rPr lang="en-US" dirty="0" smtClean="0"/>
              <a:t>YMCA- Y Reads-(3</a:t>
            </a:r>
            <a:r>
              <a:rPr lang="en-US" baseline="30000" dirty="0" smtClean="0"/>
              <a:t>rd</a:t>
            </a:r>
            <a:r>
              <a:rPr lang="en-US" dirty="0" smtClean="0"/>
              <a:t> -4</a:t>
            </a:r>
            <a:r>
              <a:rPr lang="en-US" baseline="30000" dirty="0" smtClean="0"/>
              <a:t>th</a:t>
            </a:r>
            <a:r>
              <a:rPr lang="en-US" dirty="0" smtClean="0"/>
              <a:t> grade) (virtual tutoring)- September </a:t>
            </a:r>
          </a:p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afterschool (3</a:t>
            </a:r>
            <a:r>
              <a:rPr lang="en-US" baseline="30000" dirty="0" smtClean="0"/>
              <a:t>rd</a:t>
            </a:r>
            <a:r>
              <a:rPr lang="en-US" dirty="0" smtClean="0"/>
              <a:t>-5</a:t>
            </a:r>
            <a:r>
              <a:rPr lang="en-US" baseline="30000" dirty="0" smtClean="0"/>
              <a:t>th</a:t>
            </a:r>
            <a:r>
              <a:rPr lang="en-US" dirty="0" smtClean="0"/>
              <a:t>) (virtual tutoring</a:t>
            </a:r>
            <a:r>
              <a:rPr lang="en-US" dirty="0" smtClean="0"/>
              <a:t>)*</a:t>
            </a:r>
            <a:endParaRPr lang="en-US" dirty="0" smtClean="0"/>
          </a:p>
          <a:p>
            <a:r>
              <a:rPr lang="en-US" dirty="0" smtClean="0"/>
              <a:t>Learning at Home- WTXL 27 (Scripps-Howard- year 2)</a:t>
            </a:r>
          </a:p>
          <a:p>
            <a:r>
              <a:rPr lang="en-US" dirty="0" smtClean="0"/>
              <a:t>FSU Football (book donation, virtual mentorship)</a:t>
            </a:r>
          </a:p>
          <a:p>
            <a:r>
              <a:rPr lang="en-US" dirty="0" smtClean="0"/>
              <a:t>St. John’s Episcopal Church (book donations, virtual mentorship)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69110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38D7F78721884B9A12DFE0D2EF9111" ma:contentTypeVersion="15" ma:contentTypeDescription="Create a new document." ma:contentTypeScope="" ma:versionID="b328efe4be3880457cea9c13d83d929e">
  <xsd:schema xmlns:xsd="http://www.w3.org/2001/XMLSchema" xmlns:xs="http://www.w3.org/2001/XMLSchema" xmlns:p="http://schemas.microsoft.com/office/2006/metadata/properties" xmlns:ns1="http://schemas.microsoft.com/sharepoint/v3" xmlns:ns3="07370e94-7773-4ac9-930f-e75351127b2b" xmlns:ns4="99b678f6-fa9c-413c-bcd1-c5486646e489" targetNamespace="http://schemas.microsoft.com/office/2006/metadata/properties" ma:root="true" ma:fieldsID="245a4aa50fee241d9c407536296ad862" ns1:_="" ns3:_="" ns4:_="">
    <xsd:import namespace="http://schemas.microsoft.com/sharepoint/v3"/>
    <xsd:import namespace="07370e94-7773-4ac9-930f-e75351127b2b"/>
    <xsd:import namespace="99b678f6-fa9c-413c-bcd1-c5486646e48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370e94-7773-4ac9-930f-e75351127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678f6-fa9c-413c-bcd1-c5486646e48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15C63D4-EAA2-407D-A39B-08E98E2FA5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7370e94-7773-4ac9-930f-e75351127b2b"/>
    <ds:schemaRef ds:uri="99b678f6-fa9c-413c-bcd1-c5486646e4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27FCBA-8B1E-4CC3-8935-71F0FECF89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2C99F3-3E34-4DDE-BD9D-48DFCD69C71F}">
  <ds:schemaRefs>
    <ds:schemaRef ds:uri="http://schemas.microsoft.com/sharepoint/v3"/>
    <ds:schemaRef ds:uri="http://purl.org/dc/terms/"/>
    <ds:schemaRef ds:uri="99b678f6-fa9c-413c-bcd1-c5486646e489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07370e94-7773-4ac9-930f-e75351127b2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143</TotalTime>
  <Words>610</Words>
  <Application>Microsoft Office PowerPoint</Application>
  <PresentationFormat>Widescreen</PresentationFormat>
  <Paragraphs>140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Century Gothic</vt:lpstr>
      <vt:lpstr>Vapor Trail</vt:lpstr>
      <vt:lpstr>    John G. Riley Elementary School Improvement &amp; Family Engagement  Public hearing </vt:lpstr>
      <vt:lpstr>Leadership Team </vt:lpstr>
      <vt:lpstr>School Status</vt:lpstr>
      <vt:lpstr>Enrollment 67% Digital </vt:lpstr>
      <vt:lpstr>FSA Data Projections </vt:lpstr>
      <vt:lpstr>Instructional FOCUS</vt:lpstr>
      <vt:lpstr>Progress monitoring </vt:lpstr>
      <vt:lpstr>Supports</vt:lpstr>
      <vt:lpstr>Supports</vt:lpstr>
      <vt:lpstr>Current Barriers</vt:lpstr>
      <vt:lpstr>Strategies</vt:lpstr>
      <vt:lpstr>FEFP</vt:lpstr>
      <vt:lpstr>Parent School compact</vt:lpstr>
      <vt:lpstr>Where to find documents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G. Riley Elementary</dc:title>
  <dc:creator>Knight, April</dc:creator>
  <cp:lastModifiedBy>Knight, April</cp:lastModifiedBy>
  <cp:revision>12</cp:revision>
  <dcterms:created xsi:type="dcterms:W3CDTF">2020-09-17T18:10:58Z</dcterms:created>
  <dcterms:modified xsi:type="dcterms:W3CDTF">2020-09-17T20:34:42Z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0x010100AF38D7F78721884B9A12DFE0D2EF9111</vt:lpwstr>
  </property>
</Properties>
</file>