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4" r:id="rId5"/>
  </p:sldIdLst>
  <p:sldSz cx="7772400" cy="10058400"/>
  <p:notesSz cx="7077075" cy="8955088"/>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48100B-1C4C-9492-40F5-390C9D452EFA}" v="441" dt="2021-09-12T16:39:09.217"/>
    <p1510:client id="{5F7ECAFD-1AAD-27D0-E173-9F54CCC1E7A7}" v="144" dt="2021-09-11T16:21:18.565"/>
    <p1510:client id="{721ADA17-CF52-F3C0-9946-7CEAE39D0B92}" v="16" dt="2021-09-10T15:15:38.7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3012" y="84"/>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6"/>
            <a:ext cx="6606540" cy="2156036"/>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8EF60EB-A2F0-433E-8ABA-8514B0939CAC}" type="datetimeFigureOut">
              <a:rPr lang="en-US" smtClean="0"/>
              <a:pPr/>
              <a:t>08/15/2024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312829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EF60EB-A2F0-433E-8ABA-8514B0939CAC}" type="datetimeFigureOut">
              <a:rPr lang="en-US" smtClean="0"/>
              <a:pPr/>
              <a:t>08/15/2024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3241523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34990" y="402804"/>
            <a:ext cx="1748790" cy="858223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8620" y="402804"/>
            <a:ext cx="5116830" cy="858223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EF60EB-A2F0-433E-8ABA-8514B0939CAC}" type="datetimeFigureOut">
              <a:rPr lang="en-US" smtClean="0"/>
              <a:pPr/>
              <a:t>08/15/2024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2149829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EF60EB-A2F0-433E-8ABA-8514B0939CAC}" type="datetimeFigureOut">
              <a:rPr lang="en-US" smtClean="0"/>
              <a:pPr/>
              <a:t>08/15/2024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2080400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5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200">
                <a:solidFill>
                  <a:schemeClr val="tx1">
                    <a:tint val="75000"/>
                  </a:schemeClr>
                </a:solidFill>
              </a:defRPr>
            </a:lvl1pPr>
            <a:lvl2pPr marL="509412" indent="0">
              <a:buNone/>
              <a:defRPr sz="2000">
                <a:solidFill>
                  <a:schemeClr val="tx1">
                    <a:tint val="75000"/>
                  </a:schemeClr>
                </a:solidFill>
              </a:defRPr>
            </a:lvl2pPr>
            <a:lvl3pPr marL="1018824" indent="0">
              <a:buNone/>
              <a:defRPr sz="1800">
                <a:solidFill>
                  <a:schemeClr val="tx1">
                    <a:tint val="75000"/>
                  </a:schemeClr>
                </a:solidFill>
              </a:defRPr>
            </a:lvl3pPr>
            <a:lvl4pPr marL="1528237" indent="0">
              <a:buNone/>
              <a:defRPr sz="1600">
                <a:solidFill>
                  <a:schemeClr val="tx1">
                    <a:tint val="75000"/>
                  </a:schemeClr>
                </a:solidFill>
              </a:defRPr>
            </a:lvl4pPr>
            <a:lvl5pPr marL="2037649" indent="0">
              <a:buNone/>
              <a:defRPr sz="1600">
                <a:solidFill>
                  <a:schemeClr val="tx1">
                    <a:tint val="75000"/>
                  </a:schemeClr>
                </a:solidFill>
              </a:defRPr>
            </a:lvl5pPr>
            <a:lvl6pPr marL="2547061" indent="0">
              <a:buNone/>
              <a:defRPr sz="1600">
                <a:solidFill>
                  <a:schemeClr val="tx1">
                    <a:tint val="75000"/>
                  </a:schemeClr>
                </a:solidFill>
              </a:defRPr>
            </a:lvl6pPr>
            <a:lvl7pPr marL="3056473" indent="0">
              <a:buNone/>
              <a:defRPr sz="1600">
                <a:solidFill>
                  <a:schemeClr val="tx1">
                    <a:tint val="75000"/>
                  </a:schemeClr>
                </a:solidFill>
              </a:defRPr>
            </a:lvl7pPr>
            <a:lvl8pPr marL="3565886" indent="0">
              <a:buNone/>
              <a:defRPr sz="1600">
                <a:solidFill>
                  <a:schemeClr val="tx1">
                    <a:tint val="75000"/>
                  </a:schemeClr>
                </a:solidFill>
              </a:defRPr>
            </a:lvl8pPr>
            <a:lvl9pPr marL="4075298"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EF60EB-A2F0-433E-8ABA-8514B0939CAC}" type="datetimeFigureOut">
              <a:rPr lang="en-US" smtClean="0"/>
              <a:pPr/>
              <a:t>08/15/2024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4078784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8620" y="2346962"/>
            <a:ext cx="3432810" cy="663807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50970" y="2346962"/>
            <a:ext cx="3432810" cy="6638079"/>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8EF60EB-A2F0-433E-8ABA-8514B0939CAC}" type="datetimeFigureOut">
              <a:rPr lang="en-US" smtClean="0"/>
              <a:pPr/>
              <a:t>08/15/2024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3349450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8" cy="938318"/>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8" cy="5795222"/>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8EF60EB-A2F0-433E-8ABA-8514B0939CAC}" type="datetimeFigureOut">
              <a:rPr lang="en-US" smtClean="0"/>
              <a:pPr/>
              <a:t>08/15/2024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1185590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EF60EB-A2F0-433E-8ABA-8514B0939CAC}" type="datetimeFigureOut">
              <a:rPr lang="en-US" smtClean="0"/>
              <a:pPr/>
              <a:t>08/15/2024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3865154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EF60EB-A2F0-433E-8ABA-8514B0939CAC}" type="datetimeFigureOut">
              <a:rPr lang="en-US" smtClean="0"/>
              <a:pPr/>
              <a:t>08/15/2024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1058469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1" y="400474"/>
            <a:ext cx="2557066" cy="1704340"/>
          </a:xfrm>
        </p:spPr>
        <p:txBody>
          <a:bodyPr anchor="b"/>
          <a:lstStyle>
            <a:lvl1pPr algn="l">
              <a:defRPr sz="2200" b="1"/>
            </a:lvl1pPr>
          </a:lstStyle>
          <a:p>
            <a:r>
              <a:rPr lang="en-US"/>
              <a:t>Click to edit Master title style</a:t>
            </a:r>
          </a:p>
        </p:txBody>
      </p:sp>
      <p:sp>
        <p:nvSpPr>
          <p:cNvPr id="3" name="Content Placeholder 2"/>
          <p:cNvSpPr>
            <a:spLocks noGrp="1"/>
          </p:cNvSpPr>
          <p:nvPr>
            <p:ph idx="1"/>
          </p:nvPr>
        </p:nvSpPr>
        <p:spPr>
          <a:xfrm>
            <a:off x="3038793" y="400474"/>
            <a:ext cx="4344988" cy="8584566"/>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1" y="2104814"/>
            <a:ext cx="2557066" cy="6880226"/>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EF60EB-A2F0-433E-8ABA-8514B0939CAC}" type="datetimeFigureOut">
              <a:rPr lang="en-US" smtClean="0"/>
              <a:pPr/>
              <a:t>08/15/2024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2426747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1"/>
            <a:ext cx="4663440" cy="831216"/>
          </a:xfrm>
        </p:spPr>
        <p:txBody>
          <a:bodyPr anchor="b"/>
          <a:lstStyle>
            <a:lvl1pPr algn="l">
              <a:defRPr sz="2200" b="1"/>
            </a:lvl1pPr>
          </a:lstStyle>
          <a:p>
            <a:r>
              <a:rPr lang="en-US"/>
              <a:t>Click to edit Master title style</a:t>
            </a:r>
          </a:p>
        </p:txBody>
      </p:sp>
      <p:sp>
        <p:nvSpPr>
          <p:cNvPr id="3" name="Picture Placeholder 2"/>
          <p:cNvSpPr>
            <a:spLocks noGrp="1"/>
          </p:cNvSpPr>
          <p:nvPr>
            <p:ph type="pic" idx="1"/>
          </p:nvPr>
        </p:nvSpPr>
        <p:spPr>
          <a:xfrm>
            <a:off x="1523445" y="898736"/>
            <a:ext cx="4663440" cy="60350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endParaRPr lang="en-US"/>
          </a:p>
        </p:txBody>
      </p:sp>
      <p:sp>
        <p:nvSpPr>
          <p:cNvPr id="4" name="Text Placeholder 3"/>
          <p:cNvSpPr>
            <a:spLocks noGrp="1"/>
          </p:cNvSpPr>
          <p:nvPr>
            <p:ph type="body" sz="half" idx="2"/>
          </p:nvPr>
        </p:nvSpPr>
        <p:spPr>
          <a:xfrm>
            <a:off x="1523445" y="7872097"/>
            <a:ext cx="4663440" cy="1180464"/>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EF60EB-A2F0-433E-8ABA-8514B0939CAC}" type="datetimeFigureOut">
              <a:rPr lang="en-US" smtClean="0"/>
              <a:pPr/>
              <a:t>08/15/2024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34268B-B994-4723-A810-B15393F77EF0}" type="slidenum">
              <a:rPr lang="en-US" smtClean="0"/>
              <a:pPr/>
              <a:t>‹#›</a:t>
            </a:fld>
            <a:endParaRPr lang="en-US"/>
          </a:p>
        </p:txBody>
      </p:sp>
    </p:spTree>
    <p:extLst>
      <p:ext uri="{BB962C8B-B14F-4D97-AF65-F5344CB8AC3E}">
        <p14:creationId xmlns:p14="http://schemas.microsoft.com/office/powerpoint/2010/main" val="4190878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101882" tIns="50941" rIns="101882" bIns="50941" rtlCol="0" anchor="ctr">
            <a:normAutofit/>
          </a:bodyPr>
          <a:lstStyle/>
          <a:p>
            <a:r>
              <a:rPr lang="en-US"/>
              <a:t>Click to edit Master title style</a:t>
            </a:r>
          </a:p>
        </p:txBody>
      </p:sp>
      <p:sp>
        <p:nvSpPr>
          <p:cNvPr id="3" name="Text Placeholder 2"/>
          <p:cNvSpPr>
            <a:spLocks noGrp="1"/>
          </p:cNvSpPr>
          <p:nvPr>
            <p:ph type="body" idx="1"/>
          </p:nvPr>
        </p:nvSpPr>
        <p:spPr>
          <a:xfrm>
            <a:off x="388620" y="2346962"/>
            <a:ext cx="6995160" cy="6638079"/>
          </a:xfrm>
          <a:prstGeom prst="rect">
            <a:avLst/>
          </a:prstGeom>
        </p:spPr>
        <p:txBody>
          <a:bodyPr vert="horz" lIns="101882" tIns="50941" rIns="101882" bIns="5094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8"/>
            <a:ext cx="1813560" cy="535516"/>
          </a:xfrm>
          <a:prstGeom prst="rect">
            <a:avLst/>
          </a:prstGeom>
        </p:spPr>
        <p:txBody>
          <a:bodyPr vert="horz" lIns="101882" tIns="50941" rIns="101882" bIns="50941" rtlCol="0" anchor="ctr"/>
          <a:lstStyle>
            <a:lvl1pPr algn="l">
              <a:defRPr sz="1300">
                <a:solidFill>
                  <a:schemeClr val="tx1">
                    <a:tint val="75000"/>
                  </a:schemeClr>
                </a:solidFill>
              </a:defRPr>
            </a:lvl1pPr>
          </a:lstStyle>
          <a:p>
            <a:fld id="{E8EF60EB-A2F0-433E-8ABA-8514B0939CAC}" type="datetimeFigureOut">
              <a:rPr lang="en-US" smtClean="0"/>
              <a:pPr/>
              <a:t>08/15/2024</a:t>
            </a:fld>
            <a:endParaRPr lang="en-US"/>
          </a:p>
        </p:txBody>
      </p:sp>
      <p:sp>
        <p:nvSpPr>
          <p:cNvPr id="5" name="Footer Placeholder 4"/>
          <p:cNvSpPr>
            <a:spLocks noGrp="1"/>
          </p:cNvSpPr>
          <p:nvPr>
            <p:ph type="ftr" sz="quarter" idx="3"/>
          </p:nvPr>
        </p:nvSpPr>
        <p:spPr>
          <a:xfrm>
            <a:off x="2655570" y="9322648"/>
            <a:ext cx="2461260" cy="535516"/>
          </a:xfrm>
          <a:prstGeom prst="rect">
            <a:avLst/>
          </a:prstGeom>
        </p:spPr>
        <p:txBody>
          <a:bodyPr vert="horz" lIns="101882" tIns="50941" rIns="101882" bIns="50941" rtlCol="0" anchor="ctr"/>
          <a:lstStyle>
            <a:lvl1pPr algn="ctr">
              <a:defRPr sz="13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8"/>
            <a:ext cx="1813560" cy="535516"/>
          </a:xfrm>
          <a:prstGeom prst="rect">
            <a:avLst/>
          </a:prstGeom>
        </p:spPr>
        <p:txBody>
          <a:bodyPr vert="horz" lIns="101882" tIns="50941" rIns="101882" bIns="50941" rtlCol="0" anchor="ctr"/>
          <a:lstStyle>
            <a:lvl1pPr algn="r">
              <a:defRPr sz="1300">
                <a:solidFill>
                  <a:schemeClr val="tx1">
                    <a:tint val="75000"/>
                  </a:schemeClr>
                </a:solidFill>
              </a:defRPr>
            </a:lvl1pPr>
          </a:lstStyle>
          <a:p>
            <a:fld id="{9534268B-B994-4723-A810-B15393F77EF0}" type="slidenum">
              <a:rPr lang="en-US" smtClean="0"/>
              <a:pPr/>
              <a:t>‹#›</a:t>
            </a:fld>
            <a:endParaRPr lang="en-US"/>
          </a:p>
        </p:txBody>
      </p:sp>
    </p:spTree>
    <p:extLst>
      <p:ext uri="{BB962C8B-B14F-4D97-AF65-F5344CB8AC3E}">
        <p14:creationId xmlns:p14="http://schemas.microsoft.com/office/powerpoint/2010/main" val="3476449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18824" rtl="0" eaLnBrk="1" latinLnBrk="0" hangingPunct="1">
        <a:spcBef>
          <a:spcPct val="0"/>
        </a:spcBef>
        <a:buNone/>
        <a:defRPr sz="4900" kern="1200">
          <a:solidFill>
            <a:schemeClr val="tx1"/>
          </a:solidFill>
          <a:latin typeface="+mj-lt"/>
          <a:ea typeface="+mj-ea"/>
          <a:cs typeface="+mj-cs"/>
        </a:defRPr>
      </a:lvl1pPr>
    </p:titleStyle>
    <p:bodyStyle>
      <a:lvl1pPr marL="382059" indent="-382059" algn="l" defTabSz="1018824"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1pPr>
      <a:lvl2pPr marL="827795" indent="-318383" algn="l" defTabSz="1018824"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2pPr>
      <a:lvl3pPr marL="1273531" indent="-254706" algn="l" defTabSz="1018824" rtl="0" eaLnBrk="1" latinLnBrk="0" hangingPunct="1">
        <a:spcBef>
          <a:spcPct val="20000"/>
        </a:spcBef>
        <a:buFont typeface="Arial" panose="020B0604020202020204" pitchFamily="34" charset="0"/>
        <a:buChar char="•"/>
        <a:defRPr sz="2700" kern="1200">
          <a:solidFill>
            <a:schemeClr val="tx1"/>
          </a:solidFill>
          <a:latin typeface="+mn-lt"/>
          <a:ea typeface="+mn-ea"/>
          <a:cs typeface="+mn-cs"/>
        </a:defRPr>
      </a:lvl3pPr>
      <a:lvl4pPr marL="1782943"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92355"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19" y="1256"/>
            <a:ext cx="7771429" cy="10057144"/>
          </a:xfrm>
          <a:prstGeom prst="rect">
            <a:avLst/>
          </a:prstGeom>
        </p:spPr>
      </p:pic>
      <p:sp>
        <p:nvSpPr>
          <p:cNvPr id="3" name="TextBox 2"/>
          <p:cNvSpPr txBox="1"/>
          <p:nvPr/>
        </p:nvSpPr>
        <p:spPr>
          <a:xfrm>
            <a:off x="1208049" y="1066800"/>
            <a:ext cx="5029200" cy="707886"/>
          </a:xfrm>
          <a:prstGeom prst="rect">
            <a:avLst/>
          </a:prstGeom>
          <a:noFill/>
        </p:spPr>
        <p:txBody>
          <a:bodyPr wrap="square" lIns="91440" tIns="45720" rIns="91440" bIns="45720" rtlCol="0" anchor="t">
            <a:spAutoFit/>
          </a:bodyPr>
          <a:lstStyle/>
          <a:p>
            <a:r>
              <a:rPr lang="en-US" sz="4000" dirty="0">
                <a:latin typeface="Curlz MT"/>
              </a:rPr>
              <a:t>    Toucan Weekly Blast</a:t>
            </a:r>
            <a:endParaRPr lang="en-US" sz="4000" dirty="0">
              <a:latin typeface="Curlz MT" pitchFamily="82" charset="0"/>
            </a:endParaRPr>
          </a:p>
        </p:txBody>
      </p:sp>
      <p:sp>
        <p:nvSpPr>
          <p:cNvPr id="4" name="TextBox 3"/>
          <p:cNvSpPr txBox="1"/>
          <p:nvPr/>
        </p:nvSpPr>
        <p:spPr>
          <a:xfrm>
            <a:off x="1905000" y="2057400"/>
            <a:ext cx="3886200" cy="584775"/>
          </a:xfrm>
          <a:prstGeom prst="rect">
            <a:avLst/>
          </a:prstGeom>
          <a:noFill/>
        </p:spPr>
        <p:txBody>
          <a:bodyPr wrap="square" lIns="91440" tIns="45720" rIns="91440" bIns="45720" rtlCol="0" anchor="t">
            <a:spAutoFit/>
          </a:bodyPr>
          <a:lstStyle/>
          <a:p>
            <a:pPr algn="ctr"/>
            <a:r>
              <a:rPr lang="en-US" sz="3200" dirty="0">
                <a:latin typeface="Curlz MT"/>
              </a:rPr>
              <a:t>August 19</a:t>
            </a:r>
            <a:r>
              <a:rPr lang="en-US" sz="3200" baseline="30000" dirty="0">
                <a:latin typeface="Curlz MT"/>
              </a:rPr>
              <a:t>th</a:t>
            </a:r>
            <a:r>
              <a:rPr lang="en-US" sz="3200" dirty="0">
                <a:latin typeface="Curlz MT"/>
              </a:rPr>
              <a:t>, 2024</a:t>
            </a:r>
          </a:p>
        </p:txBody>
      </p:sp>
      <p:sp>
        <p:nvSpPr>
          <p:cNvPr id="5" name="TextBox 4"/>
          <p:cNvSpPr txBox="1"/>
          <p:nvPr/>
        </p:nvSpPr>
        <p:spPr>
          <a:xfrm>
            <a:off x="990600" y="2986444"/>
            <a:ext cx="2743200" cy="6032421"/>
          </a:xfrm>
          <a:prstGeom prst="rect">
            <a:avLst/>
          </a:prstGeom>
          <a:noFill/>
        </p:spPr>
        <p:txBody>
          <a:bodyPr wrap="square" lIns="91440" tIns="45720" rIns="91440" bIns="45720" rtlCol="0" anchor="t">
            <a:spAutoFit/>
          </a:bodyPr>
          <a:lstStyle/>
          <a:p>
            <a:pPr algn="ctr"/>
            <a:r>
              <a:rPr lang="en-US" sz="2400" b="1" dirty="0">
                <a:latin typeface="Curlz MT"/>
              </a:rPr>
              <a:t>We Are Learning About</a:t>
            </a:r>
            <a:r>
              <a:rPr lang="en-US" b="1" dirty="0">
                <a:latin typeface="Curlz MT"/>
              </a:rPr>
              <a:t>…</a:t>
            </a:r>
          </a:p>
          <a:p>
            <a:r>
              <a:rPr lang="en-US" sz="1300" b="1" dirty="0">
                <a:latin typeface="Bahnschrift Light" panose="020B0502040204020203" pitchFamily="34" charset="0"/>
              </a:rPr>
              <a:t>Reading</a:t>
            </a:r>
            <a:r>
              <a:rPr lang="en-US" sz="1300" dirty="0">
                <a:latin typeface="Bahnschrift Light" panose="020B0502040204020203" pitchFamily="34" charset="0"/>
              </a:rPr>
              <a:t>: We will review the letters of the alphabet with a focus on letter sounds</a:t>
            </a:r>
            <a:r>
              <a:rPr lang="en-US" sz="1300" b="1" dirty="0">
                <a:latin typeface="Bahnschrift Light" panose="020B0502040204020203" pitchFamily="34" charset="0"/>
              </a:rPr>
              <a:t>. </a:t>
            </a:r>
            <a:r>
              <a:rPr lang="en-US" sz="1300" dirty="0">
                <a:latin typeface="Bahnschrift Light" panose="020B0502040204020203" pitchFamily="34" charset="0"/>
              </a:rPr>
              <a:t>We will ask and answer questions about characters, setting and story events to help us understand stories better. We will learn that we are all READERS because there is more than one way to read a book! </a:t>
            </a:r>
            <a:r>
              <a:rPr lang="en-US" sz="1300" dirty="0">
                <a:latin typeface="Bahnschrift Light" panose="020B0502040204020203" pitchFamily="34" charset="0"/>
                <a:sym typeface="Wingdings" panose="05000000000000000000" pitchFamily="2" charset="2"/>
              </a:rPr>
              <a:t></a:t>
            </a:r>
            <a:endParaRPr lang="en-US" sz="1300" b="1" dirty="0">
              <a:latin typeface="Bahnschrift Light" panose="020B0502040204020203" pitchFamily="34" charset="0"/>
              <a:cs typeface="Calibri"/>
            </a:endParaRPr>
          </a:p>
          <a:p>
            <a:r>
              <a:rPr lang="en-US" sz="1300" b="1" dirty="0">
                <a:latin typeface="Bahnschrift Light" panose="020B0502040204020203" pitchFamily="34" charset="0"/>
              </a:rPr>
              <a:t>Writing</a:t>
            </a:r>
            <a:r>
              <a:rPr lang="en-US" sz="1300" dirty="0">
                <a:latin typeface="Bahnschrift Light" panose="020B0502040204020203" pitchFamily="34" charset="0"/>
              </a:rPr>
              <a:t>: We will focus on printing and tracing upper and lowercase letters, as well as our first names!</a:t>
            </a:r>
            <a:endParaRPr lang="en-US" sz="1300" dirty="0">
              <a:latin typeface="Bahnschrift Light" panose="020B0502040204020203" pitchFamily="34" charset="0"/>
              <a:cs typeface="Calibri"/>
            </a:endParaRPr>
          </a:p>
          <a:p>
            <a:r>
              <a:rPr lang="en-US" sz="1300" b="1" dirty="0">
                <a:latin typeface="Bahnschrift Light" panose="020B0502040204020203" pitchFamily="34" charset="0"/>
              </a:rPr>
              <a:t>Math</a:t>
            </a:r>
            <a:r>
              <a:rPr lang="en-US" sz="1300" dirty="0">
                <a:latin typeface="Bahnschrift Light" panose="020B0502040204020203" pitchFamily="34" charset="0"/>
              </a:rPr>
              <a:t>: We will begin </a:t>
            </a:r>
            <a:r>
              <a:rPr lang="en-US" sz="1300" b="1" i="1" dirty="0" err="1">
                <a:latin typeface="Bahnschrift Light" panose="020B0502040204020203" pitchFamily="34" charset="0"/>
              </a:rPr>
              <a:t>GoMath</a:t>
            </a:r>
            <a:r>
              <a:rPr lang="en-US" sz="1300" b="1" i="1" dirty="0">
                <a:latin typeface="Bahnschrift Light" panose="020B0502040204020203" pitchFamily="34" charset="0"/>
              </a:rPr>
              <a:t> Ch. 1: </a:t>
            </a:r>
            <a:r>
              <a:rPr lang="en-US" sz="1300" dirty="0">
                <a:latin typeface="Bahnschrift Light" panose="020B0502040204020203" pitchFamily="34" charset="0"/>
              </a:rPr>
              <a:t>Recognize, Count and Write Numbers 1-5! We will explore math tools!</a:t>
            </a:r>
            <a:endParaRPr lang="en-US" sz="1300" b="1" dirty="0">
              <a:latin typeface="Bahnschrift Light" panose="020B0502040204020203" pitchFamily="34" charset="0"/>
              <a:cs typeface="Calibri"/>
            </a:endParaRPr>
          </a:p>
          <a:p>
            <a:r>
              <a:rPr lang="en-US" sz="1300" b="1" dirty="0">
                <a:latin typeface="Bahnschrift Light" panose="020B0502040204020203" pitchFamily="34" charset="0"/>
              </a:rPr>
              <a:t>Science</a:t>
            </a:r>
            <a:r>
              <a:rPr lang="en-US" sz="1300" dirty="0">
                <a:latin typeface="Bahnschrift Light" panose="020B0502040204020203" pitchFamily="34" charset="0"/>
              </a:rPr>
              <a:t>: We will learn about what a scientist is and the tools they use to observe the world around us!</a:t>
            </a:r>
            <a:endParaRPr lang="en-US" sz="1300" dirty="0">
              <a:latin typeface="Bahnschrift Light" panose="020B0502040204020203" pitchFamily="34" charset="0"/>
              <a:cs typeface="Calibri"/>
            </a:endParaRPr>
          </a:p>
          <a:p>
            <a:r>
              <a:rPr lang="en-US" sz="1300" b="1" dirty="0">
                <a:latin typeface="Bahnschrift Light" panose="020B0502040204020203" pitchFamily="34" charset="0"/>
              </a:rPr>
              <a:t>Social Studies: </a:t>
            </a:r>
            <a:r>
              <a:rPr lang="en-US" sz="1300" dirty="0">
                <a:latin typeface="Bahnschrift Light" panose="020B0502040204020203" pitchFamily="34" charset="0"/>
              </a:rPr>
              <a:t>We will practice</a:t>
            </a:r>
            <a:r>
              <a:rPr lang="en-US" sz="1300" b="1" i="1" dirty="0">
                <a:latin typeface="Bahnschrift Light" panose="020B0502040204020203" pitchFamily="34" charset="0"/>
              </a:rPr>
              <a:t> I-Care Rules</a:t>
            </a:r>
            <a:r>
              <a:rPr lang="en-US" sz="1300" dirty="0">
                <a:latin typeface="Bahnschrift Light" panose="020B0502040204020203" pitchFamily="34" charset="0"/>
              </a:rPr>
              <a:t>. We will also begin the following Character Trait Lessons: </a:t>
            </a:r>
            <a:r>
              <a:rPr lang="en-US" sz="1300" b="1" i="1" dirty="0">
                <a:latin typeface="Bahnschrift Light" panose="020B0502040204020203" pitchFamily="34" charset="0"/>
              </a:rPr>
              <a:t>Attentiveness, Obedience, Responsibility</a:t>
            </a:r>
            <a:r>
              <a:rPr lang="en-US" sz="1300" dirty="0">
                <a:latin typeface="Bahnschrift Light" panose="020B0502040204020203" pitchFamily="34" charset="0"/>
              </a:rPr>
              <a:t>!</a:t>
            </a:r>
            <a:endParaRPr lang="en-US" sz="1300" dirty="0">
              <a:latin typeface="Bahnschrift Light" panose="020B0502040204020203" pitchFamily="34" charset="0"/>
              <a:cs typeface="Calibri"/>
            </a:endParaRPr>
          </a:p>
        </p:txBody>
      </p:sp>
      <p:sp>
        <p:nvSpPr>
          <p:cNvPr id="6" name="TextBox 5"/>
          <p:cNvSpPr txBox="1"/>
          <p:nvPr/>
        </p:nvSpPr>
        <p:spPr>
          <a:xfrm>
            <a:off x="4124706" y="2924889"/>
            <a:ext cx="2590800" cy="2416046"/>
          </a:xfrm>
          <a:prstGeom prst="rect">
            <a:avLst/>
          </a:prstGeom>
          <a:noFill/>
        </p:spPr>
        <p:txBody>
          <a:bodyPr wrap="square" lIns="91440" tIns="45720" rIns="91440" bIns="45720" rtlCol="0" anchor="t">
            <a:spAutoFit/>
          </a:bodyPr>
          <a:lstStyle/>
          <a:p>
            <a:pPr algn="ctr"/>
            <a:r>
              <a:rPr lang="en-US" sz="2200" b="1" dirty="0">
                <a:latin typeface="Curlz MT"/>
              </a:rPr>
              <a:t>Homework:</a:t>
            </a:r>
            <a:endParaRPr lang="en-US" b="1" dirty="0">
              <a:latin typeface="Curlz MT"/>
            </a:endParaRPr>
          </a:p>
          <a:p>
            <a:pPr marL="285750" indent="-285750" algn="ctr">
              <a:buFont typeface="Arial" panose="020B0604020202020204" pitchFamily="34" charset="0"/>
              <a:buChar char="•"/>
            </a:pPr>
            <a:r>
              <a:rPr lang="en-US" sz="1200" dirty="0">
                <a:latin typeface="Bahnschrift Light" panose="020B0502040204020203" pitchFamily="34" charset="0"/>
              </a:rPr>
              <a:t>Read to and with your child each night and record books on </a:t>
            </a:r>
            <a:r>
              <a:rPr lang="en-US" sz="1200" b="1" dirty="0">
                <a:latin typeface="Bahnschrift Light" panose="020B0502040204020203" pitchFamily="34" charset="0"/>
              </a:rPr>
              <a:t>Reading Rally Log</a:t>
            </a:r>
            <a:r>
              <a:rPr lang="en-US" sz="1200" dirty="0">
                <a:latin typeface="Bahnschrift Light" panose="020B0502040204020203" pitchFamily="34" charset="0"/>
              </a:rPr>
              <a:t>!</a:t>
            </a:r>
          </a:p>
          <a:p>
            <a:pPr marL="285750" indent="-285750" algn="ctr">
              <a:buFont typeface="Arial" panose="020B0604020202020204" pitchFamily="34" charset="0"/>
              <a:buChar char="•"/>
            </a:pPr>
            <a:r>
              <a:rPr lang="en-US" sz="1200" dirty="0">
                <a:latin typeface="Bahnschrift Light" panose="020B0502040204020203" pitchFamily="34" charset="0"/>
                <a:cs typeface="Calibri"/>
              </a:rPr>
              <a:t>Talk with your kiddos about what they are learning by going over their </a:t>
            </a:r>
            <a:r>
              <a:rPr lang="en-US" sz="1200" b="1" dirty="0">
                <a:latin typeface="Bahnschrift Light" panose="020B0502040204020203" pitchFamily="34" charset="0"/>
                <a:cs typeface="Calibri"/>
              </a:rPr>
              <a:t>weekly papers </a:t>
            </a:r>
            <a:r>
              <a:rPr lang="en-US" sz="1200" dirty="0">
                <a:latin typeface="Bahnschrift Light" panose="020B0502040204020203" pitchFamily="34" charset="0"/>
                <a:cs typeface="Calibri"/>
              </a:rPr>
              <a:t>and </a:t>
            </a:r>
            <a:r>
              <a:rPr lang="en-US" sz="1200" b="1" dirty="0">
                <a:latin typeface="Bahnschrift Light" panose="020B0502040204020203" pitchFamily="34" charset="0"/>
                <a:cs typeface="Calibri"/>
              </a:rPr>
              <a:t>behavior grades </a:t>
            </a:r>
            <a:r>
              <a:rPr lang="en-US" sz="1200" dirty="0">
                <a:latin typeface="Bahnschrift Light" panose="020B0502040204020203" pitchFamily="34" charset="0"/>
                <a:cs typeface="Calibri"/>
              </a:rPr>
              <a:t>with them!</a:t>
            </a:r>
          </a:p>
          <a:p>
            <a:pPr marL="285750" indent="-285750" algn="ctr">
              <a:buFont typeface="Arial" panose="020B0604020202020204" pitchFamily="34" charset="0"/>
              <a:buChar char="•"/>
            </a:pPr>
            <a:endParaRPr lang="en-US" sz="1300" dirty="0">
              <a:latin typeface="Calibri"/>
              <a:cs typeface="Calibri"/>
            </a:endParaRPr>
          </a:p>
          <a:p>
            <a:endParaRPr lang="en-US" dirty="0">
              <a:latin typeface="AR DARLING" pitchFamily="2" charset="0"/>
            </a:endParaRPr>
          </a:p>
        </p:txBody>
      </p:sp>
      <p:sp>
        <p:nvSpPr>
          <p:cNvPr id="7" name="TextBox 6"/>
          <p:cNvSpPr txBox="1"/>
          <p:nvPr/>
        </p:nvSpPr>
        <p:spPr>
          <a:xfrm>
            <a:off x="4204716" y="5230112"/>
            <a:ext cx="2819400" cy="4647426"/>
          </a:xfrm>
          <a:prstGeom prst="rect">
            <a:avLst/>
          </a:prstGeom>
          <a:noFill/>
        </p:spPr>
        <p:txBody>
          <a:bodyPr wrap="square" lIns="91440" tIns="45720" rIns="91440" bIns="45720" rtlCol="0" anchor="t">
            <a:spAutoFit/>
          </a:bodyPr>
          <a:lstStyle/>
          <a:p>
            <a:pPr algn="ctr"/>
            <a:r>
              <a:rPr lang="en-US" sz="2400" b="1" dirty="0">
                <a:latin typeface="Curlz MT"/>
              </a:rPr>
              <a:t>Important Dates:</a:t>
            </a:r>
            <a:endParaRPr lang="en-US" dirty="0"/>
          </a:p>
          <a:p>
            <a:pPr algn="ctr"/>
            <a:endParaRPr lang="en-US" sz="1800" dirty="0">
              <a:latin typeface="Calibri"/>
              <a:cs typeface="Calibri"/>
            </a:endParaRPr>
          </a:p>
          <a:p>
            <a:pPr marL="285750" indent="-285750">
              <a:buFont typeface="Arial"/>
              <a:buChar char="•"/>
            </a:pPr>
            <a:r>
              <a:rPr lang="en-US" sz="1800" b="1" dirty="0">
                <a:latin typeface="Bahnschrift Light" panose="020B0502040204020203" pitchFamily="34" charset="0"/>
                <a:cs typeface="Calibri"/>
                <a:sym typeface="Wingdings" panose="05000000000000000000" pitchFamily="2" charset="2"/>
              </a:rPr>
              <a:t>August 4: </a:t>
            </a:r>
            <a:r>
              <a:rPr lang="en-US" sz="1800" dirty="0">
                <a:latin typeface="Bahnschrift Light" panose="020B0502040204020203" pitchFamily="34" charset="0"/>
                <a:cs typeface="Calibri"/>
                <a:sym typeface="Wingdings" panose="05000000000000000000" pitchFamily="2" charset="2"/>
              </a:rPr>
              <a:t>Happy Birthday, </a:t>
            </a:r>
            <a:r>
              <a:rPr lang="en-US" sz="1800" b="1" i="1" dirty="0">
                <a:latin typeface="Bahnschrift Light" panose="020B0502040204020203" pitchFamily="34" charset="0"/>
                <a:cs typeface="Calibri"/>
                <a:sym typeface="Wingdings" panose="05000000000000000000" pitchFamily="2" charset="2"/>
              </a:rPr>
              <a:t>Hannah</a:t>
            </a:r>
            <a:r>
              <a:rPr lang="en-US" sz="1800" dirty="0">
                <a:latin typeface="Bahnschrift Light" panose="020B0502040204020203" pitchFamily="34" charset="0"/>
                <a:cs typeface="Calibri"/>
                <a:sym typeface="Wingdings" panose="05000000000000000000" pitchFamily="2" charset="2"/>
              </a:rPr>
              <a:t>! </a:t>
            </a:r>
            <a:r>
              <a:rPr lang="en-US" sz="1800" b="1" dirty="0">
                <a:latin typeface="Bahnschrift Light" panose="020B0502040204020203" pitchFamily="34" charset="0"/>
                <a:cs typeface="Calibri"/>
                <a:sym typeface="Wingdings" panose="05000000000000000000" pitchFamily="2" charset="2"/>
              </a:rPr>
              <a:t></a:t>
            </a:r>
          </a:p>
          <a:p>
            <a:pPr marL="285750" indent="-285750">
              <a:buFont typeface="Arial"/>
              <a:buChar char="•"/>
            </a:pPr>
            <a:r>
              <a:rPr lang="en-US" sz="1800" b="1" dirty="0">
                <a:latin typeface="Bahnschrift Light" panose="020B0502040204020203" pitchFamily="34" charset="0"/>
                <a:cs typeface="Calibri"/>
                <a:sym typeface="Wingdings" panose="05000000000000000000" pitchFamily="2" charset="2"/>
              </a:rPr>
              <a:t>August 19: </a:t>
            </a:r>
            <a:r>
              <a:rPr lang="en-US" sz="1800" dirty="0">
                <a:latin typeface="Bahnschrift Light" panose="020B0502040204020203" pitchFamily="34" charset="0"/>
                <a:cs typeface="Calibri"/>
                <a:sym typeface="Wingdings" panose="05000000000000000000" pitchFamily="2" charset="2"/>
              </a:rPr>
              <a:t>Happy Birthday, </a:t>
            </a:r>
            <a:r>
              <a:rPr lang="en-US" sz="1800" b="1" i="1" dirty="0">
                <a:latin typeface="Bahnschrift Light" panose="020B0502040204020203" pitchFamily="34" charset="0"/>
                <a:cs typeface="Calibri"/>
                <a:sym typeface="Wingdings" panose="05000000000000000000" pitchFamily="2" charset="2"/>
              </a:rPr>
              <a:t>Leo</a:t>
            </a:r>
            <a:r>
              <a:rPr lang="en-US" sz="1800" dirty="0">
                <a:latin typeface="Bahnschrift Light" panose="020B0502040204020203" pitchFamily="34" charset="0"/>
                <a:cs typeface="Calibri"/>
                <a:sym typeface="Wingdings" panose="05000000000000000000" pitchFamily="2" charset="2"/>
              </a:rPr>
              <a:t>! </a:t>
            </a:r>
            <a:r>
              <a:rPr lang="en-US" sz="1800" b="1" dirty="0">
                <a:latin typeface="Bahnschrift Light" panose="020B0502040204020203" pitchFamily="34" charset="0"/>
                <a:cs typeface="Calibri"/>
                <a:sym typeface="Wingdings" panose="05000000000000000000" pitchFamily="2" charset="2"/>
              </a:rPr>
              <a:t></a:t>
            </a:r>
          </a:p>
          <a:p>
            <a:pPr marL="285750" indent="-285750">
              <a:buFont typeface="Arial"/>
              <a:buChar char="•"/>
            </a:pPr>
            <a:r>
              <a:rPr lang="en-US" sz="1800" b="1" dirty="0">
                <a:latin typeface="Bahnschrift Light" panose="020B0502040204020203" pitchFamily="34" charset="0"/>
                <a:cs typeface="Calibri"/>
                <a:sym typeface="Wingdings" panose="05000000000000000000" pitchFamily="2" charset="2"/>
              </a:rPr>
              <a:t>August 29: </a:t>
            </a:r>
            <a:r>
              <a:rPr lang="en-US" sz="1800" dirty="0">
                <a:latin typeface="Bahnschrift Light" panose="020B0502040204020203" pitchFamily="34" charset="0"/>
                <a:cs typeface="Calibri"/>
                <a:sym typeface="Wingdings" panose="05000000000000000000" pitchFamily="2" charset="2"/>
              </a:rPr>
              <a:t>Open House, 6:00-6:25pm</a:t>
            </a:r>
          </a:p>
          <a:p>
            <a:pPr marL="285750" indent="-285750">
              <a:buFont typeface="Arial" panose="020B0604020202020204" pitchFamily="34" charset="0"/>
              <a:buChar char="•"/>
            </a:pPr>
            <a:endParaRPr lang="en-US" sz="1800" dirty="0">
              <a:cs typeface="Calibri"/>
            </a:endParaRPr>
          </a:p>
          <a:p>
            <a:pPr marL="342900" indent="-342900">
              <a:buFont typeface="Arial" panose="020B0604020202020204" pitchFamily="34" charset="0"/>
              <a:buChar char="•"/>
            </a:pPr>
            <a:endParaRPr lang="en-US" b="1" dirty="0"/>
          </a:p>
          <a:p>
            <a:pPr marL="342900" indent="-342900">
              <a:buFont typeface="Arial" panose="020B0604020202020204" pitchFamily="34" charset="0"/>
              <a:buChar char="•"/>
            </a:pPr>
            <a:endParaRPr lang="en-US" b="1" dirty="0">
              <a:latin typeface="Calibri"/>
              <a:cs typeface="Calibri"/>
            </a:endParaRPr>
          </a:p>
          <a:p>
            <a:pPr marL="342900" indent="-342900">
              <a:buFont typeface="Arial" panose="020B0604020202020204" pitchFamily="34" charset="0"/>
              <a:buChar char="•"/>
            </a:pPr>
            <a:endParaRPr lang="en-US" dirty="0">
              <a:latin typeface="Cambria" panose="02040503050406030204" pitchFamily="18" charset="0"/>
              <a:ea typeface="Cambria" panose="02040503050406030204" pitchFamily="18" charset="0"/>
            </a:endParaRPr>
          </a:p>
          <a:p>
            <a:pPr marL="342900" indent="-342900">
              <a:buFont typeface="Arial" panose="020B0604020202020204" pitchFamily="34" charset="0"/>
              <a:buChar char="•"/>
            </a:pPr>
            <a:endParaRPr lang="en-US" dirty="0">
              <a:latin typeface="Calibri" panose="020F0502020204030204" pitchFamily="34" charset="0"/>
              <a:cs typeface="Calibri" panose="020F0502020204030204" pitchFamily="34" charset="0"/>
            </a:endParaRPr>
          </a:p>
          <a:p>
            <a:pPr algn="ctr">
              <a:buFont typeface="Arial" pitchFamily="34" charset="0"/>
              <a:buChar char="•"/>
            </a:pPr>
            <a:endParaRPr lang="en-US" sz="2400" b="1" dirty="0">
              <a:latin typeface="Calibri"/>
              <a:cs typeface="Calibri"/>
            </a:endParaRPr>
          </a:p>
          <a:p>
            <a:pPr algn="ctr"/>
            <a:endParaRPr lang="en-US" sz="2400" dirty="0">
              <a:latin typeface="AR DARLING" pitchFamily="2" charset="0"/>
            </a:endParaRPr>
          </a:p>
        </p:txBody>
      </p:sp>
    </p:spTree>
    <p:extLst>
      <p:ext uri="{BB962C8B-B14F-4D97-AF65-F5344CB8AC3E}">
        <p14:creationId xmlns:p14="http://schemas.microsoft.com/office/powerpoint/2010/main" val="30370645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B18A3865EE2494CB1B52755F41097F9" ma:contentTypeVersion="12" ma:contentTypeDescription="Create a new document." ma:contentTypeScope="" ma:versionID="7e21881e3a8567d06cbffed7558c01e1">
  <xsd:schema xmlns:xsd="http://www.w3.org/2001/XMLSchema" xmlns:xs="http://www.w3.org/2001/XMLSchema" xmlns:p="http://schemas.microsoft.com/office/2006/metadata/properties" xmlns:ns3="edf0d076-2bb9-4b88-96f6-bf602d095c95" xmlns:ns4="39e0da4a-82de-4426-9558-1fdbc4c26683" targetNamespace="http://schemas.microsoft.com/office/2006/metadata/properties" ma:root="true" ma:fieldsID="c1de3f32a91c6c169c9baf5b64ff22ca" ns3:_="" ns4:_="">
    <xsd:import namespace="edf0d076-2bb9-4b88-96f6-bf602d095c95"/>
    <xsd:import namespace="39e0da4a-82de-4426-9558-1fdbc4c266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f0d076-2bb9-4b88-96f6-bf602d095c9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9e0da4a-82de-4426-9558-1fdbc4c26683"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B41A67-29F9-4134-8AAC-A10A07BD347F}">
  <ds:schemaRefs>
    <ds:schemaRef ds:uri="http://schemas.openxmlformats.org/package/2006/metadata/core-properties"/>
    <ds:schemaRef ds:uri="http://purl.org/dc/dcmitype/"/>
    <ds:schemaRef ds:uri="http://schemas.microsoft.com/office/2006/metadata/properties"/>
    <ds:schemaRef ds:uri="http://www.w3.org/XML/1998/namespace"/>
    <ds:schemaRef ds:uri="http://schemas.microsoft.com/office/infopath/2007/PartnerControls"/>
    <ds:schemaRef ds:uri="39e0da4a-82de-4426-9558-1fdbc4c26683"/>
    <ds:schemaRef ds:uri="http://schemas.microsoft.com/office/2006/documentManagement/types"/>
    <ds:schemaRef ds:uri="edf0d076-2bb9-4b88-96f6-bf602d095c95"/>
    <ds:schemaRef ds:uri="http://purl.org/dc/terms/"/>
    <ds:schemaRef ds:uri="http://purl.org/dc/elements/1.1/"/>
  </ds:schemaRefs>
</ds:datastoreItem>
</file>

<file path=customXml/itemProps2.xml><?xml version="1.0" encoding="utf-8"?>
<ds:datastoreItem xmlns:ds="http://schemas.openxmlformats.org/officeDocument/2006/customXml" ds:itemID="{56CDE11C-40CF-4B6B-B4B2-399444E0735B}">
  <ds:schemaRefs>
    <ds:schemaRef ds:uri="http://schemas.microsoft.com/sharepoint/v3/contenttype/forms"/>
  </ds:schemaRefs>
</ds:datastoreItem>
</file>

<file path=customXml/itemProps3.xml><?xml version="1.0" encoding="utf-8"?>
<ds:datastoreItem xmlns:ds="http://schemas.openxmlformats.org/officeDocument/2006/customXml" ds:itemID="{8E2C1312-B875-4B3C-9645-D31F8803B2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f0d076-2bb9-4b88-96f6-bf602d095c95"/>
    <ds:schemaRef ds:uri="39e0da4a-82de-4426-9558-1fdbc4c266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591</TotalTime>
  <Words>233</Words>
  <Application>Microsoft Office PowerPoint</Application>
  <PresentationFormat>Custom</PresentationFormat>
  <Paragraphs>21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 DARLING</vt:lpstr>
      <vt:lpstr>Arial</vt:lpstr>
      <vt:lpstr>Bahnschrift Light</vt:lpstr>
      <vt:lpstr>Calibri</vt:lpstr>
      <vt:lpstr>Cambria</vt:lpstr>
      <vt:lpstr>Curlz MT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dc:creator>
  <cp:lastModifiedBy>Lindsey, Candace</cp:lastModifiedBy>
  <cp:revision>158</cp:revision>
  <cp:lastPrinted>2018-09-28T20:39:48Z</cp:lastPrinted>
  <dcterms:created xsi:type="dcterms:W3CDTF">2015-07-01T02:16:27Z</dcterms:created>
  <dcterms:modified xsi:type="dcterms:W3CDTF">2024-08-15T19:37:49Z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0x010100BB18A3865EE2494CB1B52755F41097F9</vt:lpwstr>
  </property>
</Properties>
</file>