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78" d="100"/>
          <a:sy n="178" d="100"/>
        </p:scale>
        <p:origin x="462" y="-206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09/04/2025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8049" y="1066800"/>
            <a:ext cx="50292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  The Purple Press</a:t>
            </a:r>
            <a:endParaRPr lang="en-US" sz="4000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urlz MT"/>
              </a:rPr>
              <a:t>September 8</a:t>
            </a:r>
            <a:r>
              <a:rPr lang="en-US" sz="3200" baseline="30000" dirty="0">
                <a:latin typeface="Curlz MT"/>
              </a:rPr>
              <a:t>th</a:t>
            </a:r>
            <a:r>
              <a:rPr lang="en-US" sz="3200" dirty="0">
                <a:latin typeface="Curlz MT"/>
              </a:rPr>
              <a:t>,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2170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We Are Learning About</a:t>
            </a:r>
            <a:r>
              <a:rPr lang="en-US" b="1" dirty="0">
                <a:latin typeface="Curlz MT"/>
              </a:rPr>
              <a:t>…</a:t>
            </a:r>
          </a:p>
          <a:p>
            <a:r>
              <a:rPr lang="en-US" sz="1250" b="1" dirty="0">
                <a:latin typeface="Bahnschrift Light" panose="020B0502040204020203" pitchFamily="34" charset="0"/>
              </a:rPr>
              <a:t>Reading</a:t>
            </a:r>
            <a:r>
              <a:rPr lang="en-US" sz="1250" dirty="0">
                <a:latin typeface="Bahnschrift Light" panose="020B0502040204020203" pitchFamily="34" charset="0"/>
              </a:rPr>
              <a:t>: We will focus on the letter </a:t>
            </a:r>
            <a:r>
              <a:rPr lang="en-US" sz="1250" b="1" dirty="0">
                <a:latin typeface="Bahnschrift Light" panose="020B0502040204020203" pitchFamily="34" charset="0"/>
              </a:rPr>
              <a:t>Pp (sounds, mouth formation, words that begin with sound</a:t>
            </a:r>
            <a:r>
              <a:rPr lang="en-US" sz="1250" dirty="0">
                <a:latin typeface="Bahnschrift Light" panose="020B0502040204020203" pitchFamily="34" charset="0"/>
              </a:rPr>
              <a:t>), </a:t>
            </a:r>
            <a:r>
              <a:rPr lang="en-US" sz="1250" b="1" dirty="0">
                <a:latin typeface="Bahnschrift Light" panose="020B0502040204020203" pitchFamily="34" charset="0"/>
              </a:rPr>
              <a:t>VC/CVC words</a:t>
            </a:r>
            <a:r>
              <a:rPr lang="en-US" sz="1250" dirty="0">
                <a:latin typeface="Bahnschrift Light" panose="020B0502040204020203" pitchFamily="34" charset="0"/>
              </a:rPr>
              <a:t>, and HFW </a:t>
            </a:r>
            <a:r>
              <a:rPr lang="en-US" sz="1250" b="1" dirty="0">
                <a:latin typeface="Bahnschrift Light" panose="020B0502040204020203" pitchFamily="34" charset="0"/>
              </a:rPr>
              <a:t>and. </a:t>
            </a:r>
            <a:r>
              <a:rPr lang="en-US" sz="1250" dirty="0">
                <a:latin typeface="Bahnschrift Light" panose="020B0502040204020203" pitchFamily="34" charset="0"/>
              </a:rPr>
              <a:t>We will identify main topic and key details in texts we read. We will look at pictures to solve tricky words. </a:t>
            </a:r>
            <a:r>
              <a:rPr lang="en-US" sz="1250" b="1" dirty="0">
                <a:latin typeface="Bahnschrift Light" panose="020B0502040204020203" pitchFamily="34" charset="0"/>
              </a:rPr>
              <a:t>EQ: How can we observe apples?</a:t>
            </a:r>
            <a:endParaRPr lang="en-US" sz="125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Writing</a:t>
            </a:r>
            <a:r>
              <a:rPr lang="en-US" sz="1250" dirty="0">
                <a:latin typeface="Bahnschrift Light" panose="020B0502040204020203" pitchFamily="34" charset="0"/>
              </a:rPr>
              <a:t>: We will focus on printing and tracing upper and lowercase </a:t>
            </a:r>
            <a:r>
              <a:rPr lang="en-US" sz="1250" b="1" dirty="0">
                <a:latin typeface="Bahnschrift Light" panose="020B0502040204020203" pitchFamily="34" charset="0"/>
              </a:rPr>
              <a:t>Pp</a:t>
            </a:r>
            <a:r>
              <a:rPr lang="en-US" sz="1250" dirty="0">
                <a:latin typeface="Bahnschrift Light" panose="020B0502040204020203" pitchFamily="34" charset="0"/>
              </a:rPr>
              <a:t>, as well as our first names!</a:t>
            </a:r>
            <a:endParaRPr lang="en-US" sz="125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Math</a:t>
            </a:r>
            <a:r>
              <a:rPr lang="en-US" sz="1250" dirty="0">
                <a:latin typeface="Bahnschrift Light" panose="020B0502040204020203" pitchFamily="34" charset="0"/>
              </a:rPr>
              <a:t>: We will finish </a:t>
            </a:r>
            <a:r>
              <a:rPr lang="en-US" sz="1250" b="1" dirty="0" err="1">
                <a:latin typeface="Bahnschrift Light" panose="020B0502040204020203" pitchFamily="34" charset="0"/>
              </a:rPr>
              <a:t>GoMath</a:t>
            </a:r>
            <a:r>
              <a:rPr lang="en-US" sz="1250" b="1" dirty="0">
                <a:latin typeface="Bahnschrift Light" panose="020B0502040204020203" pitchFamily="34" charset="0"/>
              </a:rPr>
              <a:t> Ch. 17: </a:t>
            </a:r>
            <a:r>
              <a:rPr lang="en-US" sz="1250" dirty="0">
                <a:latin typeface="Bahnschrift Light" panose="020B0502040204020203" pitchFamily="34" charset="0"/>
              </a:rPr>
              <a:t>2D Shapes.</a:t>
            </a:r>
            <a:endParaRPr lang="en-US" sz="125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Science</a:t>
            </a:r>
            <a:r>
              <a:rPr lang="en-US" sz="1250" dirty="0">
                <a:latin typeface="Bahnschrift Light" panose="020B0502040204020203" pitchFamily="34" charset="0"/>
              </a:rPr>
              <a:t>: We will learn about our </a:t>
            </a:r>
            <a:r>
              <a:rPr lang="en-US" sz="1250" b="1" dirty="0">
                <a:latin typeface="Bahnschrift Light" panose="020B0502040204020203" pitchFamily="34" charset="0"/>
              </a:rPr>
              <a:t>5 senses/science tools </a:t>
            </a:r>
            <a:r>
              <a:rPr lang="en-US" sz="1250" dirty="0">
                <a:latin typeface="Bahnschrift Light" panose="020B0502040204020203" pitchFamily="34" charset="0"/>
              </a:rPr>
              <a:t>and how we utilize them to observe and explore </a:t>
            </a:r>
            <a:r>
              <a:rPr lang="en-US" sz="1250" b="1" dirty="0">
                <a:latin typeface="Bahnschrift Light" panose="020B0502040204020203" pitchFamily="34" charset="0"/>
              </a:rPr>
              <a:t>apples.</a:t>
            </a:r>
            <a:endParaRPr lang="en-US" sz="125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Social Studies: </a:t>
            </a:r>
            <a:r>
              <a:rPr lang="en-US" sz="1250" dirty="0">
                <a:latin typeface="Bahnschrift Light" panose="020B0502040204020203" pitchFamily="34" charset="0"/>
              </a:rPr>
              <a:t>We will practice</a:t>
            </a:r>
            <a:r>
              <a:rPr lang="en-US" sz="1250" b="1" dirty="0">
                <a:latin typeface="Bahnschrift Light" panose="020B0502040204020203" pitchFamily="34" charset="0"/>
              </a:rPr>
              <a:t> I-Care Rules</a:t>
            </a:r>
            <a:r>
              <a:rPr lang="en-US" sz="1250" dirty="0">
                <a:latin typeface="Bahnschrift Light" panose="020B0502040204020203" pitchFamily="34" charset="0"/>
              </a:rPr>
              <a:t>. We will learn what it means to show </a:t>
            </a:r>
            <a:r>
              <a:rPr lang="en-US" sz="1250" b="1" dirty="0">
                <a:latin typeface="Bahnschrift Light" panose="020B0502040204020203" pitchFamily="34" charset="0"/>
              </a:rPr>
              <a:t>Kindness!. </a:t>
            </a:r>
            <a:r>
              <a:rPr lang="en-US" sz="1250" dirty="0">
                <a:latin typeface="Bahnschrift Light" panose="020B0502040204020203" pitchFamily="34" charset="0"/>
              </a:rPr>
              <a:t>We will explore </a:t>
            </a:r>
            <a:r>
              <a:rPr lang="en-US" sz="1250" b="1" dirty="0">
                <a:latin typeface="Bahnschrift Light" panose="020B0502040204020203" pitchFamily="34" charset="0"/>
              </a:rPr>
              <a:t>apples, Johnny Appleseed </a:t>
            </a:r>
            <a:r>
              <a:rPr lang="en-US" sz="1250" dirty="0">
                <a:latin typeface="Bahnschrift Light" panose="020B0502040204020203" pitchFamily="34" charset="0"/>
              </a:rPr>
              <a:t>and why he is historically significant. We will also take time to learn about the importance of </a:t>
            </a:r>
            <a:r>
              <a:rPr lang="en-US" sz="1250" b="1" dirty="0">
                <a:latin typeface="Bahnschrift Light" panose="020B0502040204020203" pitchFamily="34" charset="0"/>
              </a:rPr>
              <a:t>Patriot Day/September 11</a:t>
            </a:r>
            <a:r>
              <a:rPr lang="en-US" sz="1250" b="1" baseline="30000" dirty="0">
                <a:latin typeface="Bahnschrift Light" panose="020B0502040204020203" pitchFamily="34" charset="0"/>
              </a:rPr>
              <a:t>th</a:t>
            </a:r>
            <a:r>
              <a:rPr lang="en-US" sz="1250" b="1" dirty="0">
                <a:latin typeface="Bahnschrift Light" panose="020B0502040204020203" pitchFamily="34" charset="0"/>
              </a:rPr>
              <a:t> (with kiddo-friendly terms and conversations).</a:t>
            </a:r>
            <a:endParaRPr lang="en-US" sz="1250" b="1" dirty="0">
              <a:latin typeface="Bahnschrift Light" panose="020B0502040204020203" pitchFamily="34" charset="0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751330"/>
            <a:ext cx="2590800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urlz MT"/>
              </a:rPr>
              <a:t>Homework:</a:t>
            </a:r>
          </a:p>
          <a:p>
            <a:pPr marL="285750" marR="0" lvl="0" indent="-285750" algn="ct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Read to and with your kiddos each night and record progress on </a:t>
            </a:r>
            <a:r>
              <a:rPr kumimoji="0" lang="en-US" sz="9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Beanstack</a:t>
            </a:r>
            <a:r>
              <a:rPr kumimoji="0" lang="en-US" sz="9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 Tracking Sheet</a:t>
            </a: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/Explore </a:t>
            </a:r>
            <a:r>
              <a:rPr kumimoji="0" lang="en-US" sz="9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Beanstack</a:t>
            </a:r>
            <a:r>
              <a:rPr kumimoji="0" lang="en-US" sz="9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 digitally!</a:t>
            </a:r>
            <a:endParaRPr lang="en-US" b="1" dirty="0">
              <a:latin typeface="Curlz M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100" dirty="0">
                <a:latin typeface="Bahnschrift Light" panose="020B0502040204020203" pitchFamily="34" charset="0"/>
              </a:rPr>
              <a:t>Practice HFW’s: </a:t>
            </a:r>
            <a:r>
              <a:rPr lang="en-US" sz="1100" b="1" dirty="0">
                <a:latin typeface="Bahnschrift Light" panose="020B0502040204020203" pitchFamily="34" charset="0"/>
              </a:rPr>
              <a:t>the, I, and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100" b="1" dirty="0" err="1">
                <a:latin typeface="Bahnschrift Light" panose="020B0502040204020203" pitchFamily="34" charset="0"/>
              </a:rPr>
              <a:t>GoMath</a:t>
            </a:r>
            <a:r>
              <a:rPr lang="en-US" sz="1100" b="1" dirty="0">
                <a:latin typeface="Bahnschrift Light" panose="020B0502040204020203" pitchFamily="34" charset="0"/>
              </a:rPr>
              <a:t> Home Practice for Chapters 1 &amp; 17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100" dirty="0">
                <a:latin typeface="Bahnschrift Light" panose="020B0502040204020203" pitchFamily="34" charset="0"/>
                <a:cs typeface="Calibri"/>
              </a:rPr>
              <a:t>Talk with your kiddos about what they are learning by going over their </a:t>
            </a:r>
            <a:r>
              <a:rPr lang="en-US" sz="1100" b="1" dirty="0">
                <a:latin typeface="Bahnschrift Light" panose="020B0502040204020203" pitchFamily="34" charset="0"/>
                <a:cs typeface="Calibri"/>
              </a:rPr>
              <a:t>weekly papers </a:t>
            </a:r>
            <a:r>
              <a:rPr lang="en-US" sz="1100" dirty="0">
                <a:latin typeface="Bahnschrift Light" panose="020B0502040204020203" pitchFamily="34" charset="0"/>
                <a:cs typeface="Calibri"/>
              </a:rPr>
              <a:t>and </a:t>
            </a:r>
            <a:r>
              <a:rPr lang="en-US" sz="1100" b="1" dirty="0">
                <a:latin typeface="Bahnschrift Light" panose="020B0502040204020203" pitchFamily="34" charset="0"/>
                <a:cs typeface="Calibri"/>
              </a:rPr>
              <a:t>behavior grades </a:t>
            </a:r>
            <a:r>
              <a:rPr lang="en-US" sz="1100" dirty="0">
                <a:latin typeface="Bahnschrift Light" panose="020B0502040204020203" pitchFamily="34" charset="0"/>
                <a:cs typeface="Calibri"/>
              </a:rPr>
              <a:t>with them!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4716" y="5230112"/>
            <a:ext cx="2819400" cy="50167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Important Dates:</a:t>
            </a:r>
            <a:endParaRPr lang="en-US" dirty="0"/>
          </a:p>
          <a:p>
            <a:pPr algn="ctr"/>
            <a:endParaRPr lang="en-US" sz="1800" dirty="0">
              <a:latin typeface="Calibri"/>
              <a:cs typeface="Calibri"/>
            </a:endParaRPr>
          </a:p>
          <a:p>
            <a:pPr marL="285750" marR="0" lvl="0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September 9: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Skate World Family Share Night</a:t>
            </a:r>
          </a:p>
          <a:p>
            <a:pPr marL="285750" marR="0" lvl="0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September 11: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Patriot Day-Wear Red, White and Blue </a:t>
            </a:r>
          </a:p>
          <a:p>
            <a:pPr marL="285750" marR="0" lvl="0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September 12: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About Me Doll Due;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" panose="020B0502040204020203" pitchFamily="34" charset="0"/>
              <a:ea typeface="+mn-ea"/>
              <a:cs typeface="Calibri"/>
              <a:sym typeface="Wingdings" panose="05000000000000000000" pitchFamily="2" charset="2"/>
            </a:endParaRPr>
          </a:p>
          <a:p>
            <a:pPr marL="285750" marR="0" lvl="0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September 15: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Hispanic Heritage Month Begins</a:t>
            </a:r>
          </a:p>
          <a:p>
            <a:pPr marL="285750" marR="0" lvl="0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September 17: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Constitution Day</a:t>
            </a:r>
          </a:p>
          <a:p>
            <a:pPr marL="285750" marR="0" lvl="0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September 18: 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PTO-7pm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" panose="020B0502040204020203" pitchFamily="34" charset="0"/>
              <a:ea typeface="+mn-ea"/>
              <a:cs typeface="Calibri"/>
              <a:sym typeface="Wingdings" panose="05000000000000000000" pitchFamily="2" charset="2"/>
            </a:endParaRPr>
          </a:p>
          <a:p>
            <a:pPr marL="285750" marR="0" lvl="0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September 23: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K Fee 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Due </a:t>
            </a: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(more </a:t>
            </a:r>
            <a:r>
              <a:rPr kumimoji="0" lang="en-US" sz="12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info to come )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B41A67-29F9-4134-8AAC-A10A07BD347F}">
  <ds:schemaRefs>
    <ds:schemaRef ds:uri="http://schemas.microsoft.com/office/2006/documentManagement/types"/>
    <ds:schemaRef ds:uri="http://purl.org/dc/elements/1.1/"/>
    <ds:schemaRef ds:uri="edf0d076-2bb9-4b88-96f6-bf602d095c95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39e0da4a-82de-4426-9558-1fdbc4c2668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309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 DARLING</vt:lpstr>
      <vt:lpstr>Arial</vt:lpstr>
      <vt:lpstr>Bahnschrift Light</vt:lpstr>
      <vt:lpstr>Calibri</vt:lpstr>
      <vt:lpstr>Cambria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Randall, Tammy</cp:lastModifiedBy>
  <cp:revision>168</cp:revision>
  <cp:lastPrinted>2024-08-23T12:11:23Z</cp:lastPrinted>
  <dcterms:created xsi:type="dcterms:W3CDTF">2015-07-01T02:16:27Z</dcterms:created>
  <dcterms:modified xsi:type="dcterms:W3CDTF">2025-09-04T14:26:35Z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