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78" d="100"/>
          <a:sy n="178" d="100"/>
        </p:scale>
        <p:origin x="-18" y="-59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9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2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2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5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9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5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4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60EB-A2F0-433E-8ABA-8514B0939CAC}" type="datetimeFigureOut">
              <a:rPr lang="en-US" smtClean="0"/>
              <a:pPr/>
              <a:t>04/25/2025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F60EB-A2F0-433E-8ABA-8514B0939CAC}" type="datetimeFigureOut">
              <a:rPr lang="en-US" smtClean="0"/>
              <a:pPr/>
              <a:t>04/25/2025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268B-B994-4723-A810-B15393F77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49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" y="1256"/>
            <a:ext cx="7771429" cy="10057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08049" y="1066800"/>
            <a:ext cx="50292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000" dirty="0">
                <a:latin typeface="Curlz MT"/>
              </a:rPr>
              <a:t>      The Purple Press</a:t>
            </a:r>
            <a:endParaRPr lang="en-US" sz="4000" dirty="0">
              <a:latin typeface="Curlz MT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057400"/>
            <a:ext cx="38862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dirty="0">
                <a:latin typeface="Curlz MT"/>
              </a:rPr>
              <a:t>April 28</a:t>
            </a:r>
            <a:r>
              <a:rPr lang="en-US" sz="3200" baseline="30000" dirty="0">
                <a:latin typeface="Curlz MT"/>
              </a:rPr>
              <a:t>th</a:t>
            </a:r>
            <a:r>
              <a:rPr lang="en-US" sz="3200" dirty="0">
                <a:latin typeface="Curlz MT"/>
              </a:rPr>
              <a:t>, 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986444"/>
            <a:ext cx="2743200" cy="58169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We Are Learning About</a:t>
            </a:r>
            <a:r>
              <a:rPr lang="en-US" b="1" dirty="0">
                <a:latin typeface="Curlz MT"/>
              </a:rPr>
              <a:t>…</a:t>
            </a:r>
          </a:p>
          <a:p>
            <a:r>
              <a:rPr lang="en-US" sz="1200" b="1" dirty="0">
                <a:latin typeface="Bahnschrift Light" panose="020B0502040204020203" pitchFamily="34" charset="0"/>
              </a:rPr>
              <a:t>Reading</a:t>
            </a:r>
            <a:r>
              <a:rPr lang="en-US" sz="1200" dirty="0">
                <a:latin typeface="Bahnschrift Light" panose="020B0502040204020203" pitchFamily="34" charset="0"/>
              </a:rPr>
              <a:t>: We will focus on the </a:t>
            </a:r>
            <a:r>
              <a:rPr lang="en-US" sz="1200" b="1" dirty="0">
                <a:latin typeface="Bahnschrift Light" panose="020B0502040204020203" pitchFamily="34" charset="0"/>
              </a:rPr>
              <a:t>long vowels </a:t>
            </a:r>
            <a:r>
              <a:rPr lang="en-US" sz="1200" b="1" dirty="0" err="1">
                <a:latin typeface="Bahnschrift Light" panose="020B0502040204020203" pitchFamily="34" charset="0"/>
              </a:rPr>
              <a:t>Oo</a:t>
            </a:r>
            <a:r>
              <a:rPr lang="en-US" sz="1200" b="1" dirty="0">
                <a:latin typeface="Bahnschrift Light" panose="020B0502040204020203" pitchFamily="34" charset="0"/>
              </a:rPr>
              <a:t> </a:t>
            </a:r>
            <a:r>
              <a:rPr lang="en-US" sz="1200" dirty="0">
                <a:latin typeface="Bahnschrift Light" panose="020B0502040204020203" pitchFamily="34" charset="0"/>
              </a:rPr>
              <a:t>and</a:t>
            </a:r>
            <a:r>
              <a:rPr lang="en-US" sz="1200" b="1" dirty="0">
                <a:latin typeface="Bahnschrift Light" panose="020B0502040204020203" pitchFamily="34" charset="0"/>
              </a:rPr>
              <a:t> </a:t>
            </a:r>
            <a:r>
              <a:rPr lang="en-US" sz="1200" b="1" dirty="0" err="1">
                <a:latin typeface="Bahnschrift Light" panose="020B0502040204020203" pitchFamily="34" charset="0"/>
              </a:rPr>
              <a:t>Ee</a:t>
            </a:r>
            <a:r>
              <a:rPr lang="en-US" sz="1200" b="1" dirty="0">
                <a:latin typeface="Bahnschrift Light" panose="020B0502040204020203" pitchFamily="34" charset="0"/>
              </a:rPr>
              <a:t> </a:t>
            </a:r>
            <a:r>
              <a:rPr lang="en-US" sz="1200" dirty="0">
                <a:latin typeface="Bahnschrift Light" panose="020B0502040204020203" pitchFamily="34" charset="0"/>
              </a:rPr>
              <a:t>along with silent/bossy e </a:t>
            </a:r>
            <a:r>
              <a:rPr lang="en-US" sz="1200" b="1" dirty="0">
                <a:latin typeface="Bahnschrift Light" panose="020B0502040204020203" pitchFamily="34" charset="0"/>
              </a:rPr>
              <a:t>(spelling pattern </a:t>
            </a:r>
            <a:r>
              <a:rPr lang="en-US" sz="1200" b="1" dirty="0" err="1">
                <a:latin typeface="Bahnschrift Light" panose="020B0502040204020203" pitchFamily="34" charset="0"/>
              </a:rPr>
              <a:t>o_e</a:t>
            </a:r>
            <a:r>
              <a:rPr lang="en-US" sz="1200" b="1" dirty="0">
                <a:latin typeface="Bahnschrift Light" panose="020B0502040204020203" pitchFamily="34" charset="0"/>
              </a:rPr>
              <a:t>/bone, </a:t>
            </a:r>
            <a:r>
              <a:rPr lang="en-US" sz="1200" b="1" dirty="0" err="1">
                <a:latin typeface="Bahnschrift Light" panose="020B0502040204020203" pitchFamily="34" charset="0"/>
              </a:rPr>
              <a:t>e_e</a:t>
            </a:r>
            <a:r>
              <a:rPr lang="en-US" sz="1200" b="1" dirty="0">
                <a:latin typeface="Bahnschrift Light" panose="020B0502040204020203" pitchFamily="34" charset="0"/>
              </a:rPr>
              <a:t>/Pete)</a:t>
            </a:r>
            <a:r>
              <a:rPr lang="en-US" sz="1200" dirty="0">
                <a:latin typeface="Bahnschrift Light" panose="020B0502040204020203" pitchFamily="34" charset="0"/>
              </a:rPr>
              <a:t>, as well as HFW’s </a:t>
            </a:r>
            <a:r>
              <a:rPr lang="en-US" sz="1200" b="1" dirty="0">
                <a:latin typeface="Bahnschrift Light" panose="020B0502040204020203" pitchFamily="34" charset="0"/>
              </a:rPr>
              <a:t>REVIEW. </a:t>
            </a:r>
            <a:r>
              <a:rPr lang="en-US" sz="1200" dirty="0">
                <a:latin typeface="Bahnschrift Light" panose="020B0502040204020203" pitchFamily="34" charset="0"/>
              </a:rPr>
              <a:t>We will identify main topic and key details in texts we read. We will look at pictures, get our mouths ready, and use digraph chunks to help us stretchy-snake tricky words faster. </a:t>
            </a:r>
            <a:r>
              <a:rPr lang="en-US" sz="1200" b="1" dirty="0">
                <a:latin typeface="Bahnschrift Light" panose="020B0502040204020203" pitchFamily="34" charset="0"/>
              </a:rPr>
              <a:t>EQ’s: How can we protect ourselves in bad weather?</a:t>
            </a:r>
            <a:endParaRPr lang="en-US" sz="120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Writing</a:t>
            </a:r>
            <a:r>
              <a:rPr lang="en-US" sz="1200" dirty="0">
                <a:latin typeface="Bahnschrift Light" panose="020B0502040204020203" pitchFamily="34" charset="0"/>
              </a:rPr>
              <a:t>: We will focus on printing and tracing upper and lowercase letters,</a:t>
            </a:r>
            <a:r>
              <a:rPr lang="en-US" sz="1200" b="1" dirty="0">
                <a:latin typeface="Bahnschrift Light" panose="020B0502040204020203" pitchFamily="34" charset="0"/>
              </a:rPr>
              <a:t> </a:t>
            </a:r>
            <a:r>
              <a:rPr lang="en-US" sz="1200" dirty="0">
                <a:latin typeface="Bahnschrift Light" panose="020B0502040204020203" pitchFamily="34" charset="0"/>
              </a:rPr>
              <a:t>as well as using stretchy-spelling and sight words to write complete sentences.</a:t>
            </a:r>
            <a:endParaRPr lang="en-US" sz="1200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Math</a:t>
            </a:r>
            <a:r>
              <a:rPr lang="en-US" sz="1200" dirty="0">
                <a:latin typeface="Bahnschrift Light" panose="020B0502040204020203" pitchFamily="34" charset="0"/>
              </a:rPr>
              <a:t>: We will finish </a:t>
            </a:r>
            <a:r>
              <a:rPr lang="en-US" sz="1200" b="1" dirty="0">
                <a:latin typeface="Bahnschrift Light" panose="020B0502040204020203" pitchFamily="34" charset="0"/>
              </a:rPr>
              <a:t>Ch. 18: 3-Dimensional Shapes </a:t>
            </a:r>
            <a:r>
              <a:rPr lang="en-US" sz="1200" dirty="0">
                <a:latin typeface="Bahnschrift Light" panose="020B0502040204020203" pitchFamily="34" charset="0"/>
              </a:rPr>
              <a:t>and</a:t>
            </a:r>
            <a:r>
              <a:rPr lang="en-US" sz="1200" b="1" dirty="0">
                <a:latin typeface="Bahnschrift Light" panose="020B0502040204020203" pitchFamily="34" charset="0"/>
              </a:rPr>
              <a:t> begin Ch. 19: Measurement.</a:t>
            </a:r>
            <a:r>
              <a:rPr lang="en-US" sz="1200" dirty="0">
                <a:latin typeface="Bahnschrift Light" panose="020B0502040204020203" pitchFamily="34" charset="0"/>
              </a:rPr>
              <a:t> </a:t>
            </a:r>
            <a:endParaRPr lang="en-US" sz="1200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Science</a:t>
            </a:r>
            <a:r>
              <a:rPr lang="en-US" sz="1200" dirty="0">
                <a:latin typeface="Bahnschrift Light" panose="020B0502040204020203" pitchFamily="34" charset="0"/>
              </a:rPr>
              <a:t>: We will begin </a:t>
            </a:r>
            <a:r>
              <a:rPr lang="en-US" sz="1200" b="1" dirty="0">
                <a:latin typeface="Bahnschrift Light" panose="020B0502040204020203" pitchFamily="34" charset="0"/>
              </a:rPr>
              <a:t>Unit 2: Animals</a:t>
            </a:r>
            <a:r>
              <a:rPr lang="en-US" sz="1200" dirty="0">
                <a:latin typeface="Bahnschrift Light" panose="020B0502040204020203" pitchFamily="34" charset="0"/>
              </a:rPr>
              <a:t>.</a:t>
            </a:r>
            <a:endParaRPr lang="en-US" sz="1200" b="1" dirty="0">
              <a:latin typeface="Bahnschrift Light" panose="020B0502040204020203" pitchFamily="34" charset="0"/>
              <a:cs typeface="Calibri"/>
            </a:endParaRPr>
          </a:p>
          <a:p>
            <a:r>
              <a:rPr lang="en-US" sz="1200" b="1" dirty="0">
                <a:latin typeface="Bahnschrift Light" panose="020B0502040204020203" pitchFamily="34" charset="0"/>
              </a:rPr>
              <a:t>Social Studies: </a:t>
            </a:r>
            <a:r>
              <a:rPr lang="en-US" sz="1200" dirty="0">
                <a:latin typeface="Bahnschrift Light" panose="020B0502040204020203" pitchFamily="34" charset="0"/>
              </a:rPr>
              <a:t>We will </a:t>
            </a:r>
            <a:r>
              <a:rPr lang="en-US" sz="1200" b="1" i="1" dirty="0">
                <a:latin typeface="Bahnschrift Light" panose="020B0502040204020203" pitchFamily="34" charset="0"/>
              </a:rPr>
              <a:t>continue</a:t>
            </a:r>
            <a:r>
              <a:rPr lang="en-US" sz="1200" dirty="0">
                <a:latin typeface="Bahnschrift Light" panose="020B0502040204020203" pitchFamily="34" charset="0"/>
              </a:rPr>
              <a:t> to practice</a:t>
            </a:r>
            <a:r>
              <a:rPr lang="en-US" sz="1200" b="1" i="1" dirty="0">
                <a:latin typeface="Bahnschrift Light" panose="020B0502040204020203" pitchFamily="34" charset="0"/>
              </a:rPr>
              <a:t> I-Care Rules</a:t>
            </a:r>
            <a:r>
              <a:rPr lang="en-US" sz="1200" dirty="0">
                <a:latin typeface="Bahnschrift Light" panose="020B0502040204020203" pitchFamily="34" charset="0"/>
              </a:rPr>
              <a:t>. We will practice what it means to be</a:t>
            </a:r>
            <a:r>
              <a:rPr lang="en-US" sz="1200" b="1" i="1" dirty="0">
                <a:latin typeface="Bahnschrift Light" panose="020B0502040204020203" pitchFamily="34" charset="0"/>
              </a:rPr>
              <a:t> Resilient. </a:t>
            </a:r>
            <a:r>
              <a:rPr lang="en-US" sz="1200" dirty="0">
                <a:latin typeface="Bahnschrift Light" panose="020B0502040204020203" pitchFamily="34" charset="0"/>
              </a:rPr>
              <a:t>We will also explore </a:t>
            </a:r>
            <a:r>
              <a:rPr lang="en-US" sz="1200" b="1" dirty="0">
                <a:latin typeface="Bahnschrift Light" panose="020B0502040204020203" pitchFamily="34" charset="0"/>
              </a:rPr>
              <a:t>Maps and Globes.</a:t>
            </a:r>
            <a:endParaRPr lang="en-US" sz="1200" i="1" dirty="0">
              <a:latin typeface="Bahnschrift Light" panose="020B0502040204020203" pitchFamily="34" charset="0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754505"/>
            <a:ext cx="2590800" cy="260071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200" b="1" dirty="0">
                <a:latin typeface="Curlz MT"/>
              </a:rPr>
              <a:t>Homework:</a:t>
            </a:r>
            <a:endParaRPr lang="en-US" b="1" dirty="0">
              <a:latin typeface="Curlz MT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</a:rPr>
              <a:t>Read to and with your child each night and complete </a:t>
            </a:r>
            <a:r>
              <a:rPr lang="en-US" sz="900" b="1" dirty="0">
                <a:latin typeface="Bahnschrift Light" panose="020B0502040204020203" pitchFamily="34" charset="0"/>
              </a:rPr>
              <a:t>Reading Rally Log</a:t>
            </a:r>
            <a:r>
              <a:rPr lang="en-US" sz="900" dirty="0">
                <a:latin typeface="Bahnschrift Light" panose="020B0502040204020203" pitchFamily="34" charset="0"/>
              </a:rPr>
              <a:t>!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</a:rPr>
              <a:t>Practice HFW’s: </a:t>
            </a:r>
            <a:r>
              <a:rPr lang="en-US" sz="900" b="1" i="1" dirty="0">
                <a:latin typeface="Bahnschrift Light" panose="020B0502040204020203" pitchFamily="34" charset="0"/>
              </a:rPr>
              <a:t>the, I, and, a, is, as, said, to, do, of, see, he, be, me, from, was, you, have, what, your, want, go, no, so, goes, says, she, we, they, their, were, talk, walk, could, would, should, or, for, where, there, who, by, my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b="1" i="1" dirty="0">
                <a:latin typeface="Bahnschrift Light" panose="020B0502040204020203" pitchFamily="34" charset="0"/>
              </a:rPr>
              <a:t>Sight Word Pouches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b="1" dirty="0">
                <a:latin typeface="Bahnschrift Light" panose="020B0502040204020203" pitchFamily="34" charset="0"/>
              </a:rPr>
              <a:t>Go Math </a:t>
            </a:r>
            <a:r>
              <a:rPr lang="en-US" sz="900" dirty="0">
                <a:latin typeface="Bahnschrift Light" panose="020B0502040204020203" pitchFamily="34" charset="0"/>
              </a:rPr>
              <a:t>Home Practice for Ch. 18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b="1" dirty="0">
                <a:latin typeface="Bahnschrift Light" panose="020B0502040204020203" pitchFamily="34" charset="0"/>
                <a:cs typeface="Calibri"/>
              </a:rPr>
              <a:t>UFLI</a:t>
            </a:r>
            <a:r>
              <a:rPr lang="en-US" sz="900" dirty="0">
                <a:latin typeface="Bahnschrift Light" panose="020B0502040204020203" pitchFamily="34" charset="0"/>
                <a:cs typeface="Calibri"/>
              </a:rPr>
              <a:t> Home Practice Pages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900" dirty="0">
                <a:latin typeface="Bahnschrift Light" panose="020B0502040204020203" pitchFamily="34" charset="0"/>
                <a:cs typeface="Calibri"/>
              </a:rPr>
              <a:t>Go over Weekly Work and discuss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sz="1300" dirty="0">
              <a:latin typeface="Calibri"/>
              <a:cs typeface="Calibri"/>
            </a:endParaRPr>
          </a:p>
          <a:p>
            <a:endParaRPr lang="en-US" dirty="0">
              <a:latin typeface="AR DARLING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5213777"/>
            <a:ext cx="2819400" cy="51321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latin typeface="Curlz MT"/>
              </a:rPr>
              <a:t>Important Dates:</a:t>
            </a:r>
          </a:p>
          <a:p>
            <a:pPr algn="ctr"/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sz="12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23-30: </a:t>
            </a:r>
            <a:r>
              <a:rPr lang="en-US" sz="12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PTO Online Silent Auction</a:t>
            </a:r>
            <a:endParaRPr lang="en-US" sz="1200" b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2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April 29: STAR Early Literacy Computer Test</a:t>
            </a:r>
          </a:p>
          <a:p>
            <a:pPr marL="285750" indent="-285750">
              <a:buFont typeface="Arial"/>
              <a:buChar char="•"/>
            </a:pPr>
            <a:r>
              <a:rPr lang="en-US" sz="12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May 2: </a:t>
            </a:r>
            <a:r>
              <a:rPr lang="en-US" sz="12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First Friday/Friendship Lunch</a:t>
            </a:r>
            <a:endParaRPr lang="en-US" sz="1200" b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2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May 11: </a:t>
            </a:r>
            <a:r>
              <a:rPr lang="en-US" sz="1200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Mother’s Day</a:t>
            </a:r>
          </a:p>
          <a:p>
            <a:pPr marL="285750" indent="-285750">
              <a:buFont typeface="Arial"/>
              <a:buChar char="•"/>
            </a:pPr>
            <a:r>
              <a:rPr lang="en-US" sz="12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May 16: Patriotic Performance and Picnic @10:30</a:t>
            </a:r>
          </a:p>
          <a:p>
            <a:pPr marL="285750" indent="-285750">
              <a:buFont typeface="Arial"/>
              <a:buChar char="•"/>
            </a:pPr>
            <a:r>
              <a:rPr lang="en-US" sz="1200" b="1" i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May 21-23: </a:t>
            </a:r>
            <a:r>
              <a:rPr lang="en-US" sz="12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Early Release Days: Dismissal at 12:20.</a:t>
            </a:r>
            <a:endParaRPr lang="en-US" sz="1200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r>
              <a:rPr lang="en-US" sz="1200" b="1" dirty="0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May 23: Last Day </a:t>
            </a:r>
            <a:r>
              <a:rPr lang="en-US" sz="1200" b="1">
                <a:latin typeface="Bahnschrift Light" panose="020B0502040204020203" pitchFamily="34" charset="0"/>
                <a:cs typeface="Calibri"/>
                <a:sym typeface="Wingdings" panose="05000000000000000000" pitchFamily="2" charset="2"/>
              </a:rPr>
              <a:t>of School</a:t>
            </a:r>
            <a:endParaRPr lang="en-US" sz="1200" i="1" dirty="0">
              <a:latin typeface="Bahnschrift Light" panose="020B0502040204020203" pitchFamily="34" charset="0"/>
              <a:cs typeface="Calibri"/>
              <a:sym typeface="Wingdings" panose="05000000000000000000" pitchFamily="2" charset="2"/>
            </a:endParaRPr>
          </a:p>
          <a:p>
            <a:pPr marL="285750" indent="-285750">
              <a:buFont typeface="Arial"/>
              <a:buChar char="•"/>
            </a:pPr>
            <a:endParaRPr lang="en-US" sz="1150" b="1" i="1" dirty="0">
              <a:latin typeface="Bahnschrift Light" panose="020B0502040204020203" pitchFamily="34" charset="0"/>
              <a:cs typeface="Calibri"/>
            </a:endParaRPr>
          </a:p>
          <a:p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2400" b="1" dirty="0">
              <a:latin typeface="Calibri"/>
              <a:cs typeface="Calibri"/>
            </a:endParaRPr>
          </a:p>
          <a:p>
            <a:pPr algn="ctr"/>
            <a:endParaRPr lang="en-US" sz="2400" dirty="0">
              <a:latin typeface="AR DARL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6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8A3865EE2494CB1B52755F41097F9" ma:contentTypeVersion="12" ma:contentTypeDescription="Create a new document." ma:contentTypeScope="" ma:versionID="7e21881e3a8567d06cbffed7558c01e1">
  <xsd:schema xmlns:xsd="http://www.w3.org/2001/XMLSchema" xmlns:xs="http://www.w3.org/2001/XMLSchema" xmlns:p="http://schemas.microsoft.com/office/2006/metadata/properties" xmlns:ns3="edf0d076-2bb9-4b88-96f6-bf602d095c95" xmlns:ns4="39e0da4a-82de-4426-9558-1fdbc4c26683" targetNamespace="http://schemas.microsoft.com/office/2006/metadata/properties" ma:root="true" ma:fieldsID="c1de3f32a91c6c169c9baf5b64ff22ca" ns3:_="" ns4:_="">
    <xsd:import namespace="edf0d076-2bb9-4b88-96f6-bf602d095c95"/>
    <xsd:import namespace="39e0da4a-82de-4426-9558-1fdbc4c266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f0d076-2bb9-4b88-96f6-bf602d095c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e0da4a-82de-4426-9558-1fdbc4c2668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CDE11C-40CF-4B6B-B4B2-399444E073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B41A67-29F9-4134-8AAC-A10A07BD347F}">
  <ds:schemaRefs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39e0da4a-82de-4426-9558-1fdbc4c26683"/>
    <ds:schemaRef ds:uri="edf0d076-2bb9-4b88-96f6-bf602d095c95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E2C1312-B875-4B3C-9645-D31F8803B2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f0d076-2bb9-4b88-96f6-bf602d095c95"/>
    <ds:schemaRef ds:uri="39e0da4a-82de-4426-9558-1fdbc4c266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36391</TotalTime>
  <Words>372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DARLING</vt:lpstr>
      <vt:lpstr>Arial</vt:lpstr>
      <vt:lpstr>Bahnschrift Light</vt:lpstr>
      <vt:lpstr>Calibri</vt:lpstr>
      <vt:lpstr>Cambria</vt:lpstr>
      <vt:lpstr>Curlz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</dc:creator>
  <cp:lastModifiedBy>Randall, Tammy</cp:lastModifiedBy>
  <cp:revision>232</cp:revision>
  <cp:lastPrinted>2025-04-04T11:47:40Z</cp:lastPrinted>
  <dcterms:created xsi:type="dcterms:W3CDTF">2015-07-01T02:16:27Z</dcterms:created>
  <dcterms:modified xsi:type="dcterms:W3CDTF">2025-04-25T15:57:34Z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0x010100BB18A3865EE2494CB1B52755F41097F9</vt:lpwstr>
  </property>
</Properties>
</file>