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90" d="100"/>
          <a:sy n="190" d="100"/>
        </p:scale>
        <p:origin x="-312" y="13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8049" y="1066800"/>
            <a:ext cx="50292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  The Purple Press</a:t>
            </a:r>
            <a:endParaRPr lang="en-US" sz="4000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urlz MT"/>
              </a:rPr>
              <a:t>April 21</a:t>
            </a:r>
            <a:r>
              <a:rPr lang="en-US" sz="3200" baseline="30000" dirty="0">
                <a:latin typeface="Curlz MT"/>
              </a:rPr>
              <a:t>st</a:t>
            </a:r>
            <a:r>
              <a:rPr lang="en-US" sz="3200" dirty="0">
                <a:latin typeface="Curlz MT"/>
              </a:rPr>
              <a:t>,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0016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We Are Learning About</a:t>
            </a:r>
            <a:r>
              <a:rPr lang="en-US" b="1" dirty="0">
                <a:latin typeface="Curlz MT"/>
              </a:rPr>
              <a:t>…</a:t>
            </a:r>
          </a:p>
          <a:p>
            <a:r>
              <a:rPr lang="en-US" sz="1200" b="1" dirty="0">
                <a:latin typeface="Bahnschrift Light" panose="020B0502040204020203" pitchFamily="34" charset="0"/>
              </a:rPr>
              <a:t>Reading</a:t>
            </a:r>
            <a:r>
              <a:rPr lang="en-US" sz="1200" dirty="0">
                <a:latin typeface="Bahnschrift Light" panose="020B0502040204020203" pitchFamily="34" charset="0"/>
              </a:rPr>
              <a:t>: We will focus on the </a:t>
            </a:r>
            <a:r>
              <a:rPr lang="en-US" sz="1200" b="1" dirty="0">
                <a:latin typeface="Bahnschrift Light" panose="020B0502040204020203" pitchFamily="34" charset="0"/>
              </a:rPr>
              <a:t>long vowels Aa </a:t>
            </a:r>
            <a:r>
              <a:rPr lang="en-US" sz="1200" dirty="0">
                <a:latin typeface="Bahnschrift Light" panose="020B0502040204020203" pitchFamily="34" charset="0"/>
              </a:rPr>
              <a:t>and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b="1" dirty="0" err="1">
                <a:latin typeface="Bahnschrift Light" panose="020B0502040204020203" pitchFamily="34" charset="0"/>
              </a:rPr>
              <a:t>Ii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along with silent/bossy e </a:t>
            </a:r>
            <a:r>
              <a:rPr lang="en-US" sz="1200" b="1" dirty="0">
                <a:latin typeface="Bahnschrift Light" panose="020B0502040204020203" pitchFamily="34" charset="0"/>
              </a:rPr>
              <a:t>(spelling pattern </a:t>
            </a:r>
            <a:r>
              <a:rPr lang="en-US" sz="1200" b="1" dirty="0" err="1">
                <a:latin typeface="Bahnschrift Light" panose="020B0502040204020203" pitchFamily="34" charset="0"/>
              </a:rPr>
              <a:t>a_e</a:t>
            </a:r>
            <a:r>
              <a:rPr lang="en-US" sz="1200" b="1" dirty="0">
                <a:latin typeface="Bahnschrift Light" panose="020B0502040204020203" pitchFamily="34" charset="0"/>
              </a:rPr>
              <a:t>/mane, </a:t>
            </a:r>
            <a:r>
              <a:rPr lang="en-US" sz="1200" b="1" dirty="0" err="1">
                <a:latin typeface="Bahnschrift Light" panose="020B0502040204020203" pitchFamily="34" charset="0"/>
              </a:rPr>
              <a:t>i_e</a:t>
            </a:r>
            <a:r>
              <a:rPr lang="en-US" sz="1200" b="1" dirty="0">
                <a:latin typeface="Bahnschrift Light" panose="020B0502040204020203" pitchFamily="34" charset="0"/>
              </a:rPr>
              <a:t>/pipe)</a:t>
            </a:r>
            <a:r>
              <a:rPr lang="en-US" sz="1200" dirty="0">
                <a:latin typeface="Bahnschrift Light" panose="020B0502040204020203" pitchFamily="34" charset="0"/>
              </a:rPr>
              <a:t>, as well as HFW’s </a:t>
            </a:r>
            <a:r>
              <a:rPr lang="en-US" sz="1200" b="1" dirty="0">
                <a:latin typeface="Bahnschrift Light" panose="020B0502040204020203" pitchFamily="34" charset="0"/>
              </a:rPr>
              <a:t>who, by, my. </a:t>
            </a:r>
            <a:r>
              <a:rPr lang="en-US" sz="1200" dirty="0">
                <a:latin typeface="Bahnschrift Light" panose="020B0502040204020203" pitchFamily="34" charset="0"/>
              </a:rPr>
              <a:t>We will identify main topic and key details in texts we read. We will look at pictures, get our mouths ready, and use digraph chunks to help us stretchy-snake tricky words faster. </a:t>
            </a:r>
            <a:r>
              <a:rPr lang="en-US" sz="1200" b="1" dirty="0">
                <a:latin typeface="Bahnschrift Light" panose="020B0502040204020203" pitchFamily="34" charset="0"/>
              </a:rPr>
              <a:t>EQ’s: How can rainy weather help Earth?</a:t>
            </a:r>
            <a:endParaRPr lang="en-US" sz="12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Writing</a:t>
            </a:r>
            <a:r>
              <a:rPr lang="en-US" sz="1200" dirty="0">
                <a:latin typeface="Bahnschrift Light" panose="020B0502040204020203" pitchFamily="34" charset="0"/>
              </a:rPr>
              <a:t>: We will focus on printing and tracing upper and lowercase letters,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as well as using stretchy-spelling and sight words to write complete sentences.</a:t>
            </a:r>
            <a:endParaRPr lang="en-US" sz="12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Math</a:t>
            </a:r>
            <a:r>
              <a:rPr lang="en-US" sz="1200" dirty="0">
                <a:latin typeface="Bahnschrift Light" panose="020B0502040204020203" pitchFamily="34" charset="0"/>
              </a:rPr>
              <a:t>: We will begin </a:t>
            </a:r>
            <a:r>
              <a:rPr lang="en-US" sz="1200" b="1" dirty="0">
                <a:latin typeface="Bahnschrift Light" panose="020B0502040204020203" pitchFamily="34" charset="0"/>
              </a:rPr>
              <a:t>Ch. 18: 3-Dimensional Shapes.</a:t>
            </a:r>
            <a:endParaRPr lang="en-US" sz="12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Science</a:t>
            </a:r>
            <a:r>
              <a:rPr lang="en-US" sz="1200" dirty="0">
                <a:latin typeface="Bahnschrift Light" panose="020B0502040204020203" pitchFamily="34" charset="0"/>
              </a:rPr>
              <a:t>: We will continue learning about what </a:t>
            </a:r>
            <a:r>
              <a:rPr lang="en-US" sz="1200" b="1" dirty="0">
                <a:latin typeface="Bahnschrift Light" panose="020B0502040204020203" pitchFamily="34" charset="0"/>
              </a:rPr>
              <a:t>plants</a:t>
            </a:r>
            <a:r>
              <a:rPr lang="en-US" sz="1200" dirty="0">
                <a:latin typeface="Bahnschrift Light" panose="020B0502040204020203" pitchFamily="34" charset="0"/>
              </a:rPr>
              <a:t> need, and how they grow and change. We will continue our greenhouse experiment.</a:t>
            </a:r>
            <a:endParaRPr lang="en-US" sz="12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Social Studies: </a:t>
            </a:r>
            <a:r>
              <a:rPr lang="en-US" sz="1200" dirty="0">
                <a:latin typeface="Bahnschrift Light" panose="020B0502040204020203" pitchFamily="34" charset="0"/>
              </a:rPr>
              <a:t>We will </a:t>
            </a:r>
            <a:r>
              <a:rPr lang="en-US" sz="1200" b="1" i="1" dirty="0">
                <a:latin typeface="Bahnschrift Light" panose="020B0502040204020203" pitchFamily="34" charset="0"/>
              </a:rPr>
              <a:t>continue</a:t>
            </a:r>
            <a:r>
              <a:rPr lang="en-US" sz="1200" dirty="0">
                <a:latin typeface="Bahnschrift Light" panose="020B0502040204020203" pitchFamily="34" charset="0"/>
              </a:rPr>
              <a:t> to practice</a:t>
            </a:r>
            <a:r>
              <a:rPr lang="en-US" sz="1200" b="1" i="1" dirty="0">
                <a:latin typeface="Bahnschrift Light" panose="020B0502040204020203" pitchFamily="34" charset="0"/>
              </a:rPr>
              <a:t> I-Care Rules</a:t>
            </a:r>
            <a:r>
              <a:rPr lang="en-US" sz="1200" dirty="0">
                <a:latin typeface="Bahnschrift Light" panose="020B0502040204020203" pitchFamily="34" charset="0"/>
              </a:rPr>
              <a:t>. We will practice what it means to be</a:t>
            </a:r>
            <a:r>
              <a:rPr lang="en-US" sz="1200" b="1" i="1" dirty="0">
                <a:latin typeface="Bahnschrift Light" panose="020B0502040204020203" pitchFamily="34" charset="0"/>
              </a:rPr>
              <a:t> Resilient. </a:t>
            </a:r>
            <a:r>
              <a:rPr lang="en-US" sz="1200" dirty="0">
                <a:latin typeface="Bahnschrift Light" panose="020B0502040204020203" pitchFamily="34" charset="0"/>
              </a:rPr>
              <a:t>We will also explore how to take care of our Earth </a:t>
            </a:r>
            <a:r>
              <a:rPr lang="en-US" sz="1200" b="1" dirty="0">
                <a:latin typeface="Bahnschrift Light" panose="020B0502040204020203" pitchFamily="34" charset="0"/>
              </a:rPr>
              <a:t>(RRR) </a:t>
            </a:r>
            <a:r>
              <a:rPr lang="en-US" sz="1200" dirty="0">
                <a:latin typeface="Bahnschrift Light" panose="020B0502040204020203" pitchFamily="34" charset="0"/>
              </a:rPr>
              <a:t>in recognition of </a:t>
            </a:r>
            <a:r>
              <a:rPr lang="en-US" sz="1200" b="1" dirty="0">
                <a:latin typeface="Bahnschrift Light" panose="020B0502040204020203" pitchFamily="34" charset="0"/>
              </a:rPr>
              <a:t>Earth Day.</a:t>
            </a:r>
            <a:endParaRPr lang="en-US" sz="1200" i="1" dirty="0">
              <a:latin typeface="Bahnschrift Light" panose="020B0502040204020203" pitchFamily="34" charset="0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754505"/>
            <a:ext cx="2590800" cy="26007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urlz MT"/>
              </a:rPr>
              <a:t>Homework:</a:t>
            </a:r>
            <a:endParaRPr lang="en-US" b="1" dirty="0">
              <a:latin typeface="Curlz M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Read to and with your child each night and complete </a:t>
            </a:r>
            <a:r>
              <a:rPr lang="en-US" sz="900" b="1" dirty="0">
                <a:latin typeface="Bahnschrift Light" panose="020B0502040204020203" pitchFamily="34" charset="0"/>
              </a:rPr>
              <a:t>Reading Rally Log</a:t>
            </a:r>
            <a:r>
              <a:rPr lang="en-US" sz="900" dirty="0">
                <a:latin typeface="Bahnschrift Light" panose="020B0502040204020203" pitchFamily="34" charset="0"/>
              </a:rPr>
              <a:t>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Practice HFW’s: </a:t>
            </a:r>
            <a:r>
              <a:rPr lang="en-US" sz="900" b="1" i="1" dirty="0">
                <a:latin typeface="Bahnschrift Light" panose="020B0502040204020203" pitchFamily="34" charset="0"/>
              </a:rPr>
              <a:t>the, I, and, a, is, as, said, to, do, of, see, he, be, me, from, was, you, have, what, your, want, go, no, so, goes, says, she, we, they, their, were, talk, walk, could, would, should, or, for, where, there, who, by, my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i="1" dirty="0">
                <a:latin typeface="Bahnschrift Light" panose="020B0502040204020203" pitchFamily="34" charset="0"/>
              </a:rPr>
              <a:t>Sight Word Pouches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</a:rPr>
              <a:t>Go Math </a:t>
            </a:r>
            <a:r>
              <a:rPr lang="en-US" sz="900" dirty="0">
                <a:latin typeface="Bahnschrift Light" panose="020B0502040204020203" pitchFamily="34" charset="0"/>
              </a:rPr>
              <a:t>Home Practice for Ch. 17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  <a:cs typeface="Calibri"/>
              </a:rPr>
              <a:t>UFLI</a:t>
            </a:r>
            <a:r>
              <a:rPr lang="en-US" sz="900" dirty="0">
                <a:latin typeface="Bahnschrift Light" panose="020B0502040204020203" pitchFamily="34" charset="0"/>
                <a:cs typeface="Calibri"/>
              </a:rPr>
              <a:t> Home Practice Pages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  <a:cs typeface="Calibri"/>
              </a:rPr>
              <a:t>Go over Weekly Work and discuss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213777"/>
            <a:ext cx="2819400" cy="47166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Important Dates:</a:t>
            </a:r>
          </a:p>
          <a:p>
            <a:pPr algn="ctr"/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22: STAR Math PM3</a:t>
            </a:r>
            <a:endParaRPr lang="en-US" sz="1300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22: </a:t>
            </a:r>
            <a:r>
              <a:rPr lang="en-US" sz="1300" i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Earth Day </a:t>
            </a:r>
          </a:p>
          <a:p>
            <a:pPr marL="285750" indent="-285750">
              <a:buFont typeface="Arial"/>
              <a:buChar char="•"/>
            </a:pP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23-30: </a:t>
            </a:r>
            <a:r>
              <a:rPr lang="en-US" sz="13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PTO Online Silent Auction</a:t>
            </a:r>
          </a:p>
          <a:p>
            <a:pPr marL="285750" indent="-285750">
              <a:buFont typeface="Arial"/>
              <a:buChar char="•"/>
            </a:pP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25: </a:t>
            </a:r>
            <a:r>
              <a:rPr lang="en-US" sz="1300" b="1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Final Scholastic Book Order Due</a:t>
            </a:r>
            <a:endParaRPr lang="en-US" sz="13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26: </a:t>
            </a:r>
            <a:r>
              <a:rPr lang="en-US" sz="13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HRES “Flight Fest” Carnival </a:t>
            </a: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(please sign up to help at our class booth)</a:t>
            </a:r>
          </a:p>
          <a:p>
            <a:pPr marL="285750" indent="-285750">
              <a:buFont typeface="Arial"/>
              <a:buChar char="•"/>
            </a:pPr>
            <a:endParaRPr lang="en-US" sz="1150" b="1" i="1" dirty="0">
              <a:latin typeface="Bahnschrift Light" panose="020B0502040204020203" pitchFamily="34" charset="0"/>
              <a:cs typeface="Calibri"/>
            </a:endParaRPr>
          </a:p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B41A67-29F9-4134-8AAC-A10A07BD347F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39e0da4a-82de-4426-9558-1fdbc4c26683"/>
    <ds:schemaRef ds:uri="edf0d076-2bb9-4b88-96f6-bf602d095c95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36360</TotalTime>
  <Words>386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 DARLING</vt:lpstr>
      <vt:lpstr>Arial</vt:lpstr>
      <vt:lpstr>Bahnschrift Light</vt:lpstr>
      <vt:lpstr>Calibri</vt:lpstr>
      <vt:lpstr>Cambria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Randall, Tammy</cp:lastModifiedBy>
  <cp:revision>229</cp:revision>
  <cp:lastPrinted>2025-04-04T11:47:40Z</cp:lastPrinted>
  <dcterms:created xsi:type="dcterms:W3CDTF">2015-07-01T02:16:27Z</dcterms:created>
  <dcterms:modified xsi:type="dcterms:W3CDTF">2025-04-17T17:15:33Z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