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90" d="100"/>
          <a:sy n="190" d="100"/>
        </p:scale>
        <p:origin x="-312" y="13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8049" y="1066800"/>
            <a:ext cx="50292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  The Purple Press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April 21</a:t>
            </a:r>
            <a:r>
              <a:rPr lang="en-US" sz="3200" baseline="30000" dirty="0">
                <a:latin typeface="Curlz MT"/>
              </a:rPr>
              <a:t>st</a:t>
            </a:r>
            <a:r>
              <a:rPr lang="en-US" sz="3200" dirty="0">
                <a:latin typeface="Curlz MT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focus on the </a:t>
            </a:r>
            <a:r>
              <a:rPr lang="en-US" sz="1200" b="1" dirty="0">
                <a:latin typeface="Bahnschrift Light" panose="020B0502040204020203" pitchFamily="34" charset="0"/>
              </a:rPr>
              <a:t>long vowels Aa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dirty="0" err="1">
                <a:latin typeface="Bahnschrift Light" panose="020B0502040204020203" pitchFamily="34" charset="0"/>
              </a:rPr>
              <a:t>Ii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along with silent/bossy e </a:t>
            </a:r>
            <a:r>
              <a:rPr lang="en-US" sz="1200" b="1" dirty="0">
                <a:latin typeface="Bahnschrift Light" panose="020B0502040204020203" pitchFamily="34" charset="0"/>
              </a:rPr>
              <a:t>(spelling pattern </a:t>
            </a:r>
            <a:r>
              <a:rPr lang="en-US" sz="1200" b="1" dirty="0" err="1">
                <a:latin typeface="Bahnschrift Light" panose="020B0502040204020203" pitchFamily="34" charset="0"/>
              </a:rPr>
              <a:t>a_e</a:t>
            </a:r>
            <a:r>
              <a:rPr lang="en-US" sz="1200" b="1" dirty="0">
                <a:latin typeface="Bahnschrift Light" panose="020B0502040204020203" pitchFamily="34" charset="0"/>
              </a:rPr>
              <a:t>/mane, </a:t>
            </a:r>
            <a:r>
              <a:rPr lang="en-US" sz="1200" b="1" dirty="0" err="1">
                <a:latin typeface="Bahnschrift Light" panose="020B0502040204020203" pitchFamily="34" charset="0"/>
              </a:rPr>
              <a:t>i_e</a:t>
            </a:r>
            <a:r>
              <a:rPr lang="en-US" sz="1200" b="1" dirty="0">
                <a:latin typeface="Bahnschrift Light" panose="020B0502040204020203" pitchFamily="34" charset="0"/>
              </a:rPr>
              <a:t>/pipe)</a:t>
            </a:r>
            <a:r>
              <a:rPr lang="en-US" sz="1200" dirty="0">
                <a:latin typeface="Bahnschrift Light" panose="020B0502040204020203" pitchFamily="34" charset="0"/>
              </a:rPr>
              <a:t>, as well as HFW’s </a:t>
            </a:r>
            <a:r>
              <a:rPr lang="en-US" sz="1200" b="1" dirty="0">
                <a:latin typeface="Bahnschrift Light" panose="020B0502040204020203" pitchFamily="34" charset="0"/>
              </a:rPr>
              <a:t>who, by, my. </a:t>
            </a:r>
            <a:r>
              <a:rPr lang="en-US" sz="1200" dirty="0">
                <a:latin typeface="Bahnschrift Light" panose="020B0502040204020203" pitchFamily="34" charset="0"/>
              </a:rPr>
              <a:t>We will identify main topic and key details in texts we read. We will look at pictures, get our mouths ready, and use digraph chunks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EQ’s: How can rainy weather help Earth?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sentences.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begin </a:t>
            </a:r>
            <a:r>
              <a:rPr lang="en-US" sz="1200" b="1" dirty="0">
                <a:latin typeface="Bahnschrift Light" panose="020B0502040204020203" pitchFamily="34" charset="0"/>
              </a:rPr>
              <a:t>Ch. 18: 3-Dimensional Shapes.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continue learning about what </a:t>
            </a:r>
            <a:r>
              <a:rPr lang="en-US" sz="1200" b="1" dirty="0">
                <a:latin typeface="Bahnschrift Light" panose="020B0502040204020203" pitchFamily="34" charset="0"/>
              </a:rPr>
              <a:t>plants</a:t>
            </a:r>
            <a:r>
              <a:rPr lang="en-US" sz="1200" dirty="0">
                <a:latin typeface="Bahnschrift Light" panose="020B0502040204020203" pitchFamily="34" charset="0"/>
              </a:rPr>
              <a:t> need, and how they grow and change. We will continue our greenhouse experiment.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practice what it means to be</a:t>
            </a:r>
            <a:r>
              <a:rPr lang="en-US" sz="1200" b="1" i="1" dirty="0">
                <a:latin typeface="Bahnschrift Light" panose="020B0502040204020203" pitchFamily="34" charset="0"/>
              </a:rPr>
              <a:t> Resilient. </a:t>
            </a:r>
            <a:r>
              <a:rPr lang="en-US" sz="1200" dirty="0">
                <a:latin typeface="Bahnschrift Light" panose="020B0502040204020203" pitchFamily="34" charset="0"/>
              </a:rPr>
              <a:t>We will also explore how to take care of our Earth </a:t>
            </a:r>
            <a:r>
              <a:rPr lang="en-US" sz="1200" b="1" dirty="0">
                <a:latin typeface="Bahnschrift Light" panose="020B0502040204020203" pitchFamily="34" charset="0"/>
              </a:rPr>
              <a:t>(RRR) </a:t>
            </a:r>
            <a:r>
              <a:rPr lang="en-US" sz="1200" dirty="0">
                <a:latin typeface="Bahnschrift Light" panose="020B0502040204020203" pitchFamily="34" charset="0"/>
              </a:rPr>
              <a:t>in recognition of </a:t>
            </a:r>
            <a:r>
              <a:rPr lang="en-US" sz="1200" b="1" dirty="0">
                <a:latin typeface="Bahnschrift Light" panose="020B0502040204020203" pitchFamily="34" charset="0"/>
              </a:rPr>
              <a:t>Earth Day.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4505"/>
            <a:ext cx="2590800" cy="26007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for, where, there, who, by, my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i="1" dirty="0">
                <a:latin typeface="Bahnschrift Light" panose="020B0502040204020203" pitchFamily="34" charset="0"/>
              </a:rPr>
              <a:t>Sight Word Pouches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17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47166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22: STAR Math PM3</a:t>
            </a:r>
            <a:endParaRPr lang="en-US" sz="13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22: </a:t>
            </a:r>
            <a:r>
              <a:rPr lang="en-US" sz="1300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Earth Day </a:t>
            </a: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23-30: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PTO Online Silent Auction</a:t>
            </a: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25: </a:t>
            </a:r>
            <a:r>
              <a:rPr lang="en-US" sz="1300" b="1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Final Scholastic Book Order Due</a:t>
            </a:r>
            <a:endParaRPr lang="en-US" sz="13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26: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HRES “Flight Fest” Carnival </a:t>
            </a: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(please sign up to help at our class booth)</a:t>
            </a: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9e0da4a-82de-4426-9558-1fdbc4c26683"/>
    <ds:schemaRef ds:uri="edf0d076-2bb9-4b88-96f6-bf602d095c95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36360</TotalTime>
  <Words>386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DARLING</vt:lpstr>
      <vt:lpstr>Arial</vt:lpstr>
      <vt:lpstr>Bahnschrift Light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Randall, Tammy</cp:lastModifiedBy>
  <cp:revision>229</cp:revision>
  <cp:lastPrinted>2025-04-04T11:47:40Z</cp:lastPrinted>
  <dcterms:created xsi:type="dcterms:W3CDTF">2015-07-01T02:16:27Z</dcterms:created>
  <dcterms:modified xsi:type="dcterms:W3CDTF">2025-04-17T17:15:33Z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