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58" r:id="rId4"/>
    <p:sldId id="259" r:id="rId5"/>
    <p:sldId id="260" r:id="rId6"/>
    <p:sldId id="265" r:id="rId7"/>
    <p:sldId id="263" r:id="rId8"/>
    <p:sldId id="266" r:id="rId9"/>
    <p:sldId id="262" r:id="rId10"/>
    <p:sldId id="264" r:id="rId11"/>
    <p:sldId id="267" r:id="rId12"/>
    <p:sldId id="268" r:id="rId13"/>
    <p:sldId id="27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53" autoAdjust="0"/>
    <p:restoredTop sz="94660"/>
  </p:normalViewPr>
  <p:slideViewPr>
    <p:cSldViewPr>
      <p:cViewPr varScale="1">
        <p:scale>
          <a:sx n="87" d="100"/>
          <a:sy n="87" d="100"/>
        </p:scale>
        <p:origin x="124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3.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32.wmf"/><Relationship Id="rId7" Type="http://schemas.openxmlformats.org/officeDocument/2006/relationships/image" Target="../media/image36.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 Id="rId9"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B79CFA8-2A08-4BAB-9E90-0F6FE47F60AB}" type="datetimeFigureOut">
              <a:rPr lang="en-US" smtClean="0"/>
              <a:pPr/>
              <a:t>01/18/2019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661FE71-B22E-4AAC-8D27-394516336ED4}" type="slidenum">
              <a:rPr lang="en-US" smtClean="0"/>
              <a:pPr/>
              <a:t>‹#›</a:t>
            </a:fld>
            <a:endParaRPr lang="en-US"/>
          </a:p>
        </p:txBody>
      </p:sp>
    </p:spTree>
    <p:extLst>
      <p:ext uri="{BB962C8B-B14F-4D97-AF65-F5344CB8AC3E}">
        <p14:creationId xmlns:p14="http://schemas.microsoft.com/office/powerpoint/2010/main" val="207245002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2:32.333"/>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10.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40.737"/>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2.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2:48.244"/>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3.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2:53.604"/>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4.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2:56.484"/>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5.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11.443"/>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6.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11.444"/>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7.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19.475"/>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8.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19.476"/>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ink/ink9.xml><?xml version="1.0" encoding="utf-8"?>
<inkml:ink xmlns:inkml="http://www.w3.org/2003/InkML">
  <inkml:definitions>
    <inkml:context xml:id="ctx0">
      <inkml:inkSource xml:id="inkSrc0">
        <inkml:traceFormat>
          <inkml:channel name="X" type="integer" max="2560" units="cm"/>
          <inkml:channel name="Y" type="integer" max="1024" units="cm"/>
          <inkml:channel name="T" type="integer" max="2.14748E9" units="dev"/>
        </inkml:traceFormat>
        <inkml:channelProperties>
          <inkml:channelProperty channel="X" name="resolution" value="56.63717" units="1/cm"/>
          <inkml:channelProperty channel="Y" name="resolution" value="28.36565" units="1/cm"/>
          <inkml:channelProperty channel="T" name="resolution" value="1" units="1/dev"/>
        </inkml:channelProperties>
      </inkml:inkSource>
      <inkml:timestamp xml:id="ts0" timeString="2016-01-19T20:43:30.130"/>
    </inkml:context>
    <inkml:brush xml:id="br0">
      <inkml:brushProperty name="width" value="0.05292" units="cm"/>
      <inkml:brushProperty name="height" value="0.05292" units="cm"/>
      <inkml:brushProperty name="color" value="#FF0000"/>
    </inkml:brush>
  </inkml:definitions>
  <inkml:trace contextRef="#ctx0" brushRef="#br0">8531 12269 0,'0'0'125,"33"0"-63,-33 0 94,32 0-109,0 0-32,-32 0 32,33 0-31,-33 0-1,32 0 1,-32 0 0,32 0-1,1 0 16,-33 0 1,32 0-1,-32 0 0,32 0 16,0 0 0,-32 0-16,33 0 31,-33 0-46,32 0 62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D1C0955-D077-4A22-9D48-B5480F9D41D3}" type="datetimeFigureOut">
              <a:rPr lang="en-US" smtClean="0"/>
              <a:pPr/>
              <a:t>01/18/2019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D897319-9901-4805-B0E5-B20DAA4B6F2E}" type="slidenum">
              <a:rPr lang="en-US" smtClean="0"/>
              <a:pPr/>
              <a:t>‹#›</a:t>
            </a:fld>
            <a:endParaRPr lang="en-US"/>
          </a:p>
        </p:txBody>
      </p:sp>
    </p:spTree>
    <p:extLst>
      <p:ext uri="{BB962C8B-B14F-4D97-AF65-F5344CB8AC3E}">
        <p14:creationId xmlns:p14="http://schemas.microsoft.com/office/powerpoint/2010/main" val="83955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897319-9901-4805-B0E5-B20DAA4B6F2E}" type="slidenum">
              <a:rPr lang="en-US" smtClean="0"/>
              <a:pPr/>
              <a:t>2</a:t>
            </a:fld>
            <a:endParaRPr lang="en-US"/>
          </a:p>
        </p:txBody>
      </p:sp>
    </p:spTree>
    <p:extLst>
      <p:ext uri="{BB962C8B-B14F-4D97-AF65-F5344CB8AC3E}">
        <p14:creationId xmlns:p14="http://schemas.microsoft.com/office/powerpoint/2010/main" val="973598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897319-9901-4805-B0E5-B20DAA4B6F2E}" type="slidenum">
              <a:rPr lang="en-US" smtClean="0"/>
              <a:pPr/>
              <a:t>12</a:t>
            </a:fld>
            <a:endParaRPr lang="en-US"/>
          </a:p>
        </p:txBody>
      </p:sp>
    </p:spTree>
    <p:extLst>
      <p:ext uri="{BB962C8B-B14F-4D97-AF65-F5344CB8AC3E}">
        <p14:creationId xmlns:p14="http://schemas.microsoft.com/office/powerpoint/2010/main" val="2257841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87435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2823798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30524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54709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4258636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1255589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309712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2129348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302527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287855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C486A-7299-4FC7-8FE8-177E03D7A19F}" type="datetimeFigureOut">
              <a:rPr lang="en-US" smtClean="0"/>
              <a:pPr/>
              <a:t>01/18/2019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9F523-1E35-41F6-A4B5-D5944DDB05C7}" type="slidenum">
              <a:rPr lang="en-US" smtClean="0"/>
              <a:pPr/>
              <a:t>‹#›</a:t>
            </a:fld>
            <a:endParaRPr lang="en-US"/>
          </a:p>
        </p:txBody>
      </p:sp>
    </p:spTree>
    <p:extLst>
      <p:ext uri="{BB962C8B-B14F-4D97-AF65-F5344CB8AC3E}">
        <p14:creationId xmlns:p14="http://schemas.microsoft.com/office/powerpoint/2010/main" val="263780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76C486A-7299-4FC7-8FE8-177E03D7A19F}" type="datetimeFigureOut">
              <a:rPr lang="en-US" smtClean="0"/>
              <a:pPr/>
              <a:t>01/18/2019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89F523-1E35-41F6-A4B5-D5944DDB05C7}" type="slidenum">
              <a:rPr lang="en-US" smtClean="0"/>
              <a:pPr/>
              <a:t>‹#›</a:t>
            </a:fld>
            <a:endParaRPr lang="en-US"/>
          </a:p>
        </p:txBody>
      </p:sp>
    </p:spTree>
    <p:extLst>
      <p:ext uri="{BB962C8B-B14F-4D97-AF65-F5344CB8AC3E}">
        <p14:creationId xmlns:p14="http://schemas.microsoft.com/office/powerpoint/2010/main" val="2480693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7.wmf"/><Relationship Id="rId5" Type="http://schemas.openxmlformats.org/officeDocument/2006/relationships/oleObject" Target="../embeddings/oleObject26.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28.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34.wmf"/><Relationship Id="rId18" Type="http://schemas.openxmlformats.org/officeDocument/2006/relationships/oleObject" Target="../embeddings/oleObject36.bin"/><Relationship Id="rId3" Type="http://schemas.openxmlformats.org/officeDocument/2006/relationships/notesSlide" Target="../notesSlides/notesSlide2.xml"/><Relationship Id="rId21" Type="http://schemas.openxmlformats.org/officeDocument/2006/relationships/image" Target="../media/image38.wmf"/><Relationship Id="rId7" Type="http://schemas.openxmlformats.org/officeDocument/2006/relationships/image" Target="../media/image31.wmf"/><Relationship Id="rId12" Type="http://schemas.openxmlformats.org/officeDocument/2006/relationships/oleObject" Target="../embeddings/oleObject33.bin"/><Relationship Id="rId17" Type="http://schemas.openxmlformats.org/officeDocument/2006/relationships/image" Target="../media/image36.wmf"/><Relationship Id="rId2" Type="http://schemas.openxmlformats.org/officeDocument/2006/relationships/slideLayout" Target="../slideLayouts/slideLayout2.xml"/><Relationship Id="rId16" Type="http://schemas.openxmlformats.org/officeDocument/2006/relationships/oleObject" Target="../embeddings/oleObject35.bin"/><Relationship Id="rId20" Type="http://schemas.openxmlformats.org/officeDocument/2006/relationships/oleObject" Target="../embeddings/oleObject37.bin"/><Relationship Id="rId1" Type="http://schemas.openxmlformats.org/officeDocument/2006/relationships/vmlDrawing" Target="../drawings/vmlDrawing7.vml"/><Relationship Id="rId6" Type="http://schemas.openxmlformats.org/officeDocument/2006/relationships/oleObject" Target="../embeddings/oleObject30.bin"/><Relationship Id="rId11" Type="http://schemas.openxmlformats.org/officeDocument/2006/relationships/image" Target="../media/image33.wmf"/><Relationship Id="rId5" Type="http://schemas.openxmlformats.org/officeDocument/2006/relationships/image" Target="../media/image30.wmf"/><Relationship Id="rId15" Type="http://schemas.openxmlformats.org/officeDocument/2006/relationships/image" Target="../media/image35.wmf"/><Relationship Id="rId10" Type="http://schemas.openxmlformats.org/officeDocument/2006/relationships/oleObject" Target="../embeddings/oleObject32.bin"/><Relationship Id="rId19" Type="http://schemas.openxmlformats.org/officeDocument/2006/relationships/image" Target="../media/image37.wmf"/><Relationship Id="rId4" Type="http://schemas.openxmlformats.org/officeDocument/2006/relationships/oleObject" Target="../embeddings/oleObject29.bin"/><Relationship Id="rId9" Type="http://schemas.openxmlformats.org/officeDocument/2006/relationships/image" Target="../media/image32.wmf"/><Relationship Id="rId14" Type="http://schemas.openxmlformats.org/officeDocument/2006/relationships/oleObject" Target="../embeddings/oleObject34.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11.bin"/><Relationship Id="rId18" Type="http://schemas.openxmlformats.org/officeDocument/2006/relationships/image" Target="../media/image11.wmf"/><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8.wmf"/><Relationship Id="rId17" Type="http://schemas.openxmlformats.org/officeDocument/2006/relationships/oleObject" Target="../embeddings/oleObject13.bin"/><Relationship Id="rId2" Type="http://schemas.openxmlformats.org/officeDocument/2006/relationships/slideLayout" Target="../slideLayouts/slideLayout2.xml"/><Relationship Id="rId16" Type="http://schemas.openxmlformats.org/officeDocument/2006/relationships/image" Target="../media/image10.wmf"/><Relationship Id="rId1" Type="http://schemas.openxmlformats.org/officeDocument/2006/relationships/vmlDrawing" Target="../drawings/vmlDrawing3.vml"/><Relationship Id="rId6" Type="http://schemas.openxmlformats.org/officeDocument/2006/relationships/image" Target="../media/image5.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7.wmf"/><Relationship Id="rId4" Type="http://schemas.openxmlformats.org/officeDocument/2006/relationships/image" Target="../media/image3.wmf"/><Relationship Id="rId9" Type="http://schemas.openxmlformats.org/officeDocument/2006/relationships/oleObject" Target="../embeddings/oleObject9.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7.bin"/><Relationship Id="rId14" Type="http://schemas.openxmlformats.org/officeDocument/2006/relationships/image" Target="../media/image18.wmf"/></Relationships>
</file>

<file path=ppt/slides/_rels/slide7.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customXml" Target="../ink/ink10.xml"/><Relationship Id="rId3" Type="http://schemas.openxmlformats.org/officeDocument/2006/relationships/customXml" Target="../ink/ink1.xml"/><Relationship Id="rId7" Type="http://schemas.openxmlformats.org/officeDocument/2006/relationships/customXml" Target="../ink/ink4.xml"/><Relationship Id="rId12" Type="http://schemas.openxmlformats.org/officeDocument/2006/relationships/customXml" Target="../ink/ink9.xml"/><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customXml" Target="../ink/ink8.xml"/><Relationship Id="rId5" Type="http://schemas.openxmlformats.org/officeDocument/2006/relationships/customXml" Target="../ink/ink2.xml"/><Relationship Id="rId10" Type="http://schemas.openxmlformats.org/officeDocument/2006/relationships/customXml" Target="../ink/ink7.xml"/><Relationship Id="rId4" Type="http://schemas.openxmlformats.org/officeDocument/2006/relationships/image" Target="../media/image20.emf"/><Relationship Id="rId9" Type="http://schemas.openxmlformats.org/officeDocument/2006/relationships/customXml" Target="../ink/ink6.xml"/></Relationships>
</file>

<file path=ppt/slides/_rels/slide8.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1.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6.3 </a:t>
            </a:r>
            <a:br>
              <a:rPr lang="en-US" dirty="0" smtClean="0"/>
            </a:br>
            <a:r>
              <a:rPr lang="en-US" dirty="0" smtClean="0"/>
              <a:t>Trig Functions of Angles</a:t>
            </a:r>
            <a:endParaRPr lang="en-US" dirty="0"/>
          </a:p>
        </p:txBody>
      </p:sp>
      <p:sp>
        <p:nvSpPr>
          <p:cNvPr id="3" name="Subtitle 2"/>
          <p:cNvSpPr>
            <a:spLocks noGrp="1"/>
          </p:cNvSpPr>
          <p:nvPr>
            <p:ph type="subTitle" idx="1"/>
          </p:nvPr>
        </p:nvSpPr>
        <p:spPr/>
        <p:txBody>
          <a:bodyPr/>
          <a:lstStyle/>
          <a:p>
            <a:r>
              <a:rPr lang="en-US" dirty="0" smtClean="0"/>
              <a:t>Part 1</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t>
            </a:r>
            <a:br>
              <a:rPr lang="en-US" dirty="0" smtClean="0"/>
            </a:br>
            <a:r>
              <a:rPr lang="en-US" dirty="0" smtClean="0"/>
              <a:t>Find the following: </a:t>
            </a:r>
            <a:endParaRPr lang="en-US" dirty="0"/>
          </a:p>
        </p:txBody>
      </p:sp>
      <p:sp>
        <p:nvSpPr>
          <p:cNvPr id="3" name="Content Placeholder 2"/>
          <p:cNvSpPr>
            <a:spLocks noGrp="1"/>
          </p:cNvSpPr>
          <p:nvPr>
            <p:ph idx="1"/>
          </p:nvPr>
        </p:nvSpPr>
        <p:spPr/>
        <p:txBody>
          <a:bodyPr/>
          <a:lstStyle/>
          <a:p>
            <a:pPr>
              <a:buNone/>
            </a:pPr>
            <a:r>
              <a:rPr lang="en-US" dirty="0" smtClean="0"/>
              <a:t>Cos 135° = </a:t>
            </a:r>
          </a:p>
          <a:p>
            <a:pPr>
              <a:buNone/>
            </a:pPr>
            <a:endParaRPr lang="en-US" dirty="0" smtClean="0"/>
          </a:p>
          <a:p>
            <a:pPr>
              <a:buNone/>
            </a:pPr>
            <a:endParaRPr lang="en-US" dirty="0" smtClean="0"/>
          </a:p>
          <a:p>
            <a:pPr>
              <a:buNone/>
            </a:pPr>
            <a:r>
              <a:rPr lang="en-US" dirty="0" smtClean="0"/>
              <a:t>tan </a:t>
            </a:r>
            <a:r>
              <a:rPr lang="en-US" dirty="0"/>
              <a:t>390 °</a:t>
            </a:r>
            <a:endParaRPr lang="en-US" dirty="0" smtClean="0"/>
          </a:p>
          <a:p>
            <a:pPr>
              <a:buNone/>
            </a:pPr>
            <a:endParaRPr lang="en-US" dirty="0" smtClean="0"/>
          </a:p>
          <a:p>
            <a:pPr>
              <a:buNone/>
            </a:pPr>
            <a:endParaRPr lang="en-US" dirty="0" smtClean="0"/>
          </a:p>
          <a:p>
            <a:pPr>
              <a:buNone/>
            </a:pPr>
            <a:r>
              <a:rPr lang="en-US" dirty="0" smtClean="0"/>
              <a:t>cos </a:t>
            </a:r>
            <a:r>
              <a:rPr lang="en-US" dirty="0"/>
              <a:t>60 °</a:t>
            </a:r>
            <a:endParaRPr lang="en-US" dirty="0" smtClean="0"/>
          </a:p>
          <a:p>
            <a:pPr>
              <a:buNone/>
            </a:pPr>
            <a:endParaRPr lang="en-US" dirty="0" smtClean="0"/>
          </a:p>
          <a:p>
            <a:pPr>
              <a:buNone/>
            </a:pPr>
            <a:endParaRPr lang="en-US" dirty="0" smtClean="0"/>
          </a:p>
          <a:p>
            <a:pPr>
              <a:buNone/>
            </a:pPr>
            <a:r>
              <a:rPr lang="en-US" dirty="0" smtClean="0"/>
              <a:t>tan </a:t>
            </a:r>
            <a:r>
              <a:rPr lang="en-US" dirty="0"/>
              <a:t>240 °</a:t>
            </a:r>
          </a:p>
        </p:txBody>
      </p:sp>
      <p:graphicFrame>
        <p:nvGraphicFramePr>
          <p:cNvPr id="4" name="Object 3"/>
          <p:cNvGraphicFramePr>
            <a:graphicFrameLocks noChangeAspect="1"/>
          </p:cNvGraphicFramePr>
          <p:nvPr>
            <p:extLst>
              <p:ext uri="{D42A27DB-BD31-4B8C-83A1-F6EECF244321}">
                <p14:modId xmlns:p14="http://schemas.microsoft.com/office/powerpoint/2010/main" val="2583662575"/>
              </p:ext>
            </p:extLst>
          </p:nvPr>
        </p:nvGraphicFramePr>
        <p:xfrm>
          <a:off x="2838450" y="1447800"/>
          <a:ext cx="862012" cy="1008279"/>
        </p:xfrm>
        <a:graphic>
          <a:graphicData uri="http://schemas.openxmlformats.org/presentationml/2006/ole">
            <mc:AlternateContent xmlns:mc="http://schemas.openxmlformats.org/markup-compatibility/2006">
              <mc:Choice xmlns:v="urn:schemas-microsoft-com:vml" Requires="v">
                <p:oleObj spid="_x0000_s4113" name="Equation" r:id="rId3" imgW="368280" imgH="431640" progId="Equation.DSMT4">
                  <p:embed/>
                </p:oleObj>
              </mc:Choice>
              <mc:Fallback>
                <p:oleObj name="Equation" r:id="rId3" imgW="368280" imgH="431640" progId="Equation.DSMT4">
                  <p:embed/>
                  <p:pic>
                    <p:nvPicPr>
                      <p:cNvPr id="0" name=""/>
                      <p:cNvPicPr/>
                      <p:nvPr/>
                    </p:nvPicPr>
                    <p:blipFill>
                      <a:blip r:embed="rId4"/>
                      <a:stretch>
                        <a:fillRect/>
                      </a:stretch>
                    </p:blipFill>
                    <p:spPr>
                      <a:xfrm>
                        <a:off x="2838450" y="1447800"/>
                        <a:ext cx="862012" cy="1008279"/>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96058618"/>
              </p:ext>
            </p:extLst>
          </p:nvPr>
        </p:nvGraphicFramePr>
        <p:xfrm>
          <a:off x="2819400" y="2628900"/>
          <a:ext cx="593725" cy="1008063"/>
        </p:xfrm>
        <a:graphic>
          <a:graphicData uri="http://schemas.openxmlformats.org/presentationml/2006/ole">
            <mc:AlternateContent xmlns:mc="http://schemas.openxmlformats.org/markup-compatibility/2006">
              <mc:Choice xmlns:v="urn:schemas-microsoft-com:vml" Requires="v">
                <p:oleObj spid="_x0000_s4114" name="Equation" r:id="rId5" imgW="253800" imgH="431640" progId="Equation.DSMT4">
                  <p:embed/>
                </p:oleObj>
              </mc:Choice>
              <mc:Fallback>
                <p:oleObj name="Equation" r:id="rId5" imgW="253800" imgH="431640" progId="Equation.DSMT4">
                  <p:embed/>
                  <p:pic>
                    <p:nvPicPr>
                      <p:cNvPr id="0" name=""/>
                      <p:cNvPicPr/>
                      <p:nvPr/>
                    </p:nvPicPr>
                    <p:blipFill>
                      <a:blip r:embed="rId6"/>
                      <a:stretch>
                        <a:fillRect/>
                      </a:stretch>
                    </p:blipFill>
                    <p:spPr>
                      <a:xfrm>
                        <a:off x="2819400" y="2628900"/>
                        <a:ext cx="593725" cy="100806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06554022"/>
              </p:ext>
            </p:extLst>
          </p:nvPr>
        </p:nvGraphicFramePr>
        <p:xfrm>
          <a:off x="2938462" y="3856939"/>
          <a:ext cx="355600" cy="919163"/>
        </p:xfrm>
        <a:graphic>
          <a:graphicData uri="http://schemas.openxmlformats.org/presentationml/2006/ole">
            <mc:AlternateContent xmlns:mc="http://schemas.openxmlformats.org/markup-compatibility/2006">
              <mc:Choice xmlns:v="urn:schemas-microsoft-com:vml" Requires="v">
                <p:oleObj spid="_x0000_s4115" name="Equation" r:id="rId7" imgW="152280" imgH="393480" progId="Equation.DSMT4">
                  <p:embed/>
                </p:oleObj>
              </mc:Choice>
              <mc:Fallback>
                <p:oleObj name="Equation" r:id="rId7" imgW="152280" imgH="393480" progId="Equation.DSMT4">
                  <p:embed/>
                  <p:pic>
                    <p:nvPicPr>
                      <p:cNvPr id="0" name=""/>
                      <p:cNvPicPr/>
                      <p:nvPr/>
                    </p:nvPicPr>
                    <p:blipFill>
                      <a:blip r:embed="rId8"/>
                      <a:stretch>
                        <a:fillRect/>
                      </a:stretch>
                    </p:blipFill>
                    <p:spPr>
                      <a:xfrm>
                        <a:off x="2938462" y="3856939"/>
                        <a:ext cx="355600" cy="9191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7161786"/>
              </p:ext>
            </p:extLst>
          </p:nvPr>
        </p:nvGraphicFramePr>
        <p:xfrm>
          <a:off x="2919413" y="5187950"/>
          <a:ext cx="533400" cy="533400"/>
        </p:xfrm>
        <a:graphic>
          <a:graphicData uri="http://schemas.openxmlformats.org/presentationml/2006/ole">
            <mc:AlternateContent xmlns:mc="http://schemas.openxmlformats.org/markup-compatibility/2006">
              <mc:Choice xmlns:v="urn:schemas-microsoft-com:vml" Requires="v">
                <p:oleObj spid="_x0000_s4116" name="Equation" r:id="rId9" imgW="228600" imgH="228600" progId="Equation.DSMT4">
                  <p:embed/>
                </p:oleObj>
              </mc:Choice>
              <mc:Fallback>
                <p:oleObj name="Equation" r:id="rId9" imgW="228600" imgH="228600" progId="Equation.DSMT4">
                  <p:embed/>
                  <p:pic>
                    <p:nvPicPr>
                      <p:cNvPr id="0" name=""/>
                      <p:cNvPicPr/>
                      <p:nvPr/>
                    </p:nvPicPr>
                    <p:blipFill>
                      <a:blip r:embed="rId10"/>
                      <a:stretch>
                        <a:fillRect/>
                      </a:stretch>
                    </p:blipFill>
                    <p:spPr>
                      <a:xfrm>
                        <a:off x="2919413" y="5187950"/>
                        <a:ext cx="533400" cy="533400"/>
                      </a:xfrm>
                      <a:prstGeom prst="rect">
                        <a:avLst/>
                      </a:prstGeom>
                    </p:spPr>
                  </p:pic>
                </p:oleObj>
              </mc:Fallback>
            </mc:AlternateContent>
          </a:graphicData>
        </a:graphic>
      </p:graphicFrame>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Trig Functions for any angle: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2400" dirty="0" smtClean="0"/>
              <a:t>Find the reference angle (theta bar) associated with the angle theta.</a:t>
            </a:r>
          </a:p>
          <a:p>
            <a:pPr marL="514350" indent="-514350">
              <a:buAutoNum type="arabicPeriod"/>
            </a:pPr>
            <a:r>
              <a:rPr lang="en-US" sz="2400" dirty="0" smtClean="0"/>
              <a:t>Determine the sign of the trig function of theta by noting the quadrant in which theta lies.</a:t>
            </a:r>
          </a:p>
          <a:p>
            <a:pPr marL="514350" indent="-514350">
              <a:buAutoNum type="arabicPeriod"/>
            </a:pPr>
            <a:r>
              <a:rPr lang="en-US" sz="2400" dirty="0" smtClean="0"/>
              <a:t>The value of the trig function of theta is the same, except possibly for the sign, as the value of the trig function theta bar.</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Evaluate the Trig Functions using the Reference Angle.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03990918"/>
              </p:ext>
            </p:extLst>
          </p:nvPr>
        </p:nvGraphicFramePr>
        <p:xfrm>
          <a:off x="990600" y="2188498"/>
          <a:ext cx="1841500" cy="3740150"/>
        </p:xfrm>
        <a:graphic>
          <a:graphicData uri="http://schemas.openxmlformats.org/presentationml/2006/ole">
            <mc:AlternateContent xmlns:mc="http://schemas.openxmlformats.org/markup-compatibility/2006">
              <mc:Choice xmlns:v="urn:schemas-microsoft-com:vml" Requires="v">
                <p:oleObj spid="_x0000_s21658" name="Equation" r:id="rId4" imgW="698400" imgH="1828800" progId="Equation.DSMT4">
                  <p:embed/>
                </p:oleObj>
              </mc:Choice>
              <mc:Fallback>
                <p:oleObj name="Equation" r:id="rId4" imgW="698400" imgH="1828800" progId="Equation.DSMT4">
                  <p:embed/>
                  <p:pic>
                    <p:nvPicPr>
                      <p:cNvPr id="0" name="Picture 2"/>
                      <p:cNvPicPr>
                        <a:picLocks noChangeAspect="1" noChangeArrowheads="1"/>
                      </p:cNvPicPr>
                      <p:nvPr/>
                    </p:nvPicPr>
                    <p:blipFill>
                      <a:blip r:embed="rId5"/>
                      <a:srcRect/>
                      <a:stretch>
                        <a:fillRect/>
                      </a:stretch>
                    </p:blipFill>
                    <p:spPr bwMode="auto">
                      <a:xfrm>
                        <a:off x="990600" y="2188498"/>
                        <a:ext cx="1841500" cy="374015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70783168"/>
              </p:ext>
            </p:extLst>
          </p:nvPr>
        </p:nvGraphicFramePr>
        <p:xfrm>
          <a:off x="4876800" y="2188498"/>
          <a:ext cx="1406525" cy="3402012"/>
        </p:xfrm>
        <a:graphic>
          <a:graphicData uri="http://schemas.openxmlformats.org/presentationml/2006/ole">
            <mc:AlternateContent xmlns:mc="http://schemas.openxmlformats.org/markup-compatibility/2006">
              <mc:Choice xmlns:v="urn:schemas-microsoft-com:vml" Requires="v">
                <p:oleObj spid="_x0000_s21659" name="Equation" r:id="rId6" imgW="533160" imgH="1663560" progId="Equation.DSMT4">
                  <p:embed/>
                </p:oleObj>
              </mc:Choice>
              <mc:Fallback>
                <p:oleObj name="Equation" r:id="rId6" imgW="533160" imgH="1663560" progId="Equation.DSMT4">
                  <p:embed/>
                  <p:pic>
                    <p:nvPicPr>
                      <p:cNvPr id="0" name=""/>
                      <p:cNvPicPr>
                        <a:picLocks noChangeAspect="1" noChangeArrowheads="1"/>
                      </p:cNvPicPr>
                      <p:nvPr/>
                    </p:nvPicPr>
                    <p:blipFill>
                      <a:blip r:embed="rId7"/>
                      <a:srcRect/>
                      <a:stretch>
                        <a:fillRect/>
                      </a:stretch>
                    </p:blipFill>
                    <p:spPr bwMode="auto">
                      <a:xfrm>
                        <a:off x="4876800" y="2188498"/>
                        <a:ext cx="1406525" cy="3402012"/>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47330282"/>
              </p:ext>
            </p:extLst>
          </p:nvPr>
        </p:nvGraphicFramePr>
        <p:xfrm>
          <a:off x="2535238" y="1981200"/>
          <a:ext cx="593725" cy="1008063"/>
        </p:xfrm>
        <a:graphic>
          <a:graphicData uri="http://schemas.openxmlformats.org/presentationml/2006/ole">
            <mc:AlternateContent xmlns:mc="http://schemas.openxmlformats.org/markup-compatibility/2006">
              <mc:Choice xmlns:v="urn:schemas-microsoft-com:vml" Requires="v">
                <p:oleObj spid="_x0000_s21660" name="Equation" r:id="rId8" imgW="253800" imgH="431640" progId="Equation.DSMT4">
                  <p:embed/>
                </p:oleObj>
              </mc:Choice>
              <mc:Fallback>
                <p:oleObj name="Equation" r:id="rId8" imgW="253800" imgH="431640" progId="Equation.DSMT4">
                  <p:embed/>
                  <p:pic>
                    <p:nvPicPr>
                      <p:cNvPr id="0" name=""/>
                      <p:cNvPicPr/>
                      <p:nvPr/>
                    </p:nvPicPr>
                    <p:blipFill>
                      <a:blip r:embed="rId9"/>
                      <a:stretch>
                        <a:fillRect/>
                      </a:stretch>
                    </p:blipFill>
                    <p:spPr>
                      <a:xfrm>
                        <a:off x="2535238" y="1981200"/>
                        <a:ext cx="593725" cy="10080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93042114"/>
              </p:ext>
            </p:extLst>
          </p:nvPr>
        </p:nvGraphicFramePr>
        <p:xfrm>
          <a:off x="2535238" y="3076575"/>
          <a:ext cx="593725" cy="919163"/>
        </p:xfrm>
        <a:graphic>
          <a:graphicData uri="http://schemas.openxmlformats.org/presentationml/2006/ole">
            <mc:AlternateContent xmlns:mc="http://schemas.openxmlformats.org/markup-compatibility/2006">
              <mc:Choice xmlns:v="urn:schemas-microsoft-com:vml" Requires="v">
                <p:oleObj spid="_x0000_s21661" name="Equation" r:id="rId10" imgW="253800" imgH="393480" progId="Equation.DSMT4">
                  <p:embed/>
                </p:oleObj>
              </mc:Choice>
              <mc:Fallback>
                <p:oleObj name="Equation" r:id="rId10" imgW="253800" imgH="393480" progId="Equation.DSMT4">
                  <p:embed/>
                  <p:pic>
                    <p:nvPicPr>
                      <p:cNvPr id="0" name=""/>
                      <p:cNvPicPr/>
                      <p:nvPr/>
                    </p:nvPicPr>
                    <p:blipFill>
                      <a:blip r:embed="rId11"/>
                      <a:stretch>
                        <a:fillRect/>
                      </a:stretch>
                    </p:blipFill>
                    <p:spPr>
                      <a:xfrm>
                        <a:off x="2535238" y="3076575"/>
                        <a:ext cx="593725" cy="91916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019055445"/>
              </p:ext>
            </p:extLst>
          </p:nvPr>
        </p:nvGraphicFramePr>
        <p:xfrm>
          <a:off x="2544763" y="4038600"/>
          <a:ext cx="593725" cy="1008063"/>
        </p:xfrm>
        <a:graphic>
          <a:graphicData uri="http://schemas.openxmlformats.org/presentationml/2006/ole">
            <mc:AlternateContent xmlns:mc="http://schemas.openxmlformats.org/markup-compatibility/2006">
              <mc:Choice xmlns:v="urn:schemas-microsoft-com:vml" Requires="v">
                <p:oleObj spid="_x0000_s21662" name="Equation" r:id="rId12" imgW="253800" imgH="431640" progId="Equation.DSMT4">
                  <p:embed/>
                </p:oleObj>
              </mc:Choice>
              <mc:Fallback>
                <p:oleObj name="Equation" r:id="rId12" imgW="253800" imgH="431640" progId="Equation.DSMT4">
                  <p:embed/>
                  <p:pic>
                    <p:nvPicPr>
                      <p:cNvPr id="0" name=""/>
                      <p:cNvPicPr/>
                      <p:nvPr/>
                    </p:nvPicPr>
                    <p:blipFill>
                      <a:blip r:embed="rId13"/>
                      <a:stretch>
                        <a:fillRect/>
                      </a:stretch>
                    </p:blipFill>
                    <p:spPr>
                      <a:xfrm>
                        <a:off x="2544763" y="4038600"/>
                        <a:ext cx="593725" cy="10080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21443200"/>
              </p:ext>
            </p:extLst>
          </p:nvPr>
        </p:nvGraphicFramePr>
        <p:xfrm>
          <a:off x="2883694" y="5423823"/>
          <a:ext cx="771525" cy="504825"/>
        </p:xfrm>
        <a:graphic>
          <a:graphicData uri="http://schemas.openxmlformats.org/presentationml/2006/ole">
            <mc:AlternateContent xmlns:mc="http://schemas.openxmlformats.org/markup-compatibility/2006">
              <mc:Choice xmlns:v="urn:schemas-microsoft-com:vml" Requires="v">
                <p:oleObj spid="_x0000_s21663" name="Equation" r:id="rId14" imgW="330120" imgH="215640" progId="Equation.DSMT4">
                  <p:embed/>
                </p:oleObj>
              </mc:Choice>
              <mc:Fallback>
                <p:oleObj name="Equation" r:id="rId14" imgW="330120" imgH="215640" progId="Equation.DSMT4">
                  <p:embed/>
                  <p:pic>
                    <p:nvPicPr>
                      <p:cNvPr id="0" name=""/>
                      <p:cNvPicPr/>
                      <p:nvPr/>
                    </p:nvPicPr>
                    <p:blipFill>
                      <a:blip r:embed="rId15"/>
                      <a:stretch>
                        <a:fillRect/>
                      </a:stretch>
                    </p:blipFill>
                    <p:spPr>
                      <a:xfrm>
                        <a:off x="2883694" y="5423823"/>
                        <a:ext cx="771525" cy="5048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32571077"/>
              </p:ext>
            </p:extLst>
          </p:nvPr>
        </p:nvGraphicFramePr>
        <p:xfrm>
          <a:off x="6388100" y="2441575"/>
          <a:ext cx="771525" cy="504825"/>
        </p:xfrm>
        <a:graphic>
          <a:graphicData uri="http://schemas.openxmlformats.org/presentationml/2006/ole">
            <mc:AlternateContent xmlns:mc="http://schemas.openxmlformats.org/markup-compatibility/2006">
              <mc:Choice xmlns:v="urn:schemas-microsoft-com:vml" Requires="v">
                <p:oleObj spid="_x0000_s21664" name="Equation" r:id="rId16" imgW="330120" imgH="215640" progId="Equation.DSMT4">
                  <p:embed/>
                </p:oleObj>
              </mc:Choice>
              <mc:Fallback>
                <p:oleObj name="Equation" r:id="rId16" imgW="330120" imgH="215640" progId="Equation.DSMT4">
                  <p:embed/>
                  <p:pic>
                    <p:nvPicPr>
                      <p:cNvPr id="0" name=""/>
                      <p:cNvPicPr/>
                      <p:nvPr/>
                    </p:nvPicPr>
                    <p:blipFill>
                      <a:blip r:embed="rId17"/>
                      <a:stretch>
                        <a:fillRect/>
                      </a:stretch>
                    </p:blipFill>
                    <p:spPr>
                      <a:xfrm>
                        <a:off x="6388100" y="2441575"/>
                        <a:ext cx="771525" cy="504825"/>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569215444"/>
              </p:ext>
            </p:extLst>
          </p:nvPr>
        </p:nvGraphicFramePr>
        <p:xfrm>
          <a:off x="6402388" y="3478213"/>
          <a:ext cx="742950" cy="533400"/>
        </p:xfrm>
        <a:graphic>
          <a:graphicData uri="http://schemas.openxmlformats.org/presentationml/2006/ole">
            <mc:AlternateContent xmlns:mc="http://schemas.openxmlformats.org/markup-compatibility/2006">
              <mc:Choice xmlns:v="urn:schemas-microsoft-com:vml" Requires="v">
                <p:oleObj spid="_x0000_s21665" name="Equation" r:id="rId18" imgW="317160" imgH="228600" progId="Equation.DSMT4">
                  <p:embed/>
                </p:oleObj>
              </mc:Choice>
              <mc:Fallback>
                <p:oleObj name="Equation" r:id="rId18" imgW="317160" imgH="228600" progId="Equation.DSMT4">
                  <p:embed/>
                  <p:pic>
                    <p:nvPicPr>
                      <p:cNvPr id="0" name=""/>
                      <p:cNvPicPr/>
                      <p:nvPr/>
                    </p:nvPicPr>
                    <p:blipFill>
                      <a:blip r:embed="rId19"/>
                      <a:stretch>
                        <a:fillRect/>
                      </a:stretch>
                    </p:blipFill>
                    <p:spPr>
                      <a:xfrm>
                        <a:off x="6402388" y="3478213"/>
                        <a:ext cx="742950" cy="5334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943651331"/>
              </p:ext>
            </p:extLst>
          </p:nvPr>
        </p:nvGraphicFramePr>
        <p:xfrm>
          <a:off x="6596062" y="4757072"/>
          <a:ext cx="355600" cy="919163"/>
        </p:xfrm>
        <a:graphic>
          <a:graphicData uri="http://schemas.openxmlformats.org/presentationml/2006/ole">
            <mc:AlternateContent xmlns:mc="http://schemas.openxmlformats.org/markup-compatibility/2006">
              <mc:Choice xmlns:v="urn:schemas-microsoft-com:vml" Requires="v">
                <p:oleObj spid="_x0000_s21666" name="Equation" r:id="rId20" imgW="152280" imgH="393480" progId="Equation.DSMT4">
                  <p:embed/>
                </p:oleObj>
              </mc:Choice>
              <mc:Fallback>
                <p:oleObj name="Equation" r:id="rId20" imgW="152280" imgH="393480" progId="Equation.DSMT4">
                  <p:embed/>
                  <p:pic>
                    <p:nvPicPr>
                      <p:cNvPr id="0" name=""/>
                      <p:cNvPicPr/>
                      <p:nvPr/>
                    </p:nvPicPr>
                    <p:blipFill>
                      <a:blip r:embed="rId21"/>
                      <a:stretch>
                        <a:fillRect/>
                      </a:stretch>
                    </p:blipFill>
                    <p:spPr>
                      <a:xfrm>
                        <a:off x="6596062" y="4757072"/>
                        <a:ext cx="355600" cy="919163"/>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Pg</a:t>
            </a:r>
            <a:r>
              <a:rPr lang="en-US" dirty="0" smtClean="0"/>
              <a:t> </a:t>
            </a:r>
            <a:r>
              <a:rPr lang="en-US" dirty="0" smtClean="0">
                <a:solidFill>
                  <a:srgbClr val="FF0000"/>
                </a:solidFill>
              </a:rPr>
              <a:t>495</a:t>
            </a:r>
            <a:r>
              <a:rPr lang="en-US" dirty="0" smtClean="0"/>
              <a:t> #1-36</a:t>
            </a:r>
            <a:endParaRPr lang="en-US" dirty="0"/>
          </a:p>
        </p:txBody>
      </p:sp>
      <p:sp>
        <p:nvSpPr>
          <p:cNvPr id="5" name="Subtitle 4"/>
          <p:cNvSpPr>
            <a:spLocks noGrp="1"/>
          </p:cNvSpPr>
          <p:nvPr>
            <p:ph type="subTitle" idx="1"/>
          </p:nvPr>
        </p:nvSpPr>
        <p:spPr/>
        <p:txBody>
          <a:bodyPr/>
          <a:lstStyle/>
          <a:p>
            <a:r>
              <a:rPr lang="en-US" dirty="0" smtClean="0"/>
              <a:t>Homework</a:t>
            </a:r>
            <a:endParaRPr lang="en-US" dirty="0"/>
          </a:p>
        </p:txBody>
      </p:sp>
    </p:spTree>
    <p:extLst>
      <p:ext uri="{BB962C8B-B14F-4D97-AF65-F5344CB8AC3E}">
        <p14:creationId xmlns:p14="http://schemas.microsoft.com/office/powerpoint/2010/main" val="29363368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05400"/>
            <a:ext cx="8229600" cy="1143000"/>
          </a:xfrm>
        </p:spPr>
        <p:txBody>
          <a:bodyPr>
            <a:normAutofit/>
          </a:bodyPr>
          <a:lstStyle/>
          <a:p>
            <a:pPr algn="l"/>
            <a:r>
              <a:rPr lang="en-US" sz="3200" dirty="0" smtClean="0"/>
              <a:t>So P = (x, y) is a point on the terminal side of theta.  Using the </a:t>
            </a:r>
            <a:r>
              <a:rPr lang="en-US" sz="3200" dirty="0"/>
              <a:t>P</a:t>
            </a:r>
            <a:r>
              <a:rPr lang="en-US" sz="3200" dirty="0" smtClean="0"/>
              <a:t>ythagorean theorem, r = </a:t>
            </a:r>
            <a:endParaRPr lang="en-US" sz="3200" dirty="0"/>
          </a:p>
        </p:txBody>
      </p:sp>
      <p:grpSp>
        <p:nvGrpSpPr>
          <p:cNvPr id="14" name="Group 13"/>
          <p:cNvGrpSpPr/>
          <p:nvPr/>
        </p:nvGrpSpPr>
        <p:grpSpPr>
          <a:xfrm>
            <a:off x="1257300" y="457200"/>
            <a:ext cx="3426258" cy="4636532"/>
            <a:chOff x="1257300" y="457200"/>
            <a:chExt cx="3426258" cy="4636532"/>
          </a:xfrm>
        </p:grpSpPr>
        <p:sp>
          <p:nvSpPr>
            <p:cNvPr id="4" name="Right Triangle 3"/>
            <p:cNvSpPr/>
            <p:nvPr/>
          </p:nvSpPr>
          <p:spPr>
            <a:xfrm rot="14541494">
              <a:off x="990600" y="1600200"/>
              <a:ext cx="2971800" cy="243840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9950695">
              <a:off x="3801016" y="3295485"/>
              <a:ext cx="381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269394591"/>
                </p:ext>
              </p:extLst>
            </p:nvPr>
          </p:nvGraphicFramePr>
          <p:xfrm>
            <a:off x="2286000" y="4038600"/>
            <a:ext cx="228600" cy="330200"/>
          </p:xfrm>
          <a:graphic>
            <a:graphicData uri="http://schemas.openxmlformats.org/presentationml/2006/ole">
              <mc:AlternateContent xmlns:mc="http://schemas.openxmlformats.org/markup-compatibility/2006">
                <mc:Choice xmlns:v="urn:schemas-microsoft-com:vml" Requires="v">
                  <p:oleObj spid="_x0000_s1037" name="Equation" r:id="rId4" imgW="126720" imgH="177480" progId="Equation.DSMT4">
                    <p:embed/>
                  </p:oleObj>
                </mc:Choice>
                <mc:Fallback>
                  <p:oleObj name="Equation" r:id="rId4" imgW="126720" imgH="177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4038600"/>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676400" y="4724400"/>
              <a:ext cx="336952" cy="369332"/>
            </a:xfrm>
            <a:prstGeom prst="rect">
              <a:avLst/>
            </a:prstGeom>
            <a:noFill/>
          </p:spPr>
          <p:txBody>
            <a:bodyPr wrap="none" rtlCol="0">
              <a:spAutoFit/>
            </a:bodyPr>
            <a:lstStyle/>
            <a:p>
              <a:r>
                <a:rPr lang="en-US" dirty="0" smtClean="0"/>
                <a:t>O</a:t>
              </a:r>
              <a:endParaRPr lang="en-US" dirty="0"/>
            </a:p>
          </p:txBody>
        </p:sp>
        <p:sp>
          <p:nvSpPr>
            <p:cNvPr id="8" name="TextBox 7"/>
            <p:cNvSpPr txBox="1"/>
            <p:nvPr/>
          </p:nvSpPr>
          <p:spPr>
            <a:xfrm>
              <a:off x="2667000" y="457200"/>
              <a:ext cx="303288" cy="369332"/>
            </a:xfrm>
            <a:prstGeom prst="rect">
              <a:avLst/>
            </a:prstGeom>
            <a:noFill/>
          </p:spPr>
          <p:txBody>
            <a:bodyPr wrap="none" rtlCol="0">
              <a:spAutoFit/>
            </a:bodyPr>
            <a:lstStyle/>
            <a:p>
              <a:r>
                <a:rPr lang="en-US" dirty="0" smtClean="0"/>
                <a:t>P</a:t>
              </a:r>
              <a:endParaRPr lang="en-US" dirty="0"/>
            </a:p>
          </p:txBody>
        </p:sp>
        <p:sp>
          <p:nvSpPr>
            <p:cNvPr id="10" name="TextBox 9"/>
            <p:cNvSpPr txBox="1"/>
            <p:nvPr/>
          </p:nvSpPr>
          <p:spPr>
            <a:xfrm>
              <a:off x="4343400" y="3352800"/>
              <a:ext cx="340158" cy="369332"/>
            </a:xfrm>
            <a:prstGeom prst="rect">
              <a:avLst/>
            </a:prstGeom>
            <a:noFill/>
          </p:spPr>
          <p:txBody>
            <a:bodyPr wrap="none" rtlCol="0">
              <a:spAutoFit/>
            </a:bodyPr>
            <a:lstStyle/>
            <a:p>
              <a:r>
                <a:rPr lang="en-US" dirty="0" smtClean="0"/>
                <a:t>Q</a:t>
              </a:r>
              <a:endParaRPr lang="en-US" dirty="0"/>
            </a:p>
          </p:txBody>
        </p:sp>
        <p:sp>
          <p:nvSpPr>
            <p:cNvPr id="11" name="TextBox 10"/>
            <p:cNvSpPr txBox="1"/>
            <p:nvPr/>
          </p:nvSpPr>
          <p:spPr>
            <a:xfrm rot="3272822">
              <a:off x="3368498" y="2007977"/>
              <a:ext cx="1004506" cy="369332"/>
            </a:xfrm>
            <a:prstGeom prst="rect">
              <a:avLst/>
            </a:prstGeom>
            <a:noFill/>
          </p:spPr>
          <p:txBody>
            <a:bodyPr wrap="none" rtlCol="0">
              <a:spAutoFit/>
            </a:bodyPr>
            <a:lstStyle/>
            <a:p>
              <a:r>
                <a:rPr lang="en-US" dirty="0" smtClean="0"/>
                <a:t>opposite</a:t>
              </a:r>
              <a:endParaRPr lang="en-US" dirty="0"/>
            </a:p>
          </p:txBody>
        </p:sp>
        <p:sp>
          <p:nvSpPr>
            <p:cNvPr id="12" name="TextBox 11"/>
            <p:cNvSpPr txBox="1"/>
            <p:nvPr/>
          </p:nvSpPr>
          <p:spPr>
            <a:xfrm rot="20032217">
              <a:off x="2773833" y="4161983"/>
              <a:ext cx="992066" cy="369332"/>
            </a:xfrm>
            <a:prstGeom prst="rect">
              <a:avLst/>
            </a:prstGeom>
            <a:noFill/>
          </p:spPr>
          <p:txBody>
            <a:bodyPr wrap="none" rtlCol="0">
              <a:spAutoFit/>
            </a:bodyPr>
            <a:lstStyle/>
            <a:p>
              <a:r>
                <a:rPr lang="en-US" dirty="0" smtClean="0"/>
                <a:t>adjacent</a:t>
              </a:r>
              <a:endParaRPr lang="en-US" dirty="0"/>
            </a:p>
          </p:txBody>
        </p:sp>
        <p:sp>
          <p:nvSpPr>
            <p:cNvPr id="13" name="TextBox 12"/>
            <p:cNvSpPr txBox="1"/>
            <p:nvPr/>
          </p:nvSpPr>
          <p:spPr>
            <a:xfrm rot="17116458">
              <a:off x="1520087" y="2615663"/>
              <a:ext cx="1288751" cy="369332"/>
            </a:xfrm>
            <a:prstGeom prst="rect">
              <a:avLst/>
            </a:prstGeom>
            <a:noFill/>
          </p:spPr>
          <p:txBody>
            <a:bodyPr wrap="none" rtlCol="0">
              <a:spAutoFit/>
            </a:bodyPr>
            <a:lstStyle/>
            <a:p>
              <a:r>
                <a:rPr lang="en-US" dirty="0" smtClean="0"/>
                <a:t>hypotenuse</a:t>
              </a:r>
              <a:endParaRPr lang="en-US" dirty="0"/>
            </a:p>
          </p:txBody>
        </p:sp>
      </p:grpSp>
      <p:graphicFrame>
        <p:nvGraphicFramePr>
          <p:cNvPr id="27" name="Object 26"/>
          <p:cNvGraphicFramePr>
            <a:graphicFrameLocks noChangeAspect="1"/>
          </p:cNvGraphicFramePr>
          <p:nvPr/>
        </p:nvGraphicFramePr>
        <p:xfrm>
          <a:off x="7467600" y="5562600"/>
          <a:ext cx="1410855" cy="660400"/>
        </p:xfrm>
        <a:graphic>
          <a:graphicData uri="http://schemas.openxmlformats.org/presentationml/2006/ole">
            <mc:AlternateContent xmlns:mc="http://schemas.openxmlformats.org/markup-compatibility/2006">
              <mc:Choice xmlns:v="urn:schemas-microsoft-com:vml" Requires="v">
                <p:oleObj spid="_x0000_s1038" name="Equation" r:id="rId6" imgW="596880" imgH="279360" progId="Equation.DSMT4">
                  <p:embed/>
                </p:oleObj>
              </mc:Choice>
              <mc:Fallback>
                <p:oleObj name="Equation" r:id="rId6" imgW="596880" imgH="27936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7600" y="5562600"/>
                        <a:ext cx="1410855"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9" name="Group 8"/>
          <p:cNvGrpSpPr/>
          <p:nvPr/>
        </p:nvGrpSpPr>
        <p:grpSpPr>
          <a:xfrm>
            <a:off x="5334000" y="762000"/>
            <a:ext cx="3276600" cy="3429794"/>
            <a:chOff x="5334000" y="762000"/>
            <a:chExt cx="3276600" cy="3429794"/>
          </a:xfrm>
        </p:grpSpPr>
        <p:graphicFrame>
          <p:nvGraphicFramePr>
            <p:cNvPr id="28" name="Object 3"/>
            <p:cNvGraphicFramePr>
              <a:graphicFrameLocks noChangeAspect="1"/>
            </p:cNvGraphicFramePr>
            <p:nvPr>
              <p:extLst>
                <p:ext uri="{D42A27DB-BD31-4B8C-83A1-F6EECF244321}">
                  <p14:modId xmlns:p14="http://schemas.microsoft.com/office/powerpoint/2010/main" val="2700283088"/>
                </p:ext>
              </p:extLst>
            </p:nvPr>
          </p:nvGraphicFramePr>
          <p:xfrm>
            <a:off x="5886450" y="3276600"/>
            <a:ext cx="254000" cy="355600"/>
          </p:xfrm>
          <a:graphic>
            <a:graphicData uri="http://schemas.openxmlformats.org/presentationml/2006/ole">
              <mc:AlternateContent xmlns:mc="http://schemas.openxmlformats.org/markup-compatibility/2006">
                <mc:Choice xmlns:v="urn:schemas-microsoft-com:vml" Requires="v">
                  <p:oleObj spid="_x0000_s1039" name="Equation" r:id="rId8" imgW="126720" imgH="177480" progId="Equation.DSMT4">
                    <p:embed/>
                  </p:oleObj>
                </mc:Choice>
                <mc:Fallback>
                  <p:oleObj name="Equation" r:id="rId8" imgW="126720" imgH="177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86450" y="3276600"/>
                          <a:ext cx="2540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Arrow Connector 28"/>
            <p:cNvCxnSpPr/>
            <p:nvPr/>
          </p:nvCxnSpPr>
          <p:spPr>
            <a:xfrm>
              <a:off x="5334000" y="3657600"/>
              <a:ext cx="3276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343400" y="2895600"/>
              <a:ext cx="2590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Right Triangle 30"/>
            <p:cNvSpPr/>
            <p:nvPr/>
          </p:nvSpPr>
          <p:spPr>
            <a:xfrm rot="16200000">
              <a:off x="5334000" y="1524000"/>
              <a:ext cx="2438400" cy="182880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7239000" y="3352800"/>
              <a:ext cx="2286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334000" y="3657600"/>
              <a:ext cx="336952" cy="369332"/>
            </a:xfrm>
            <a:prstGeom prst="rect">
              <a:avLst/>
            </a:prstGeom>
            <a:noFill/>
          </p:spPr>
          <p:txBody>
            <a:bodyPr wrap="none" rtlCol="0">
              <a:spAutoFit/>
            </a:bodyPr>
            <a:lstStyle/>
            <a:p>
              <a:r>
                <a:rPr lang="en-US" dirty="0" smtClean="0"/>
                <a:t>O</a:t>
              </a:r>
              <a:endParaRPr lang="en-US" dirty="0"/>
            </a:p>
          </p:txBody>
        </p:sp>
        <p:sp>
          <p:nvSpPr>
            <p:cNvPr id="34" name="TextBox 33"/>
            <p:cNvSpPr txBox="1"/>
            <p:nvPr/>
          </p:nvSpPr>
          <p:spPr>
            <a:xfrm>
              <a:off x="7162800" y="762000"/>
              <a:ext cx="811441" cy="369332"/>
            </a:xfrm>
            <a:prstGeom prst="rect">
              <a:avLst/>
            </a:prstGeom>
            <a:noFill/>
          </p:spPr>
          <p:txBody>
            <a:bodyPr wrap="none" rtlCol="0">
              <a:spAutoFit/>
            </a:bodyPr>
            <a:lstStyle/>
            <a:p>
              <a:r>
                <a:rPr lang="en-US" dirty="0" smtClean="0"/>
                <a:t>P (x, y)</a:t>
              </a:r>
              <a:endParaRPr lang="en-US" dirty="0"/>
            </a:p>
          </p:txBody>
        </p:sp>
        <p:sp>
          <p:nvSpPr>
            <p:cNvPr id="35" name="TextBox 34"/>
            <p:cNvSpPr txBox="1"/>
            <p:nvPr/>
          </p:nvSpPr>
          <p:spPr>
            <a:xfrm>
              <a:off x="7315200" y="3657600"/>
              <a:ext cx="340158" cy="369332"/>
            </a:xfrm>
            <a:prstGeom prst="rect">
              <a:avLst/>
            </a:prstGeom>
            <a:noFill/>
          </p:spPr>
          <p:txBody>
            <a:bodyPr wrap="none" rtlCol="0">
              <a:spAutoFit/>
            </a:bodyPr>
            <a:lstStyle/>
            <a:p>
              <a:r>
                <a:rPr lang="en-US" dirty="0" smtClean="0"/>
                <a:t>Q</a:t>
              </a:r>
              <a:endParaRPr lang="en-US" dirty="0"/>
            </a:p>
          </p:txBody>
        </p:sp>
        <p:sp>
          <p:nvSpPr>
            <p:cNvPr id="36" name="TextBox 35"/>
            <p:cNvSpPr txBox="1"/>
            <p:nvPr/>
          </p:nvSpPr>
          <p:spPr>
            <a:xfrm>
              <a:off x="6172200" y="2057400"/>
              <a:ext cx="264816" cy="369332"/>
            </a:xfrm>
            <a:prstGeom prst="rect">
              <a:avLst/>
            </a:prstGeom>
            <a:noFill/>
          </p:spPr>
          <p:txBody>
            <a:bodyPr wrap="none" rtlCol="0">
              <a:spAutoFit/>
            </a:bodyPr>
            <a:lstStyle/>
            <a:p>
              <a:r>
                <a:rPr lang="en-US" dirty="0" smtClean="0"/>
                <a:t>r</a:t>
              </a:r>
              <a:endParaRPr lang="en-US" dirty="0"/>
            </a:p>
          </p:txBody>
        </p:sp>
        <p:sp>
          <p:nvSpPr>
            <p:cNvPr id="37" name="TextBox 36"/>
            <p:cNvSpPr txBox="1"/>
            <p:nvPr/>
          </p:nvSpPr>
          <p:spPr>
            <a:xfrm>
              <a:off x="6400800" y="3733800"/>
              <a:ext cx="284052" cy="369332"/>
            </a:xfrm>
            <a:prstGeom prst="rect">
              <a:avLst/>
            </a:prstGeom>
            <a:noFill/>
          </p:spPr>
          <p:txBody>
            <a:bodyPr wrap="none" rtlCol="0">
              <a:spAutoFit/>
            </a:bodyPr>
            <a:lstStyle/>
            <a:p>
              <a:r>
                <a:rPr lang="en-US" dirty="0" smtClean="0"/>
                <a:t>x</a:t>
              </a:r>
              <a:endParaRPr lang="en-US" dirty="0"/>
            </a:p>
          </p:txBody>
        </p:sp>
        <p:sp>
          <p:nvSpPr>
            <p:cNvPr id="38" name="TextBox 37"/>
            <p:cNvSpPr txBox="1"/>
            <p:nvPr/>
          </p:nvSpPr>
          <p:spPr>
            <a:xfrm>
              <a:off x="7543800" y="2133600"/>
              <a:ext cx="288862" cy="369332"/>
            </a:xfrm>
            <a:prstGeom prst="rect">
              <a:avLst/>
            </a:prstGeom>
            <a:noFill/>
          </p:spPr>
          <p:txBody>
            <a:bodyPr wrap="none" rtlCol="0">
              <a:spAutoFit/>
            </a:bodyPr>
            <a:lstStyle/>
            <a:p>
              <a:r>
                <a:rPr lang="en-US" dirty="0" smtClean="0"/>
                <a:t>y</a:t>
              </a:r>
              <a:endParaRPr lang="en-US" dirty="0"/>
            </a:p>
          </p:txBody>
        </p:sp>
      </p:gr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So:</a:t>
            </a:r>
          </a:p>
          <a:p>
            <a:pPr>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728983192"/>
              </p:ext>
            </p:extLst>
          </p:nvPr>
        </p:nvGraphicFramePr>
        <p:xfrm>
          <a:off x="807714" y="2801319"/>
          <a:ext cx="6992470" cy="2743200"/>
        </p:xfrm>
        <a:graphic>
          <a:graphicData uri="http://schemas.openxmlformats.org/presentationml/2006/ole">
            <mc:AlternateContent xmlns:mc="http://schemas.openxmlformats.org/markup-compatibility/2006">
              <mc:Choice xmlns:v="urn:schemas-microsoft-com:vml" Requires="v">
                <p:oleObj spid="_x0000_s2057" name="Equation" r:id="rId3" imgW="3301920" imgH="1295280" progId="Equation.DSMT4">
                  <p:embed/>
                </p:oleObj>
              </mc:Choice>
              <mc:Fallback>
                <p:oleObj name="Equation" r:id="rId3" imgW="3301920" imgH="12952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714" y="2801319"/>
                        <a:ext cx="6992470" cy="274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6" name="Group 15"/>
          <p:cNvGrpSpPr/>
          <p:nvPr/>
        </p:nvGrpSpPr>
        <p:grpSpPr>
          <a:xfrm>
            <a:off x="3430352" y="304800"/>
            <a:ext cx="2360847" cy="2313117"/>
            <a:chOff x="4271834" y="293291"/>
            <a:chExt cx="3500566" cy="3429794"/>
          </a:xfrm>
        </p:grpSpPr>
        <p:graphicFrame>
          <p:nvGraphicFramePr>
            <p:cNvPr id="5" name="Object 3"/>
            <p:cNvGraphicFramePr>
              <a:graphicFrameLocks noChangeAspect="1"/>
            </p:cNvGraphicFramePr>
            <p:nvPr>
              <p:extLst>
                <p:ext uri="{D42A27DB-BD31-4B8C-83A1-F6EECF244321}">
                  <p14:modId xmlns:p14="http://schemas.microsoft.com/office/powerpoint/2010/main" val="2898065396"/>
                </p:ext>
              </p:extLst>
            </p:nvPr>
          </p:nvGraphicFramePr>
          <p:xfrm>
            <a:off x="5048250" y="2807891"/>
            <a:ext cx="254000" cy="355600"/>
          </p:xfrm>
          <a:graphic>
            <a:graphicData uri="http://schemas.openxmlformats.org/presentationml/2006/ole">
              <mc:AlternateContent xmlns:mc="http://schemas.openxmlformats.org/markup-compatibility/2006">
                <mc:Choice xmlns:v="urn:schemas-microsoft-com:vml" Requires="v">
                  <p:oleObj spid="_x0000_s2058" name="Equation" r:id="rId5" imgW="126720" imgH="177480" progId="Equation.DSMT4">
                    <p:embed/>
                  </p:oleObj>
                </mc:Choice>
                <mc:Fallback>
                  <p:oleObj name="Equation" r:id="rId5" imgW="126720" imgH="177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8250" y="2807891"/>
                          <a:ext cx="2540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Arrow Connector 5"/>
            <p:cNvCxnSpPr/>
            <p:nvPr/>
          </p:nvCxnSpPr>
          <p:spPr>
            <a:xfrm>
              <a:off x="4495800" y="3188891"/>
              <a:ext cx="3276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3505200" y="2426891"/>
              <a:ext cx="25908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 name="Right Triangle 7"/>
            <p:cNvSpPr/>
            <p:nvPr/>
          </p:nvSpPr>
          <p:spPr>
            <a:xfrm rot="16200000">
              <a:off x="4495800" y="1055291"/>
              <a:ext cx="2438400" cy="182880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400800" y="2884091"/>
              <a:ext cx="2286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271834" y="3188892"/>
              <a:ext cx="336952" cy="369331"/>
            </a:xfrm>
            <a:prstGeom prst="rect">
              <a:avLst/>
            </a:prstGeom>
            <a:noFill/>
          </p:spPr>
          <p:txBody>
            <a:bodyPr wrap="none" rtlCol="0">
              <a:spAutoFit/>
            </a:bodyPr>
            <a:lstStyle/>
            <a:p>
              <a:r>
                <a:rPr lang="en-US" dirty="0" smtClean="0"/>
                <a:t>O</a:t>
              </a:r>
              <a:endParaRPr lang="en-US" dirty="0"/>
            </a:p>
          </p:txBody>
        </p:sp>
        <p:sp>
          <p:nvSpPr>
            <p:cNvPr id="11" name="TextBox 10"/>
            <p:cNvSpPr txBox="1"/>
            <p:nvPr/>
          </p:nvSpPr>
          <p:spPr>
            <a:xfrm>
              <a:off x="6324600" y="293291"/>
              <a:ext cx="811441" cy="369332"/>
            </a:xfrm>
            <a:prstGeom prst="rect">
              <a:avLst/>
            </a:prstGeom>
            <a:noFill/>
          </p:spPr>
          <p:txBody>
            <a:bodyPr wrap="none" rtlCol="0">
              <a:spAutoFit/>
            </a:bodyPr>
            <a:lstStyle/>
            <a:p>
              <a:r>
                <a:rPr lang="en-US" dirty="0" smtClean="0"/>
                <a:t>P (x, y)</a:t>
              </a:r>
              <a:endParaRPr lang="en-US" dirty="0"/>
            </a:p>
          </p:txBody>
        </p:sp>
        <p:sp>
          <p:nvSpPr>
            <p:cNvPr id="12" name="TextBox 11"/>
            <p:cNvSpPr txBox="1"/>
            <p:nvPr/>
          </p:nvSpPr>
          <p:spPr>
            <a:xfrm>
              <a:off x="6477000" y="3188891"/>
              <a:ext cx="340158" cy="369332"/>
            </a:xfrm>
            <a:prstGeom prst="rect">
              <a:avLst/>
            </a:prstGeom>
            <a:noFill/>
          </p:spPr>
          <p:txBody>
            <a:bodyPr wrap="none" rtlCol="0">
              <a:spAutoFit/>
            </a:bodyPr>
            <a:lstStyle/>
            <a:p>
              <a:r>
                <a:rPr lang="en-US" dirty="0" smtClean="0"/>
                <a:t>Q</a:t>
              </a:r>
              <a:endParaRPr lang="en-US" dirty="0"/>
            </a:p>
          </p:txBody>
        </p:sp>
        <p:sp>
          <p:nvSpPr>
            <p:cNvPr id="13" name="TextBox 12"/>
            <p:cNvSpPr txBox="1"/>
            <p:nvPr/>
          </p:nvSpPr>
          <p:spPr>
            <a:xfrm>
              <a:off x="5334000" y="1588691"/>
              <a:ext cx="264816" cy="369332"/>
            </a:xfrm>
            <a:prstGeom prst="rect">
              <a:avLst/>
            </a:prstGeom>
            <a:noFill/>
          </p:spPr>
          <p:txBody>
            <a:bodyPr wrap="none" rtlCol="0">
              <a:spAutoFit/>
            </a:bodyPr>
            <a:lstStyle/>
            <a:p>
              <a:r>
                <a:rPr lang="en-US" dirty="0" smtClean="0"/>
                <a:t>r</a:t>
              </a:r>
              <a:endParaRPr lang="en-US" dirty="0"/>
            </a:p>
          </p:txBody>
        </p:sp>
        <p:sp>
          <p:nvSpPr>
            <p:cNvPr id="14" name="TextBox 13"/>
            <p:cNvSpPr txBox="1"/>
            <p:nvPr/>
          </p:nvSpPr>
          <p:spPr>
            <a:xfrm>
              <a:off x="5562600" y="3265091"/>
              <a:ext cx="284052" cy="369332"/>
            </a:xfrm>
            <a:prstGeom prst="rect">
              <a:avLst/>
            </a:prstGeom>
            <a:noFill/>
          </p:spPr>
          <p:txBody>
            <a:bodyPr wrap="none" rtlCol="0">
              <a:spAutoFit/>
            </a:bodyPr>
            <a:lstStyle/>
            <a:p>
              <a:r>
                <a:rPr lang="en-US" dirty="0" smtClean="0"/>
                <a:t>x</a:t>
              </a:r>
              <a:endParaRPr lang="en-US" dirty="0"/>
            </a:p>
          </p:txBody>
        </p:sp>
        <p:sp>
          <p:nvSpPr>
            <p:cNvPr id="15" name="TextBox 14"/>
            <p:cNvSpPr txBox="1"/>
            <p:nvPr/>
          </p:nvSpPr>
          <p:spPr>
            <a:xfrm>
              <a:off x="6705600" y="1664891"/>
              <a:ext cx="288862" cy="369332"/>
            </a:xfrm>
            <a:prstGeom prst="rect">
              <a:avLst/>
            </a:prstGeom>
            <a:noFill/>
          </p:spPr>
          <p:txBody>
            <a:bodyPr wrap="none" rtlCol="0">
              <a:spAutoFit/>
            </a:bodyPr>
            <a:lstStyle/>
            <a:p>
              <a:r>
                <a:rPr lang="en-US" dirty="0" smtClean="0"/>
                <a:t>y</a:t>
              </a:r>
              <a:endParaRPr lang="en-US" dirty="0"/>
            </a:p>
          </p:txBody>
        </p:sp>
      </p:gr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dirty="0" smtClean="0"/>
              <a:t>Ex</a:t>
            </a:r>
            <a:br>
              <a:rPr lang="en-US" sz="3100" dirty="0" smtClean="0"/>
            </a:br>
            <a:r>
              <a:rPr lang="en-US" sz="3100" dirty="0" smtClean="0"/>
              <a:t>Let (-8, -6) be a point on the terminal side of theta. Find all six trig functions of theta</a:t>
            </a:r>
            <a:r>
              <a:rPr lang="en-US" dirty="0" smtClean="0"/>
              <a:t>.  </a:t>
            </a:r>
            <a:endParaRPr lang="en-US" dirty="0"/>
          </a:p>
        </p:txBody>
      </p:sp>
      <p:grpSp>
        <p:nvGrpSpPr>
          <p:cNvPr id="20" name="Group 19"/>
          <p:cNvGrpSpPr/>
          <p:nvPr/>
        </p:nvGrpSpPr>
        <p:grpSpPr>
          <a:xfrm>
            <a:off x="5752423" y="1797358"/>
            <a:ext cx="2209800" cy="2342877"/>
            <a:chOff x="5752423" y="1797358"/>
            <a:chExt cx="2209800" cy="2342877"/>
          </a:xfrm>
        </p:grpSpPr>
        <p:graphicFrame>
          <p:nvGraphicFramePr>
            <p:cNvPr id="5" name="Object 3"/>
            <p:cNvGraphicFramePr>
              <a:graphicFrameLocks noChangeAspect="1"/>
            </p:cNvGraphicFramePr>
            <p:nvPr>
              <p:extLst>
                <p:ext uri="{D42A27DB-BD31-4B8C-83A1-F6EECF244321}">
                  <p14:modId xmlns:p14="http://schemas.microsoft.com/office/powerpoint/2010/main" val="1806879873"/>
                </p:ext>
              </p:extLst>
            </p:nvPr>
          </p:nvGraphicFramePr>
          <p:xfrm>
            <a:off x="7445361" y="2153206"/>
            <a:ext cx="171302" cy="239823"/>
          </p:xfrm>
          <a:graphic>
            <a:graphicData uri="http://schemas.openxmlformats.org/presentationml/2006/ole">
              <mc:AlternateContent xmlns:mc="http://schemas.openxmlformats.org/markup-compatibility/2006">
                <mc:Choice xmlns:v="urn:schemas-microsoft-com:vml" Requires="v">
                  <p:oleObj spid="_x0000_s3105" name="Equation" r:id="rId3" imgW="126720" imgH="177480" progId="Equation.DSMT4">
                    <p:embed/>
                  </p:oleObj>
                </mc:Choice>
                <mc:Fallback>
                  <p:oleObj name="Equation" r:id="rId3" imgW="126720" imgH="177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5361" y="2153206"/>
                          <a:ext cx="171302" cy="2398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9" name="Group 18"/>
            <p:cNvGrpSpPr/>
            <p:nvPr/>
          </p:nvGrpSpPr>
          <p:grpSpPr>
            <a:xfrm rot="10800000">
              <a:off x="5752423" y="1797358"/>
              <a:ext cx="2209800" cy="2004773"/>
              <a:chOff x="5789847" y="1908545"/>
              <a:chExt cx="2209800" cy="2004773"/>
            </a:xfrm>
          </p:grpSpPr>
          <p:cxnSp>
            <p:nvCxnSpPr>
              <p:cNvPr id="6" name="Straight Arrow Connector 5"/>
              <p:cNvCxnSpPr/>
              <p:nvPr/>
            </p:nvCxnSpPr>
            <p:spPr>
              <a:xfrm>
                <a:off x="5789847" y="3553047"/>
                <a:ext cx="2209800" cy="107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5121768" y="3039140"/>
                <a:ext cx="1747284" cy="107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5995409" y="1908545"/>
                <a:ext cx="1233377" cy="1644502"/>
                <a:chOff x="5995409" y="1908545"/>
                <a:chExt cx="1233377" cy="1644502"/>
              </a:xfrm>
            </p:grpSpPr>
            <p:sp>
              <p:nvSpPr>
                <p:cNvPr id="8" name="Right Triangle 7"/>
                <p:cNvSpPr/>
                <p:nvPr/>
              </p:nvSpPr>
              <p:spPr>
                <a:xfrm rot="16200000">
                  <a:off x="5789847" y="2114107"/>
                  <a:ext cx="1644502" cy="1233377"/>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074614" y="3347484"/>
                  <a:ext cx="154172" cy="205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 name="TextBox 9"/>
            <p:cNvSpPr txBox="1"/>
            <p:nvPr/>
          </p:nvSpPr>
          <p:spPr>
            <a:xfrm>
              <a:off x="7715249" y="1827796"/>
              <a:ext cx="227247" cy="249084"/>
            </a:xfrm>
            <a:prstGeom prst="rect">
              <a:avLst/>
            </a:prstGeom>
            <a:noFill/>
          </p:spPr>
          <p:txBody>
            <a:bodyPr wrap="none" rtlCol="0">
              <a:spAutoFit/>
            </a:bodyPr>
            <a:lstStyle/>
            <a:p>
              <a:r>
                <a:rPr lang="en-US" dirty="0" smtClean="0"/>
                <a:t>O</a:t>
              </a:r>
              <a:endParaRPr lang="en-US" dirty="0"/>
            </a:p>
          </p:txBody>
        </p:sp>
        <p:sp>
          <p:nvSpPr>
            <p:cNvPr id="11" name="TextBox 10"/>
            <p:cNvSpPr txBox="1"/>
            <p:nvPr/>
          </p:nvSpPr>
          <p:spPr>
            <a:xfrm>
              <a:off x="5815285" y="3770903"/>
              <a:ext cx="982961" cy="369332"/>
            </a:xfrm>
            <a:prstGeom prst="rect">
              <a:avLst/>
            </a:prstGeom>
            <a:noFill/>
          </p:spPr>
          <p:txBody>
            <a:bodyPr wrap="none" rtlCol="0">
              <a:spAutoFit/>
            </a:bodyPr>
            <a:lstStyle/>
            <a:p>
              <a:r>
                <a:rPr lang="en-US" dirty="0" smtClean="0"/>
                <a:t>P (-8, -6)</a:t>
              </a:r>
              <a:endParaRPr lang="en-US" dirty="0"/>
            </a:p>
          </p:txBody>
        </p:sp>
        <p:sp>
          <p:nvSpPr>
            <p:cNvPr id="12" name="TextBox 11"/>
            <p:cNvSpPr txBox="1"/>
            <p:nvPr/>
          </p:nvSpPr>
          <p:spPr>
            <a:xfrm>
              <a:off x="6294316" y="1845271"/>
              <a:ext cx="229409" cy="249084"/>
            </a:xfrm>
            <a:prstGeom prst="rect">
              <a:avLst/>
            </a:prstGeom>
            <a:noFill/>
          </p:spPr>
          <p:txBody>
            <a:bodyPr wrap="none" rtlCol="0">
              <a:spAutoFit/>
            </a:bodyPr>
            <a:lstStyle/>
            <a:p>
              <a:r>
                <a:rPr lang="en-US" dirty="0" smtClean="0"/>
                <a:t>Q</a:t>
              </a:r>
              <a:endParaRPr lang="en-US" dirty="0"/>
            </a:p>
          </p:txBody>
        </p:sp>
        <p:sp>
          <p:nvSpPr>
            <p:cNvPr id="13" name="TextBox 12"/>
            <p:cNvSpPr txBox="1"/>
            <p:nvPr/>
          </p:nvSpPr>
          <p:spPr>
            <a:xfrm>
              <a:off x="7072899" y="2961565"/>
              <a:ext cx="178597" cy="249084"/>
            </a:xfrm>
            <a:prstGeom prst="rect">
              <a:avLst/>
            </a:prstGeom>
            <a:noFill/>
          </p:spPr>
          <p:txBody>
            <a:bodyPr wrap="none" rtlCol="0">
              <a:spAutoFit/>
            </a:bodyPr>
            <a:lstStyle/>
            <a:p>
              <a:r>
                <a:rPr lang="en-US" dirty="0" smtClean="0"/>
                <a:t>r</a:t>
              </a:r>
              <a:endParaRPr lang="en-US" dirty="0"/>
            </a:p>
          </p:txBody>
        </p:sp>
        <p:sp>
          <p:nvSpPr>
            <p:cNvPr id="14" name="TextBox 13"/>
            <p:cNvSpPr txBox="1"/>
            <p:nvPr/>
          </p:nvSpPr>
          <p:spPr>
            <a:xfrm>
              <a:off x="6929435" y="1826453"/>
              <a:ext cx="372218" cy="369332"/>
            </a:xfrm>
            <a:prstGeom prst="rect">
              <a:avLst/>
            </a:prstGeom>
            <a:noFill/>
          </p:spPr>
          <p:txBody>
            <a:bodyPr wrap="none" rtlCol="0">
              <a:spAutoFit/>
            </a:bodyPr>
            <a:lstStyle/>
            <a:p>
              <a:r>
                <a:rPr lang="en-US" dirty="0" smtClean="0"/>
                <a:t>-8</a:t>
              </a:r>
              <a:endParaRPr lang="en-US" dirty="0"/>
            </a:p>
          </p:txBody>
        </p:sp>
        <p:sp>
          <p:nvSpPr>
            <p:cNvPr id="15" name="TextBox 14"/>
            <p:cNvSpPr txBox="1"/>
            <p:nvPr/>
          </p:nvSpPr>
          <p:spPr>
            <a:xfrm>
              <a:off x="6220849" y="2715878"/>
              <a:ext cx="372218" cy="369332"/>
            </a:xfrm>
            <a:prstGeom prst="rect">
              <a:avLst/>
            </a:prstGeom>
            <a:noFill/>
          </p:spPr>
          <p:txBody>
            <a:bodyPr wrap="none" rtlCol="0">
              <a:spAutoFit/>
            </a:bodyPr>
            <a:lstStyle/>
            <a:p>
              <a:r>
                <a:rPr lang="en-US" dirty="0" smtClean="0"/>
                <a:t>-6</a:t>
              </a:r>
              <a:endParaRPr lang="en-US" dirty="0"/>
            </a:p>
          </p:txBody>
        </p:sp>
      </p:grpSp>
      <p:graphicFrame>
        <p:nvGraphicFramePr>
          <p:cNvPr id="21" name="Object 20"/>
          <p:cNvGraphicFramePr>
            <a:graphicFrameLocks noChangeAspect="1"/>
          </p:cNvGraphicFramePr>
          <p:nvPr>
            <p:extLst>
              <p:ext uri="{D42A27DB-BD31-4B8C-83A1-F6EECF244321}">
                <p14:modId xmlns:p14="http://schemas.microsoft.com/office/powerpoint/2010/main" val="2873042319"/>
              </p:ext>
            </p:extLst>
          </p:nvPr>
        </p:nvGraphicFramePr>
        <p:xfrm>
          <a:off x="7185025" y="3233738"/>
          <a:ext cx="177800" cy="177800"/>
        </p:xfrm>
        <a:graphic>
          <a:graphicData uri="http://schemas.openxmlformats.org/presentationml/2006/ole">
            <mc:AlternateContent xmlns:mc="http://schemas.openxmlformats.org/markup-compatibility/2006">
              <mc:Choice xmlns:v="urn:schemas-microsoft-com:vml" Requires="v">
                <p:oleObj spid="_x0000_s3106" name="Equation" r:id="rId5" imgW="177480" imgH="177480" progId="Equation.DSMT4">
                  <p:embed/>
                </p:oleObj>
              </mc:Choice>
              <mc:Fallback>
                <p:oleObj name="Equation" r:id="rId5" imgW="177480" imgH="177480" progId="Equation.DSMT4">
                  <p:embed/>
                  <p:pic>
                    <p:nvPicPr>
                      <p:cNvPr id="0" name=""/>
                      <p:cNvPicPr/>
                      <p:nvPr/>
                    </p:nvPicPr>
                    <p:blipFill>
                      <a:blip r:embed="rId6"/>
                      <a:stretch>
                        <a:fillRect/>
                      </a:stretch>
                    </p:blipFill>
                    <p:spPr>
                      <a:xfrm>
                        <a:off x="7185025" y="3233738"/>
                        <a:ext cx="177800" cy="1778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16700155"/>
              </p:ext>
            </p:extLst>
          </p:nvPr>
        </p:nvGraphicFramePr>
        <p:xfrm>
          <a:off x="815975" y="2297113"/>
          <a:ext cx="1306513" cy="750887"/>
        </p:xfrm>
        <a:graphic>
          <a:graphicData uri="http://schemas.openxmlformats.org/presentationml/2006/ole">
            <mc:AlternateContent xmlns:mc="http://schemas.openxmlformats.org/markup-compatibility/2006">
              <mc:Choice xmlns:v="urn:schemas-microsoft-com:vml" Requires="v">
                <p:oleObj spid="_x0000_s3107" name="Equation" r:id="rId7" imgW="685800" imgH="393480" progId="Equation.DSMT4">
                  <p:embed/>
                </p:oleObj>
              </mc:Choice>
              <mc:Fallback>
                <p:oleObj name="Equation" r:id="rId7" imgW="685800" imgH="393480" progId="Equation.DSMT4">
                  <p:embed/>
                  <p:pic>
                    <p:nvPicPr>
                      <p:cNvPr id="0" name=""/>
                      <p:cNvPicPr/>
                      <p:nvPr/>
                    </p:nvPicPr>
                    <p:blipFill>
                      <a:blip r:embed="rId8"/>
                      <a:stretch>
                        <a:fillRect/>
                      </a:stretch>
                    </p:blipFill>
                    <p:spPr>
                      <a:xfrm>
                        <a:off x="815975" y="2297113"/>
                        <a:ext cx="1306513" cy="750887"/>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1878538016"/>
              </p:ext>
            </p:extLst>
          </p:nvPr>
        </p:nvGraphicFramePr>
        <p:xfrm>
          <a:off x="820738" y="3473450"/>
          <a:ext cx="1354137" cy="749300"/>
        </p:xfrm>
        <a:graphic>
          <a:graphicData uri="http://schemas.openxmlformats.org/presentationml/2006/ole">
            <mc:AlternateContent xmlns:mc="http://schemas.openxmlformats.org/markup-compatibility/2006">
              <mc:Choice xmlns:v="urn:schemas-microsoft-com:vml" Requires="v">
                <p:oleObj spid="_x0000_s3108" name="Equation" r:id="rId9" imgW="711000" imgH="393480" progId="Equation.DSMT4">
                  <p:embed/>
                </p:oleObj>
              </mc:Choice>
              <mc:Fallback>
                <p:oleObj name="Equation" r:id="rId9" imgW="711000" imgH="393480" progId="Equation.DSMT4">
                  <p:embed/>
                  <p:pic>
                    <p:nvPicPr>
                      <p:cNvPr id="0" name=""/>
                      <p:cNvPicPr/>
                      <p:nvPr/>
                    </p:nvPicPr>
                    <p:blipFill>
                      <a:blip r:embed="rId10"/>
                      <a:stretch>
                        <a:fillRect/>
                      </a:stretch>
                    </p:blipFill>
                    <p:spPr>
                      <a:xfrm>
                        <a:off x="820738" y="3473450"/>
                        <a:ext cx="1354137" cy="749300"/>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018523026"/>
              </p:ext>
            </p:extLst>
          </p:nvPr>
        </p:nvGraphicFramePr>
        <p:xfrm>
          <a:off x="639382" y="4612263"/>
          <a:ext cx="1136650" cy="749300"/>
        </p:xfrm>
        <a:graphic>
          <a:graphicData uri="http://schemas.openxmlformats.org/presentationml/2006/ole">
            <mc:AlternateContent xmlns:mc="http://schemas.openxmlformats.org/markup-compatibility/2006">
              <mc:Choice xmlns:v="urn:schemas-microsoft-com:vml" Requires="v">
                <p:oleObj spid="_x0000_s3109" name="Equation" r:id="rId11" imgW="596880" imgH="393480" progId="Equation.DSMT4">
                  <p:embed/>
                </p:oleObj>
              </mc:Choice>
              <mc:Fallback>
                <p:oleObj name="Equation" r:id="rId11" imgW="596880" imgH="393480" progId="Equation.DSMT4">
                  <p:embed/>
                  <p:pic>
                    <p:nvPicPr>
                      <p:cNvPr id="0" name=""/>
                      <p:cNvPicPr/>
                      <p:nvPr/>
                    </p:nvPicPr>
                    <p:blipFill>
                      <a:blip r:embed="rId12"/>
                      <a:stretch>
                        <a:fillRect/>
                      </a:stretch>
                    </p:blipFill>
                    <p:spPr>
                      <a:xfrm>
                        <a:off x="639382" y="4612263"/>
                        <a:ext cx="1136650" cy="749300"/>
                      </a:xfrm>
                      <a:prstGeom prst="rect">
                        <a:avLst/>
                      </a:prstGeom>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1045723862"/>
              </p:ext>
            </p:extLst>
          </p:nvPr>
        </p:nvGraphicFramePr>
        <p:xfrm>
          <a:off x="3094038" y="2297113"/>
          <a:ext cx="1330325" cy="750887"/>
        </p:xfrm>
        <a:graphic>
          <a:graphicData uri="http://schemas.openxmlformats.org/presentationml/2006/ole">
            <mc:AlternateContent xmlns:mc="http://schemas.openxmlformats.org/markup-compatibility/2006">
              <mc:Choice xmlns:v="urn:schemas-microsoft-com:vml" Requires="v">
                <p:oleObj spid="_x0000_s3110" name="Equation" r:id="rId13" imgW="698400" imgH="393480" progId="Equation.DSMT4">
                  <p:embed/>
                </p:oleObj>
              </mc:Choice>
              <mc:Fallback>
                <p:oleObj name="Equation" r:id="rId13" imgW="698400" imgH="393480" progId="Equation.DSMT4">
                  <p:embed/>
                  <p:pic>
                    <p:nvPicPr>
                      <p:cNvPr id="0" name=""/>
                      <p:cNvPicPr/>
                      <p:nvPr/>
                    </p:nvPicPr>
                    <p:blipFill>
                      <a:blip r:embed="rId14"/>
                      <a:stretch>
                        <a:fillRect/>
                      </a:stretch>
                    </p:blipFill>
                    <p:spPr>
                      <a:xfrm>
                        <a:off x="3094038" y="2297113"/>
                        <a:ext cx="1330325" cy="750887"/>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1901746624"/>
              </p:ext>
            </p:extLst>
          </p:nvPr>
        </p:nvGraphicFramePr>
        <p:xfrm>
          <a:off x="3122613" y="3473450"/>
          <a:ext cx="1330325" cy="749300"/>
        </p:xfrm>
        <a:graphic>
          <a:graphicData uri="http://schemas.openxmlformats.org/presentationml/2006/ole">
            <mc:AlternateContent xmlns:mc="http://schemas.openxmlformats.org/markup-compatibility/2006">
              <mc:Choice xmlns:v="urn:schemas-microsoft-com:vml" Requires="v">
                <p:oleObj spid="_x0000_s3111" name="Equation" r:id="rId15" imgW="698400" imgH="393480" progId="Equation.DSMT4">
                  <p:embed/>
                </p:oleObj>
              </mc:Choice>
              <mc:Fallback>
                <p:oleObj name="Equation" r:id="rId15" imgW="698400" imgH="393480" progId="Equation.DSMT4">
                  <p:embed/>
                  <p:pic>
                    <p:nvPicPr>
                      <p:cNvPr id="0" name=""/>
                      <p:cNvPicPr/>
                      <p:nvPr/>
                    </p:nvPicPr>
                    <p:blipFill>
                      <a:blip r:embed="rId16"/>
                      <a:stretch>
                        <a:fillRect/>
                      </a:stretch>
                    </p:blipFill>
                    <p:spPr>
                      <a:xfrm>
                        <a:off x="3122613" y="3473450"/>
                        <a:ext cx="1330325" cy="749300"/>
                      </a:xfrm>
                      <a:prstGeom prst="rect">
                        <a:avLst/>
                      </a:prstGeom>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839696556"/>
              </p:ext>
            </p:extLst>
          </p:nvPr>
        </p:nvGraphicFramePr>
        <p:xfrm>
          <a:off x="3014663" y="4612263"/>
          <a:ext cx="1136650" cy="749300"/>
        </p:xfrm>
        <a:graphic>
          <a:graphicData uri="http://schemas.openxmlformats.org/presentationml/2006/ole">
            <mc:AlternateContent xmlns:mc="http://schemas.openxmlformats.org/markup-compatibility/2006">
              <mc:Choice xmlns:v="urn:schemas-microsoft-com:vml" Requires="v">
                <p:oleObj spid="_x0000_s3112" name="Equation" r:id="rId17" imgW="596880" imgH="393480" progId="Equation.DSMT4">
                  <p:embed/>
                </p:oleObj>
              </mc:Choice>
              <mc:Fallback>
                <p:oleObj name="Equation" r:id="rId17" imgW="596880" imgH="393480" progId="Equation.DSMT4">
                  <p:embed/>
                  <p:pic>
                    <p:nvPicPr>
                      <p:cNvPr id="0" name=""/>
                      <p:cNvPicPr/>
                      <p:nvPr/>
                    </p:nvPicPr>
                    <p:blipFill>
                      <a:blip r:embed="rId18"/>
                      <a:stretch>
                        <a:fillRect/>
                      </a:stretch>
                    </p:blipFill>
                    <p:spPr>
                      <a:xfrm>
                        <a:off x="3014663" y="4612263"/>
                        <a:ext cx="1136650" cy="749300"/>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solidFill>
                  <a:srgbClr val="FF0000"/>
                </a:solidFill>
              </a:rPr>
              <a:t>Quadrantal</a:t>
            </a:r>
            <a:r>
              <a:rPr lang="en-US" sz="4000" dirty="0" smtClean="0">
                <a:solidFill>
                  <a:srgbClr val="FF0000"/>
                </a:solidFill>
              </a:rPr>
              <a:t> Angles </a:t>
            </a:r>
            <a:r>
              <a:rPr lang="en-US" sz="4000" dirty="0" smtClean="0"/>
              <a:t>– angles that are </a:t>
            </a:r>
            <a:r>
              <a:rPr lang="en-US" sz="4000" dirty="0" err="1" smtClean="0"/>
              <a:t>coterminal</a:t>
            </a:r>
            <a:r>
              <a:rPr lang="en-US" sz="4000" dirty="0" smtClean="0"/>
              <a:t> with the coordinate axis.</a:t>
            </a:r>
            <a:endParaRPr lang="en-US" sz="4000" dirty="0"/>
          </a:p>
        </p:txBody>
      </p:sp>
      <p:sp>
        <p:nvSpPr>
          <p:cNvPr id="3" name="Content Placeholder 2"/>
          <p:cNvSpPr>
            <a:spLocks noGrp="1"/>
          </p:cNvSpPr>
          <p:nvPr>
            <p:ph idx="1"/>
          </p:nvPr>
        </p:nvSpPr>
        <p:spPr>
          <a:xfrm>
            <a:off x="381000" y="1600200"/>
            <a:ext cx="8763000" cy="4525963"/>
          </a:xfrm>
        </p:spPr>
        <p:txBody>
          <a:bodyPr>
            <a:normAutofit/>
          </a:bodyPr>
          <a:lstStyle/>
          <a:p>
            <a:r>
              <a:rPr lang="en-US" sz="2800" dirty="0" smtClean="0"/>
              <a:t>When the terminal side of an angle theta, that is in standard position , lies on the coordinate axes.  (The angles for which either the x- or y-coordinate of a point on the terminal side of the angle is 0.)</a:t>
            </a:r>
          </a:p>
          <a:p>
            <a:r>
              <a:rPr lang="en-US" sz="2800" dirty="0" smtClean="0"/>
              <a:t>Since division by 0 is undefined, certain trig functions are not defined for certain angles.  EX is tan 90º degrees = y/x because x = 0.  </a:t>
            </a:r>
            <a:endParaRPr lang="en-US" sz="2800" dirty="0"/>
          </a:p>
        </p:txBody>
      </p:sp>
      <p:pic>
        <p:nvPicPr>
          <p:cNvPr id="4" name="Picture 2"/>
          <p:cNvPicPr>
            <a:picLocks noChangeAspect="1" noChangeArrowheads="1"/>
          </p:cNvPicPr>
          <p:nvPr/>
        </p:nvPicPr>
        <p:blipFill>
          <a:blip r:embed="rId2" cstate="print"/>
          <a:srcRect/>
          <a:stretch>
            <a:fillRect/>
          </a:stretch>
        </p:blipFill>
        <p:spPr bwMode="auto">
          <a:xfrm rot="5400000">
            <a:off x="5971278" y="3858522"/>
            <a:ext cx="2721181" cy="3081337"/>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402161521"/>
              </p:ext>
            </p:extLst>
          </p:nvPr>
        </p:nvGraphicFramePr>
        <p:xfrm>
          <a:off x="762000" y="2133600"/>
          <a:ext cx="5437477" cy="3074987"/>
        </p:xfrm>
        <a:graphic>
          <a:graphicData uri="http://schemas.openxmlformats.org/presentationml/2006/ole">
            <mc:AlternateContent xmlns:mc="http://schemas.openxmlformats.org/markup-compatibility/2006">
              <mc:Choice xmlns:v="urn:schemas-microsoft-com:vml" Requires="v">
                <p:oleObj spid="_x0000_s5145" name="Equation" r:id="rId3" imgW="1841400" imgH="1041120" progId="Equation.DSMT4">
                  <p:embed/>
                </p:oleObj>
              </mc:Choice>
              <mc:Fallback>
                <p:oleObj name="Equation" r:id="rId3" imgW="1841400" imgH="104112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133600"/>
                        <a:ext cx="5437477" cy="307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618082779"/>
              </p:ext>
            </p:extLst>
          </p:nvPr>
        </p:nvGraphicFramePr>
        <p:xfrm>
          <a:off x="3146425" y="2498724"/>
          <a:ext cx="905143" cy="549275"/>
        </p:xfrm>
        <a:graphic>
          <a:graphicData uri="http://schemas.openxmlformats.org/presentationml/2006/ole">
            <mc:AlternateContent xmlns:mc="http://schemas.openxmlformats.org/markup-compatibility/2006">
              <mc:Choice xmlns:v="urn:schemas-microsoft-com:vml" Requires="v">
                <p:oleObj spid="_x0000_s5146" name="Equation" r:id="rId5" imgW="291960" imgH="177480" progId="Equation.DSMT4">
                  <p:embed/>
                </p:oleObj>
              </mc:Choice>
              <mc:Fallback>
                <p:oleObj name="Equation" r:id="rId5" imgW="291960" imgH="177480" progId="Equation.DSMT4">
                  <p:embed/>
                  <p:pic>
                    <p:nvPicPr>
                      <p:cNvPr id="0" name=""/>
                      <p:cNvPicPr/>
                      <p:nvPr/>
                    </p:nvPicPr>
                    <p:blipFill>
                      <a:blip r:embed="rId6"/>
                      <a:stretch>
                        <a:fillRect/>
                      </a:stretch>
                    </p:blipFill>
                    <p:spPr>
                      <a:xfrm>
                        <a:off x="3146425" y="2498724"/>
                        <a:ext cx="905143" cy="5492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97548501"/>
              </p:ext>
            </p:extLst>
          </p:nvPr>
        </p:nvGraphicFramePr>
        <p:xfrm>
          <a:off x="3200400" y="3643312"/>
          <a:ext cx="391970" cy="549275"/>
        </p:xfrm>
        <a:graphic>
          <a:graphicData uri="http://schemas.openxmlformats.org/presentationml/2006/ole">
            <mc:AlternateContent xmlns:mc="http://schemas.openxmlformats.org/markup-compatibility/2006">
              <mc:Choice xmlns:v="urn:schemas-microsoft-com:vml" Requires="v">
                <p:oleObj spid="_x0000_s5147" name="Equation" r:id="rId7" imgW="126720" imgH="177480" progId="Equation.DSMT4">
                  <p:embed/>
                </p:oleObj>
              </mc:Choice>
              <mc:Fallback>
                <p:oleObj name="Equation" r:id="rId7" imgW="126720" imgH="177480" progId="Equation.DSMT4">
                  <p:embed/>
                  <p:pic>
                    <p:nvPicPr>
                      <p:cNvPr id="0" name=""/>
                      <p:cNvPicPr/>
                      <p:nvPr/>
                    </p:nvPicPr>
                    <p:blipFill>
                      <a:blip r:embed="rId8"/>
                      <a:stretch>
                        <a:fillRect/>
                      </a:stretch>
                    </p:blipFill>
                    <p:spPr>
                      <a:xfrm>
                        <a:off x="3200400" y="3643312"/>
                        <a:ext cx="391970" cy="5492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68898206"/>
              </p:ext>
            </p:extLst>
          </p:nvPr>
        </p:nvGraphicFramePr>
        <p:xfrm>
          <a:off x="3255962" y="4621212"/>
          <a:ext cx="394550" cy="549275"/>
        </p:xfrm>
        <a:graphic>
          <a:graphicData uri="http://schemas.openxmlformats.org/presentationml/2006/ole">
            <mc:AlternateContent xmlns:mc="http://schemas.openxmlformats.org/markup-compatibility/2006">
              <mc:Choice xmlns:v="urn:schemas-microsoft-com:vml" Requires="v">
                <p:oleObj spid="_x0000_s5148" name="Equation" r:id="rId9" imgW="126720" imgH="177480" progId="Equation.DSMT4">
                  <p:embed/>
                </p:oleObj>
              </mc:Choice>
              <mc:Fallback>
                <p:oleObj name="Equation" r:id="rId9" imgW="126720" imgH="177480" progId="Equation.DSMT4">
                  <p:embed/>
                  <p:pic>
                    <p:nvPicPr>
                      <p:cNvPr id="0" name=""/>
                      <p:cNvPicPr/>
                      <p:nvPr/>
                    </p:nvPicPr>
                    <p:blipFill>
                      <a:blip r:embed="rId10"/>
                      <a:stretch>
                        <a:fillRect/>
                      </a:stretch>
                    </p:blipFill>
                    <p:spPr>
                      <a:xfrm>
                        <a:off x="3255962" y="4621212"/>
                        <a:ext cx="394550" cy="54927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83514493"/>
              </p:ext>
            </p:extLst>
          </p:nvPr>
        </p:nvGraphicFramePr>
        <p:xfrm>
          <a:off x="6715125" y="2457450"/>
          <a:ext cx="274638" cy="511175"/>
        </p:xfrm>
        <a:graphic>
          <a:graphicData uri="http://schemas.openxmlformats.org/presentationml/2006/ole">
            <mc:AlternateContent xmlns:mc="http://schemas.openxmlformats.org/markup-compatibility/2006">
              <mc:Choice xmlns:v="urn:schemas-microsoft-com:vml" Requires="v">
                <p:oleObj spid="_x0000_s5149" name="Equation" r:id="rId11" imgW="88560" imgH="164880" progId="Equation.DSMT4">
                  <p:embed/>
                </p:oleObj>
              </mc:Choice>
              <mc:Fallback>
                <p:oleObj name="Equation" r:id="rId11" imgW="88560" imgH="164880" progId="Equation.DSMT4">
                  <p:embed/>
                  <p:pic>
                    <p:nvPicPr>
                      <p:cNvPr id="0" name=""/>
                      <p:cNvPicPr/>
                      <p:nvPr/>
                    </p:nvPicPr>
                    <p:blipFill>
                      <a:blip r:embed="rId12"/>
                      <a:stretch>
                        <a:fillRect/>
                      </a:stretch>
                    </p:blipFill>
                    <p:spPr>
                      <a:xfrm>
                        <a:off x="6715125" y="2457450"/>
                        <a:ext cx="274638" cy="51117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16085316"/>
              </p:ext>
            </p:extLst>
          </p:nvPr>
        </p:nvGraphicFramePr>
        <p:xfrm>
          <a:off x="6715125" y="3663950"/>
          <a:ext cx="276225" cy="509588"/>
        </p:xfrm>
        <a:graphic>
          <a:graphicData uri="http://schemas.openxmlformats.org/presentationml/2006/ole">
            <mc:AlternateContent xmlns:mc="http://schemas.openxmlformats.org/markup-compatibility/2006">
              <mc:Choice xmlns:v="urn:schemas-microsoft-com:vml" Requires="v">
                <p:oleObj spid="_x0000_s5150" name="Equation" r:id="rId13" imgW="88560" imgH="164880" progId="Equation.DSMT4">
                  <p:embed/>
                </p:oleObj>
              </mc:Choice>
              <mc:Fallback>
                <p:oleObj name="Equation" r:id="rId13" imgW="88560" imgH="164880" progId="Equation.DSMT4">
                  <p:embed/>
                  <p:pic>
                    <p:nvPicPr>
                      <p:cNvPr id="0" name=""/>
                      <p:cNvPicPr/>
                      <p:nvPr/>
                    </p:nvPicPr>
                    <p:blipFill>
                      <a:blip r:embed="rId14"/>
                      <a:stretch>
                        <a:fillRect/>
                      </a:stretch>
                    </p:blipFill>
                    <p:spPr>
                      <a:xfrm>
                        <a:off x="6715125" y="3663950"/>
                        <a:ext cx="276225" cy="509588"/>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pPr algn="l"/>
            <a:r>
              <a:rPr lang="en-US" sz="2800" dirty="0" smtClean="0"/>
              <a:t>We see that the trig functions for angles that aren’t acute have the same value except possibly for the sign, as the corresponding trig functions of an acute angle.  Let theta be an angle in standard position.  The reference angle (theta bar) associated with theta is the acute angle formed by the terminal side of theta and the x-axis.  </a:t>
            </a:r>
            <a:endParaRPr lang="en-US" sz="2800" dirty="0"/>
          </a:p>
        </p:txBody>
      </p:sp>
      <p:pic>
        <p:nvPicPr>
          <p:cNvPr id="18434" name="Picture 2"/>
          <p:cNvPicPr>
            <a:picLocks noChangeAspect="1" noChangeArrowheads="1"/>
          </p:cNvPicPr>
          <p:nvPr/>
        </p:nvPicPr>
        <p:blipFill>
          <a:blip r:embed="rId2" cstate="print"/>
          <a:srcRect/>
          <a:stretch>
            <a:fillRect/>
          </a:stretch>
        </p:blipFill>
        <p:spPr bwMode="auto">
          <a:xfrm rot="5400000">
            <a:off x="2224087" y="271462"/>
            <a:ext cx="4591050" cy="8582025"/>
          </a:xfrm>
          <a:prstGeom prst="rect">
            <a:avLst/>
          </a:prstGeom>
          <a:noFill/>
          <a:ln w="9525">
            <a:noFill/>
            <a:miter lim="800000"/>
            <a:headEnd/>
            <a:tailEnd/>
          </a:ln>
        </p:spPr>
      </p:pic>
      <mc:AlternateContent xmlns:mc="http://schemas.openxmlformats.org/markup-compatibility/2006" xmlns:p14="http://schemas.microsoft.com/office/powerpoint/2010/main">
        <mc:Choice Requires="p14">
          <p:contentPart p14:bwMode="auto" r:id="rId3">
            <p14:nvContentPartPr>
              <p14:cNvPr id="3" name="Ink 2"/>
              <p14:cNvContentPartPr/>
              <p14:nvPr/>
            </p14:nvContentPartPr>
            <p14:xfrm>
              <a:off x="3071160" y="4416840"/>
              <a:ext cx="140040" cy="360"/>
            </p14:xfrm>
          </p:contentPart>
        </mc:Choice>
        <mc:Fallback xmlns="">
          <p:pic>
            <p:nvPicPr>
              <p:cNvPr id="3" name="Ink 2"/>
              <p:cNvPicPr/>
              <p:nvPr/>
            </p:nvPicPr>
            <p:blipFill>
              <a:blip r:embed="rId4"/>
              <a:stretch>
                <a:fillRect/>
              </a:stretch>
            </p:blipFill>
            <p:spPr>
              <a:xfrm>
                <a:off x="3061800" y="44074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p14:cNvContentPartPr/>
              <p14:nvPr/>
            </p14:nvContentPartPr>
            <p14:xfrm>
              <a:off x="2971800" y="5409840"/>
              <a:ext cx="140040" cy="360"/>
            </p14:xfrm>
          </p:contentPart>
        </mc:Choice>
        <mc:Fallback xmlns="">
          <p:pic>
            <p:nvPicPr>
              <p:cNvPr id="5" name="Ink 4"/>
              <p:cNvPicPr/>
              <p:nvPr/>
            </p:nvPicPr>
            <p:blipFill>
              <a:blip r:embed="rId4"/>
              <a:stretch>
                <a:fillRect/>
              </a:stretch>
            </p:blipFill>
            <p:spPr>
              <a:xfrm>
                <a:off x="2962440" y="54004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2971800" y="5714640"/>
              <a:ext cx="140040" cy="360"/>
            </p14:xfrm>
          </p:contentPart>
        </mc:Choice>
        <mc:Fallback xmlns="">
          <p:pic>
            <p:nvPicPr>
              <p:cNvPr id="6" name="Ink 5"/>
              <p:cNvPicPr/>
              <p:nvPr/>
            </p:nvPicPr>
            <p:blipFill>
              <a:blip r:embed="rId4"/>
              <a:stretch>
                <a:fillRect/>
              </a:stretch>
            </p:blipFill>
            <p:spPr>
              <a:xfrm>
                <a:off x="2962440" y="57052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p14:cNvContentPartPr/>
              <p14:nvPr/>
            </p14:nvContentPartPr>
            <p14:xfrm>
              <a:off x="1530180" y="5409840"/>
              <a:ext cx="140040" cy="360"/>
            </p14:xfrm>
          </p:contentPart>
        </mc:Choice>
        <mc:Fallback xmlns="">
          <p:pic>
            <p:nvPicPr>
              <p:cNvPr id="7" name="Ink 6"/>
              <p:cNvPicPr/>
              <p:nvPr/>
            </p:nvPicPr>
            <p:blipFill>
              <a:blip r:embed="rId4"/>
              <a:stretch>
                <a:fillRect/>
              </a:stretch>
            </p:blipFill>
            <p:spPr>
              <a:xfrm>
                <a:off x="1520820" y="54004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p14:cNvContentPartPr/>
              <p14:nvPr/>
            </p14:nvContentPartPr>
            <p14:xfrm>
              <a:off x="4889160" y="5409840"/>
              <a:ext cx="140040" cy="360"/>
            </p14:xfrm>
          </p:contentPart>
        </mc:Choice>
        <mc:Fallback xmlns="">
          <p:pic>
            <p:nvPicPr>
              <p:cNvPr id="8" name="Ink 7"/>
              <p:cNvPicPr/>
              <p:nvPr/>
            </p:nvPicPr>
            <p:blipFill>
              <a:blip r:embed="rId4"/>
              <a:stretch>
                <a:fillRect/>
              </a:stretch>
            </p:blipFill>
            <p:spPr>
              <a:xfrm>
                <a:off x="4879800" y="54004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p14:cNvContentPartPr/>
              <p14:nvPr/>
            </p14:nvContentPartPr>
            <p14:xfrm>
              <a:off x="4889160" y="5714640"/>
              <a:ext cx="140040" cy="360"/>
            </p14:xfrm>
          </p:contentPart>
        </mc:Choice>
        <mc:Fallback xmlns="">
          <p:pic>
            <p:nvPicPr>
              <p:cNvPr id="9" name="Ink 8"/>
              <p:cNvPicPr/>
              <p:nvPr/>
            </p:nvPicPr>
            <p:blipFill>
              <a:blip r:embed="rId4"/>
              <a:stretch>
                <a:fillRect/>
              </a:stretch>
            </p:blipFill>
            <p:spPr>
              <a:xfrm>
                <a:off x="4879800" y="57052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p14:cNvContentPartPr/>
              <p14:nvPr/>
            </p14:nvContentPartPr>
            <p14:xfrm>
              <a:off x="6717960" y="5334000"/>
              <a:ext cx="140040" cy="360"/>
            </p14:xfrm>
          </p:contentPart>
        </mc:Choice>
        <mc:Fallback xmlns="">
          <p:pic>
            <p:nvPicPr>
              <p:cNvPr id="10" name="Ink 9"/>
              <p:cNvPicPr/>
              <p:nvPr/>
            </p:nvPicPr>
            <p:blipFill>
              <a:blip r:embed="rId4"/>
              <a:stretch>
                <a:fillRect/>
              </a:stretch>
            </p:blipFill>
            <p:spPr>
              <a:xfrm>
                <a:off x="6708600" y="532464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Ink 10"/>
              <p14:cNvContentPartPr/>
              <p14:nvPr/>
            </p14:nvContentPartPr>
            <p14:xfrm>
              <a:off x="6717960" y="5638800"/>
              <a:ext cx="140040" cy="360"/>
            </p14:xfrm>
          </p:contentPart>
        </mc:Choice>
        <mc:Fallback xmlns="">
          <p:pic>
            <p:nvPicPr>
              <p:cNvPr id="11" name="Ink 10"/>
              <p:cNvPicPr/>
              <p:nvPr/>
            </p:nvPicPr>
            <p:blipFill>
              <a:blip r:embed="rId4"/>
              <a:stretch>
                <a:fillRect/>
              </a:stretch>
            </p:blipFill>
            <p:spPr>
              <a:xfrm>
                <a:off x="6708600" y="562944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Ink 11"/>
              <p14:cNvContentPartPr/>
              <p14:nvPr/>
            </p14:nvContentPartPr>
            <p14:xfrm>
              <a:off x="5193960" y="2819040"/>
              <a:ext cx="140040" cy="360"/>
            </p14:xfrm>
          </p:contentPart>
        </mc:Choice>
        <mc:Fallback xmlns="">
          <p:pic>
            <p:nvPicPr>
              <p:cNvPr id="12" name="Ink 11"/>
              <p:cNvPicPr/>
              <p:nvPr/>
            </p:nvPicPr>
            <p:blipFill>
              <a:blip r:embed="rId4"/>
              <a:stretch>
                <a:fillRect/>
              </a:stretch>
            </p:blipFill>
            <p:spPr>
              <a:xfrm>
                <a:off x="5184600" y="2809680"/>
                <a:ext cx="15876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3" name="Ink 12"/>
              <p14:cNvContentPartPr/>
              <p14:nvPr/>
            </p14:nvContentPartPr>
            <p14:xfrm>
              <a:off x="5057265" y="3048000"/>
              <a:ext cx="140040" cy="360"/>
            </p14:xfrm>
          </p:contentPart>
        </mc:Choice>
        <mc:Fallback xmlns="">
          <p:pic>
            <p:nvPicPr>
              <p:cNvPr id="13" name="Ink 12"/>
              <p:cNvPicPr/>
              <p:nvPr/>
            </p:nvPicPr>
            <p:blipFill>
              <a:blip r:embed="rId4"/>
              <a:stretch>
                <a:fillRect/>
              </a:stretch>
            </p:blipFill>
            <p:spPr>
              <a:xfrm>
                <a:off x="5047905" y="3038640"/>
                <a:ext cx="158760" cy="19080"/>
              </a:xfrm>
              <a:prstGeom prst="rect">
                <a:avLst/>
              </a:prstGeom>
            </p:spPr>
          </p:pic>
        </mc:Fallback>
      </mc:AlternateContent>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188074"/>
          </a:xfrm>
        </p:spPr>
        <p:txBody>
          <a:bodyPr>
            <a:normAutofit/>
          </a:bodyPr>
          <a:lstStyle/>
          <a:p>
            <a:r>
              <a:rPr lang="en-US" dirty="0" smtClean="0"/>
              <a:t>Ex</a:t>
            </a:r>
            <a:br>
              <a:rPr lang="en-US" dirty="0" smtClean="0"/>
            </a:br>
            <a:r>
              <a:rPr lang="en-US" dirty="0" smtClean="0"/>
              <a:t>Find the reference angle for:</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reference does not equal </a:t>
            </a:r>
            <a:r>
              <a:rPr lang="en-US" dirty="0" err="1" smtClean="0"/>
              <a:t>coterminal</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000803890"/>
              </p:ext>
            </p:extLst>
          </p:nvPr>
        </p:nvGraphicFramePr>
        <p:xfrm>
          <a:off x="990600" y="1371600"/>
          <a:ext cx="1981200" cy="4787900"/>
        </p:xfrm>
        <a:graphic>
          <a:graphicData uri="http://schemas.openxmlformats.org/presentationml/2006/ole">
            <mc:AlternateContent xmlns:mc="http://schemas.openxmlformats.org/markup-compatibility/2006">
              <mc:Choice xmlns:v="urn:schemas-microsoft-com:vml" Requires="v">
                <p:oleObj spid="_x0000_s6165" name="Equation" r:id="rId3" imgW="609480" imgH="1473120" progId="Equation.DSMT4">
                  <p:embed/>
                </p:oleObj>
              </mc:Choice>
              <mc:Fallback>
                <p:oleObj name="Equation" r:id="rId3" imgW="609480" imgH="1473120" progId="Equation.DSMT4">
                  <p:embed/>
                  <p:pic>
                    <p:nvPicPr>
                      <p:cNvPr id="0" name="Picture 2"/>
                      <p:cNvPicPr>
                        <a:picLocks noChangeAspect="1" noChangeArrowheads="1"/>
                      </p:cNvPicPr>
                      <p:nvPr/>
                    </p:nvPicPr>
                    <p:blipFill>
                      <a:blip r:embed="rId4"/>
                      <a:srcRect/>
                      <a:stretch>
                        <a:fillRect/>
                      </a:stretch>
                    </p:blipFill>
                    <p:spPr bwMode="auto">
                      <a:xfrm>
                        <a:off x="990600" y="1371600"/>
                        <a:ext cx="1981200" cy="478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259509167"/>
              </p:ext>
            </p:extLst>
          </p:nvPr>
        </p:nvGraphicFramePr>
        <p:xfrm>
          <a:off x="3563938" y="1416050"/>
          <a:ext cx="787400" cy="549275"/>
        </p:xfrm>
        <a:graphic>
          <a:graphicData uri="http://schemas.openxmlformats.org/presentationml/2006/ole">
            <mc:AlternateContent xmlns:mc="http://schemas.openxmlformats.org/markup-compatibility/2006">
              <mc:Choice xmlns:v="urn:schemas-microsoft-com:vml" Requires="v">
                <p:oleObj spid="_x0000_s6166" name="Equation" r:id="rId5" imgW="253800" imgH="177480" progId="Equation.DSMT4">
                  <p:embed/>
                </p:oleObj>
              </mc:Choice>
              <mc:Fallback>
                <p:oleObj name="Equation" r:id="rId5" imgW="253800" imgH="177480" progId="Equation.DSMT4">
                  <p:embed/>
                  <p:pic>
                    <p:nvPicPr>
                      <p:cNvPr id="0" name=""/>
                      <p:cNvPicPr/>
                      <p:nvPr/>
                    </p:nvPicPr>
                    <p:blipFill>
                      <a:blip r:embed="rId6"/>
                      <a:stretch>
                        <a:fillRect/>
                      </a:stretch>
                    </p:blipFill>
                    <p:spPr>
                      <a:xfrm>
                        <a:off x="3563938" y="1416050"/>
                        <a:ext cx="787400" cy="5492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33579282"/>
              </p:ext>
            </p:extLst>
          </p:nvPr>
        </p:nvGraphicFramePr>
        <p:xfrm>
          <a:off x="3587751" y="2209800"/>
          <a:ext cx="512762" cy="1216025"/>
        </p:xfrm>
        <a:graphic>
          <a:graphicData uri="http://schemas.openxmlformats.org/presentationml/2006/ole">
            <mc:AlternateContent xmlns:mc="http://schemas.openxmlformats.org/markup-compatibility/2006">
              <mc:Choice xmlns:v="urn:schemas-microsoft-com:vml" Requires="v">
                <p:oleObj spid="_x0000_s6167" name="Equation" r:id="rId7" imgW="164880" imgH="393480" progId="Equation.DSMT4">
                  <p:embed/>
                </p:oleObj>
              </mc:Choice>
              <mc:Fallback>
                <p:oleObj name="Equation" r:id="rId7" imgW="164880" imgH="393480" progId="Equation.DSMT4">
                  <p:embed/>
                  <p:pic>
                    <p:nvPicPr>
                      <p:cNvPr id="0" name=""/>
                      <p:cNvPicPr/>
                      <p:nvPr/>
                    </p:nvPicPr>
                    <p:blipFill>
                      <a:blip r:embed="rId8"/>
                      <a:stretch>
                        <a:fillRect/>
                      </a:stretch>
                    </p:blipFill>
                    <p:spPr>
                      <a:xfrm>
                        <a:off x="3587751" y="2209800"/>
                        <a:ext cx="512762" cy="12160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84337724"/>
              </p:ext>
            </p:extLst>
          </p:nvPr>
        </p:nvGraphicFramePr>
        <p:xfrm>
          <a:off x="3640139" y="3505200"/>
          <a:ext cx="512762" cy="1216025"/>
        </p:xfrm>
        <a:graphic>
          <a:graphicData uri="http://schemas.openxmlformats.org/presentationml/2006/ole">
            <mc:AlternateContent xmlns:mc="http://schemas.openxmlformats.org/markup-compatibility/2006">
              <mc:Choice xmlns:v="urn:schemas-microsoft-com:vml" Requires="v">
                <p:oleObj spid="_x0000_s6168" name="Equation" r:id="rId9" imgW="164880" imgH="393480" progId="Equation.DSMT4">
                  <p:embed/>
                </p:oleObj>
              </mc:Choice>
              <mc:Fallback>
                <p:oleObj name="Equation" r:id="rId9" imgW="164880" imgH="393480" progId="Equation.DSMT4">
                  <p:embed/>
                  <p:pic>
                    <p:nvPicPr>
                      <p:cNvPr id="0" name=""/>
                      <p:cNvPicPr/>
                      <p:nvPr/>
                    </p:nvPicPr>
                    <p:blipFill>
                      <a:blip r:embed="rId10"/>
                      <a:stretch>
                        <a:fillRect/>
                      </a:stretch>
                    </p:blipFill>
                    <p:spPr>
                      <a:xfrm>
                        <a:off x="3640139" y="3505200"/>
                        <a:ext cx="512762" cy="12160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40722388"/>
              </p:ext>
            </p:extLst>
          </p:nvPr>
        </p:nvGraphicFramePr>
        <p:xfrm>
          <a:off x="3502025" y="4829175"/>
          <a:ext cx="788988" cy="1216025"/>
        </p:xfrm>
        <a:graphic>
          <a:graphicData uri="http://schemas.openxmlformats.org/presentationml/2006/ole">
            <mc:AlternateContent xmlns:mc="http://schemas.openxmlformats.org/markup-compatibility/2006">
              <mc:Choice xmlns:v="urn:schemas-microsoft-com:vml" Requires="v">
                <p:oleObj spid="_x0000_s6169" name="Equation" r:id="rId11" imgW="253800" imgH="393480" progId="Equation.DSMT4">
                  <p:embed/>
                </p:oleObj>
              </mc:Choice>
              <mc:Fallback>
                <p:oleObj name="Equation" r:id="rId11" imgW="253800" imgH="393480" progId="Equation.DSMT4">
                  <p:embed/>
                  <p:pic>
                    <p:nvPicPr>
                      <p:cNvPr id="0" name=""/>
                      <p:cNvPicPr/>
                      <p:nvPr/>
                    </p:nvPicPr>
                    <p:blipFill>
                      <a:blip r:embed="rId12"/>
                      <a:stretch>
                        <a:fillRect/>
                      </a:stretch>
                    </p:blipFill>
                    <p:spPr>
                      <a:xfrm>
                        <a:off x="3502025" y="4829175"/>
                        <a:ext cx="788988" cy="1216025"/>
                      </a:xfrm>
                      <a:prstGeom prst="rect">
                        <a:avLst/>
                      </a:prstGeom>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Trig Functions at Any Angle</a:t>
            </a:r>
            <a:endParaRPr lang="en-US" dirty="0"/>
          </a:p>
        </p:txBody>
      </p:sp>
      <p:sp>
        <p:nvSpPr>
          <p:cNvPr id="5" name="Content Placeholder 4"/>
          <p:cNvSpPr>
            <a:spLocks noGrp="1"/>
          </p:cNvSpPr>
          <p:nvPr>
            <p:ph idx="1"/>
          </p:nvPr>
        </p:nvSpPr>
        <p:spPr/>
        <p:txBody>
          <a:bodyPr>
            <a:normAutofit/>
          </a:bodyPr>
          <a:lstStyle/>
          <a:p>
            <a:r>
              <a:rPr lang="en-US" dirty="0" smtClean="0"/>
              <a:t>‘r’ is always positive because it is the distance from the origin to the point P(x, y).  The position of the terminal side will determine whether the trig function is positive or negative.  </a:t>
            </a:r>
          </a:p>
          <a:p>
            <a:r>
              <a:rPr lang="en-US" dirty="0" smtClean="0"/>
              <a:t>Q I:  all positive</a:t>
            </a:r>
          </a:p>
          <a:p>
            <a:r>
              <a:rPr lang="en-US" dirty="0" smtClean="0"/>
              <a:t>Q2:  (-x, y):  sin, </a:t>
            </a:r>
            <a:r>
              <a:rPr lang="en-US" dirty="0" err="1" smtClean="0"/>
              <a:t>csc</a:t>
            </a:r>
            <a:r>
              <a:rPr lang="en-US" dirty="0" smtClean="0"/>
              <a:t> are +</a:t>
            </a:r>
          </a:p>
          <a:p>
            <a:r>
              <a:rPr lang="en-US" dirty="0" smtClean="0"/>
              <a:t>Q3 (-x, -y):  tan, cot are +</a:t>
            </a:r>
          </a:p>
          <a:p>
            <a:r>
              <a:rPr lang="en-US" dirty="0" smtClean="0"/>
              <a:t>Q4 (x, -y):  cos, sec are +</a:t>
            </a:r>
            <a:endParaRPr lang="en-US" dirty="0"/>
          </a:p>
        </p:txBody>
      </p:sp>
      <p:pic>
        <p:nvPicPr>
          <p:cNvPr id="6" name="Picture 2"/>
          <p:cNvPicPr>
            <a:picLocks noChangeAspect="1" noChangeArrowheads="1"/>
          </p:cNvPicPr>
          <p:nvPr/>
        </p:nvPicPr>
        <p:blipFill>
          <a:blip r:embed="rId2" cstate="print"/>
          <a:stretch>
            <a:fillRect/>
          </a:stretch>
        </p:blipFill>
        <p:spPr bwMode="auto">
          <a:xfrm rot="5400000">
            <a:off x="5060156" y="2864644"/>
            <a:ext cx="3429000" cy="3643312"/>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1492</TotalTime>
  <Words>407</Words>
  <Application>Microsoft Office PowerPoint</Application>
  <PresentationFormat>On-screen Show (4:3)</PresentationFormat>
  <Paragraphs>61</Paragraphs>
  <Slides>13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Calibri</vt:lpstr>
      <vt:lpstr>Calibri Light</vt:lpstr>
      <vt:lpstr>Office Theme</vt:lpstr>
      <vt:lpstr>Equation</vt:lpstr>
      <vt:lpstr>MathType 6.0 Equation</vt:lpstr>
      <vt:lpstr>6.3  Trig Functions of Angles</vt:lpstr>
      <vt:lpstr>So P = (x, y) is a point on the terminal side of theta.  Using the Pythagorean theorem, r = </vt:lpstr>
      <vt:lpstr>PowerPoint Presentation</vt:lpstr>
      <vt:lpstr>Ex Let (-8, -6) be a point on the terminal side of theta. Find all six trig functions of theta.  </vt:lpstr>
      <vt:lpstr>Quadrantal Angles – angles that are coterminal with the coordinate axis.</vt:lpstr>
      <vt:lpstr>EX</vt:lpstr>
      <vt:lpstr>We see that the trig functions for angles that aren’t acute have the same value except possibly for the sign, as the corresponding trig functions of an acute angle.  Let theta be an angle in standard position.  The reference angle (theta bar) associated with theta is the acute angle formed by the terminal side of theta and the x-axis.  </vt:lpstr>
      <vt:lpstr>Ex Find the reference angle for:           reference does not equal coterminal</vt:lpstr>
      <vt:lpstr>Evaluating Trig Functions at Any Angle</vt:lpstr>
      <vt:lpstr>Ex Find the following: </vt:lpstr>
      <vt:lpstr>Evaluating Trig Functions for any angle:</vt:lpstr>
      <vt:lpstr>Evaluate the Trig Functions using the Reference Angle.</vt:lpstr>
      <vt:lpstr>Pg 495 #1-36</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  Trig Functions of Angles</dc:title>
  <dc:creator>garciak</dc:creator>
  <cp:lastModifiedBy>Reaves, Nathan</cp:lastModifiedBy>
  <cp:revision>54</cp:revision>
  <dcterms:created xsi:type="dcterms:W3CDTF">2011-08-30T16:28:10Z</dcterms:created>
  <dcterms:modified xsi:type="dcterms:W3CDTF">2019-01-18T14:27:35Z</dcterms:modified>
</cp:coreProperties>
</file>