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303" r:id="rId19"/>
    <p:sldId id="273" r:id="rId20"/>
    <p:sldId id="274" r:id="rId21"/>
    <p:sldId id="275" r:id="rId22"/>
    <p:sldId id="276" r:id="rId23"/>
    <p:sldId id="30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2A50-630A-4600-B1B5-EAF1715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F555-DAD8-4EA5-8101-41B5211B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0C23-8ED1-4EB1-B1A0-015C8045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4FE9-C4C0-4FD4-A8F7-041D6693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B9BF-3FA8-40DE-ACE3-5874F759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E112-B8A7-49F1-81E8-DD3D58DE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A8F3-5179-4020-A270-CFBE7F6F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48E0-03C1-4FA3-A769-E40D3EA4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5DAA-DA98-4CD4-8E91-B0A31A990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651F-39AF-46F6-9C0F-98269BE7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6DEB-D4E9-4F10-9A07-69008A58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B5FD77-5217-4D77-A584-591AF6B2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d/dc/Anthony_Kennedy_Offici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2/Clarence_Thomas_officia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f/ff/Ruth_Bader_Ginsburg,_SCOTUS_photo_portrai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9/9c/Stephen_Breyer,_SCOTUS_photo_portrai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a/a0/010_alit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Sonia_Sotomayor_in_SCOTUS_rob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archives.gov/education/lessons/amistad/images/supreme-court-opinion.gif" TargetMode="Externa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3/Official_roberts_CJ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9/97/Antonin_Scalia,_SCOTUS_photo_portra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ea typeface="+mj-ea"/>
              </a:rPr>
              <a:t>Chapter 7: The Judicial Branch </a:t>
            </a: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Anthony Kennedy</a:t>
            </a:r>
          </a:p>
        </p:txBody>
      </p:sp>
      <p:pic>
        <p:nvPicPr>
          <p:cNvPr id="1126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Anthony Kennedy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Clarence Thomas</a:t>
            </a:r>
          </a:p>
        </p:txBody>
      </p:sp>
      <p:pic>
        <p:nvPicPr>
          <p:cNvPr id="1229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le:Clarence Thomas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Ruth Bader Ginsburg</a:t>
            </a:r>
          </a:p>
        </p:txBody>
      </p:sp>
      <p:pic>
        <p:nvPicPr>
          <p:cNvPr id="13315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le:Ruth Bader Ginsburg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Stephen Breyer</a:t>
            </a:r>
          </a:p>
        </p:txBody>
      </p:sp>
      <p:pic>
        <p:nvPicPr>
          <p:cNvPr id="14339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ile:Stephen Breyer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Samuel Alito</a:t>
            </a:r>
          </a:p>
        </p:txBody>
      </p:sp>
      <p:pic>
        <p:nvPicPr>
          <p:cNvPr id="1536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ile:010 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Sonia Sotomayer</a:t>
            </a:r>
          </a:p>
        </p:txBody>
      </p:sp>
      <p:pic>
        <p:nvPicPr>
          <p:cNvPr id="1638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A formal pose from waist up of a smiling, light-medium-skinned woman with somewhat curly black hair of almost shoulder length, dressed in a black judicial robe and standing behind a chair with hands folded on the chair, in formal-looking room with medium brown wood paneling and a bit of painting on a wall.">
            <a:hlinkClick r:id="rId4" tooltip="Sonia Sotomayo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68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Elena Kagan</a:t>
            </a:r>
          </a:p>
        </p:txBody>
      </p:sp>
      <p:pic>
        <p:nvPicPr>
          <p:cNvPr id="1741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33600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of the Justices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checks and balances, the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has the task of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appointing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Supreme Court justices.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Once appointed, all justices must be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confirmed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Senate.</a:t>
            </a:r>
          </a:p>
        </p:txBody>
      </p:sp>
      <p:pic>
        <p:nvPicPr>
          <p:cNvPr id="18436" name="Picture 7" descr="IH0389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810000" cy="2560638"/>
          </a:xfrm>
        </p:spPr>
      </p:pic>
      <p:pic>
        <p:nvPicPr>
          <p:cNvPr id="18437" name="Picture 9" descr="robert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348163"/>
            <a:ext cx="3756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Background of the Justices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All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justices have been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lawyers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(practicing or teaching law) or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judges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lower courts.</a:t>
            </a:r>
          </a:p>
        </p:txBody>
      </p:sp>
      <p:pic>
        <p:nvPicPr>
          <p:cNvPr id="19460" name="Picture 7" descr="chief-justice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1200"/>
            <a:ext cx="35290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African American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Thurgood Marshall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He was appointed in 1967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Johnson.</a:t>
            </a:r>
          </a:p>
        </p:txBody>
      </p:sp>
      <p:pic>
        <p:nvPicPr>
          <p:cNvPr id="20484" name="Picture 7" descr="thurgood-marshall-2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981200"/>
            <a:ext cx="30527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U.S. Supreme Court</a:t>
            </a:r>
          </a:p>
        </p:txBody>
      </p:sp>
      <p:pic>
        <p:nvPicPr>
          <p:cNvPr id="3075" name="Picture 6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woman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Sandra Day O’Connor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1981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Reagan.</a:t>
            </a:r>
          </a:p>
        </p:txBody>
      </p:sp>
      <p:pic>
        <p:nvPicPr>
          <p:cNvPr id="21508" name="Picture 8" descr="sandra_day_oconnor_ph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2555875" cy="3932238"/>
          </a:xfrm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1863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7" y="4100524"/>
            <a:ext cx="3064856" cy="23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Hispanic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Sonia Sotomayer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2009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Obama.</a:t>
            </a:r>
          </a:p>
        </p:txBody>
      </p:sp>
      <p:pic>
        <p:nvPicPr>
          <p:cNvPr id="22532" name="Picture 2" descr="http://www.jackandjillpolitics.com/blog/wp-content/uploads/2009/08/sotomayor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674938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Powers of the Supreme Court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power of “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judicial review”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(the power to decide if any local, state, or federal law goes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against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 Constitution)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have the power to “nullify” (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cancel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 that law…</a:t>
            </a:r>
          </a:p>
        </p:txBody>
      </p:sp>
      <p:pic>
        <p:nvPicPr>
          <p:cNvPr id="23556" name="Picture 7" descr="j_check_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1063"/>
            <a:ext cx="3810000" cy="3773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“Marbury vs. Madison” 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(1803)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In 1803,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claimed this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power of “judicial review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with the case of “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Marbury vs. Madison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Prior to this case, this power was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granted to the Supreme Court and judicial review is not mentioned in the Constitution.</a:t>
            </a:r>
          </a:p>
        </p:txBody>
      </p:sp>
      <p:pic>
        <p:nvPicPr>
          <p:cNvPr id="24580" name="Picture 7" descr="a22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810000" cy="2857500"/>
          </a:xfrm>
        </p:spPr>
      </p:pic>
      <p:pic>
        <p:nvPicPr>
          <p:cNvPr id="24581" name="Picture 9" descr="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executive orders or actions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i="1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5604" name="Picture 5" descr="j_check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laws or legislative actions 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u="sng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6628" name="Picture 6" descr="j_che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52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US-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Judicial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final interpretation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(what THEY say goes…)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interpret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created by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(who often write very “vague” laws…)</a:t>
            </a:r>
          </a:p>
        </p:txBody>
      </p:sp>
      <p:pic>
        <p:nvPicPr>
          <p:cNvPr id="27652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38100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066800"/>
            <a:ext cx="5943600" cy="4267200"/>
          </a:xfrm>
        </p:spPr>
        <p:txBody>
          <a:bodyPr/>
          <a:lstStyle/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must rely on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enforce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their rulings…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court has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 power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force the other branches to obey their ruling…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our system of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limited government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no one branch can force the other into doing one thing or another. (because no one branch is more powerful than another and no one is above the law…)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7" descr="obama_supreme_court_081105_m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971800"/>
            <a:ext cx="2733675" cy="204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486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In 1832,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President Andrew Jackson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refused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to enforce the ruling in the case of “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Worcester vs. Georgia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”. 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ruled that Georgia could not regulate the Cherokee Nation as a result of laws and treaties – but Jackson refused to acknowledge their ruling.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was powerless to do anything more…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8" descr="andrewJackson_main_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595563" cy="2057400"/>
          </a:xfrm>
        </p:spPr>
      </p:pic>
      <p:pic>
        <p:nvPicPr>
          <p:cNvPr id="29701" name="Picture 10" descr="trailof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5850"/>
            <a:ext cx="3154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Congress can also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create new 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“get around” court decisions.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As well, Congress and state legislatures can also try to add </a:t>
            </a:r>
            <a:r>
              <a:rPr lang="en-US" altLang="en-US" sz="2800" i="1" u="sng" smtClean="0">
                <a:ea typeface="ＭＳ Ｐゴシック" panose="020B0600070205080204" pitchFamily="34" charset="-128"/>
              </a:rPr>
              <a:t>amendments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alter the Constitution and their ruling…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0725" name="Picture 8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23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endParaRPr lang="en-US" altLang="en-US" sz="2800" b="1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Congress also has the power to “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impeach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and remove justices from the Supreme Court (if warranted)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1749" name="Picture 5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Another major limitation on the Supreme Court is that they can only hear and make rulings on cases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that come to it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via the appeals process.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cases must be actual legal disputes…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17763"/>
            <a:ext cx="38100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029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Traditionally, the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has stayed out of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political issues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(believes they are executive and legislative issues)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One exception was the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2000 presidential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election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i="1" u="sng" smtClean="0">
                <a:ea typeface="ＭＳ Ｐゴシック" panose="020B0600070205080204" pitchFamily="34" charset="-128"/>
              </a:rPr>
              <a:t>Bush v. Gore (2000)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was sent to the Supreme Court after the recount of presidential election votes during the 2000 Election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remanded the case back the Florida courts.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8" descr="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31940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“Deciding Cases at the Supreme Court”</a:t>
            </a:r>
          </a:p>
        </p:txBody>
      </p:sp>
      <p:pic>
        <p:nvPicPr>
          <p:cNvPr id="34819" name="Picture 3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in session from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October to June (or July).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During this time, they listen to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cases.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Every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two weeks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they take “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recess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(to write opinions and study new cases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5844" name="Picture 7" descr="Employment%20Book%20-%20o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267200" cy="268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both a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trial court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an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disputes that have their original trials heard here are: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Where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foreign diplomats are involved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Cases involving states</a:t>
            </a:r>
          </a:p>
        </p:txBody>
      </p:sp>
      <p:pic>
        <p:nvPicPr>
          <p:cNvPr id="36868" name="Picture 8" descr="supreme_court_argu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3810000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To accept a case,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four (4)</a:t>
            </a:r>
            <a:r>
              <a:rPr lang="en-US" altLang="en-US" sz="2800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 (9)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justices must agree to hear the case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(less than 200 out of over 7,000 are accepted each year)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An attorney will file a “Cert Petition” to request that their case be heard. 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If the Supreme Court agrees to hear the case, a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 of certiorari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issued.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Once the writ the issued, the case goes on the 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docket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(or court calendar)</a:t>
            </a:r>
          </a:p>
        </p:txBody>
      </p:sp>
      <p:pic>
        <p:nvPicPr>
          <p:cNvPr id="37892" name="Picture 16" descr="US-Supreme-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810000" cy="301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Most cases that are accepted involve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important constitutional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(freedom of speech, equal protection, etc)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Most also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legal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political issues…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0500">
                  <a:solidFill>
                    <a:srgbClr val="000000"/>
                  </a:solidFill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                                                            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8917" name="Picture 11" descr="190407seco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81288"/>
            <a:ext cx="38100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Once a case is accepted, each side prepares a 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brief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(a written document explaining their position)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Next, lawyers from each side present 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(30 minutes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summarize their case)</a:t>
            </a:r>
          </a:p>
        </p:txBody>
      </p:sp>
      <p:pic>
        <p:nvPicPr>
          <p:cNvPr id="39940" name="Picture 7" descr="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4191000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 Fridays, the justices get together to make their first decisions about the case (must have a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quorum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– 6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out of 9 are required to hear a case.)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meet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 secret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(with no audience or records kept)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All cases are decided by a majority vote.</a:t>
            </a:r>
          </a:p>
        </p:txBody>
      </p:sp>
      <p:pic>
        <p:nvPicPr>
          <p:cNvPr id="40964" name="Picture 8" descr="US_Reports_cropped(500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810000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main job of the United States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to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decide  whether laws are allowable under the U.S. 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It stands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above all other courts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the United States – it is the highest court in the land!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Judges who serve on the Supreme Court are called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justices</a:t>
            </a:r>
            <a:endParaRPr lang="en-US" altLang="en-US" sz="280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8" descr="600px-Seal_of_the_United_States_Supreme_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Opinions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state the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facts of the case, announces the ruling, and explains the reasoning: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Majority Opinion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Dissenting Opinion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Concurring Opinion</a:t>
            </a:r>
          </a:p>
        </p:txBody>
      </p:sp>
      <p:pic>
        <p:nvPicPr>
          <p:cNvPr id="41988" name="Picture 8" descr="51FOLJyxd9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0502"/>
            <a:ext cx="541972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Majority Opinion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presents the views 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y,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states the facts of the case, announces the ruling, and explains the Court’s reasoning in reaching the decision.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Dissenting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disagree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the majority.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Concurring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vote with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but for a different reason.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After the opinions are written, the court announces its decision. </a:t>
            </a:r>
          </a:p>
          <a:p>
            <a:pPr>
              <a:lnSpc>
                <a:spcPct val="90000"/>
              </a:lnSpc>
            </a:pP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3012" name="Picture 8" descr="Supreme Court Opinion, US v. The Amista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2" y="1981200"/>
            <a:ext cx="3081338" cy="4114800"/>
          </a:xfrm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105400" y="56038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5410200" y="611111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U.S. vs. the Amistad (1841)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800" b="1" i="1" u="sng" smtClean="0">
                <a:ea typeface="ＭＳ Ｐゴシック" panose="020B0600070205080204" pitchFamily="34" charset="-128"/>
              </a:rPr>
              <a:t>law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is supposed to be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most important influence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a justice’s decision.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Stare decisis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(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“let the decision stand”)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guiding principle for all judges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44036" name="Picture 7" descr="judges-gav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20963"/>
            <a:ext cx="38100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800" b="1" dirty="0" smtClean="0"/>
              <a:t>Justices</a:t>
            </a:r>
            <a:r>
              <a:rPr lang="en-US" sz="2800" dirty="0" smtClean="0"/>
              <a:t> must understand that they: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May realize that the </a:t>
            </a:r>
            <a:r>
              <a:rPr lang="en-US" sz="2400" b="1" i="1" dirty="0" smtClean="0"/>
              <a:t>law must adapt to fit the times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Should consider precedent when making a decision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Must </a:t>
            </a:r>
            <a:r>
              <a:rPr lang="en-US" sz="2400" b="1" i="1" dirty="0" smtClean="0"/>
              <a:t>sometimes clarify the “meaning” of the Constitution</a:t>
            </a:r>
          </a:p>
          <a:p>
            <a:pPr lvl="2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dirty="0" smtClean="0"/>
              <a:t>In </a:t>
            </a:r>
            <a:r>
              <a:rPr lang="en-US" b="1" i="1" dirty="0"/>
              <a:t>Bush v Gore</a:t>
            </a:r>
            <a:r>
              <a:rPr lang="en-US" dirty="0"/>
              <a:t>, the Supreme Court decided that </a:t>
            </a:r>
            <a:r>
              <a:rPr lang="en-US" dirty="0" smtClean="0"/>
              <a:t>it did </a:t>
            </a:r>
            <a:r>
              <a:rPr lang="en-US" dirty="0"/>
              <a:t>not have the </a:t>
            </a:r>
            <a:r>
              <a:rPr lang="en-US" b="1" i="1" u="sng" dirty="0" smtClean="0">
                <a:solidFill>
                  <a:srgbClr val="FFFF00"/>
                </a:solidFill>
              </a:rPr>
              <a:t>jurisdiction</a:t>
            </a:r>
            <a:r>
              <a:rPr lang="en-US" dirty="0" smtClean="0"/>
              <a:t>(power</a:t>
            </a:r>
            <a:r>
              <a:rPr lang="en-US" dirty="0"/>
              <a:t>) to hear cases based on state elections and granted the power to the state of Florida to decide the ruling on this case.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2400" b="1" i="1" dirty="0" smtClean="0"/>
          </a:p>
        </p:txBody>
      </p:sp>
      <p:pic>
        <p:nvPicPr>
          <p:cNvPr id="45060" name="Picture 8" descr="U137071ACM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953000"/>
            <a:ext cx="22860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Decisions often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social conditions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how laws are interpreted: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Plessy v. Ferguson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(1896)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permitted “separate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facilities for whites and African Americans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Brown v. Board of Education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(1954)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overturned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precedent as violating equal protection under the 14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Amendment.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4" name="Picture 7" descr="mom%20and%20child%20on%20sc%20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27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jb_progress_plessy_1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Justices differ on the role of the Supreme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Some believe in an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active role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reviewing many cases, others believe they should be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hesitant in their reviews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Supreme Courts acts an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independent judiciary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which means that their decisions are not influenced by the other two branches of government.</a:t>
            </a:r>
          </a:p>
        </p:txBody>
      </p:sp>
      <p:pic>
        <p:nvPicPr>
          <p:cNvPr id="47108" name="Picture 9" descr="u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0876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Despite their best efforts, justices are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human beings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make decisions based on their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own experiences.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438400"/>
            <a:ext cx="409733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original jurisdiction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in only two (2) instances: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involving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diplomats</a:t>
            </a:r>
            <a:r>
              <a:rPr lang="en-US" altLang="en-US" sz="2400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from foreign nations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 which a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is involved.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*** The Supreme Court is an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all other cases.</a:t>
            </a:r>
          </a:p>
          <a:p>
            <a:pPr marL="914400" lvl="1" indent="-457200">
              <a:buFontTx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8" descr="967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288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decisions of the Supreme Court are binding in all cases and is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final authority in every case.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decisions have a written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“opinion”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of the justices.</a:t>
            </a:r>
          </a:p>
        </p:txBody>
      </p:sp>
      <p:pic>
        <p:nvPicPr>
          <p:cNvPr id="7172" name="Picture 8" descr="PCU20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524000"/>
            <a:ext cx="4343400" cy="4953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made up of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justices (</a:t>
            </a:r>
            <a:r>
              <a:rPr lang="en-US" altLang="en-US" sz="2800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Chief Justice and 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8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Associate Justices)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Our current Chief Justice is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John Roberts</a:t>
            </a:r>
            <a:endParaRPr lang="en-US" altLang="en-US" sz="2800" b="1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Their main duty is to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hear and rule on cases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(thousands are appealed, but </a:t>
            </a:r>
            <a:r>
              <a:rPr lang="en-US" altLang="en-US" sz="2800" i="1" u="sng" smtClean="0">
                <a:ea typeface="ＭＳ Ｐゴシック" panose="020B0600070205080204" pitchFamily="34" charset="-128"/>
              </a:rPr>
              <a:t>they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decide which ones to hear)</a:t>
            </a:r>
            <a:endParaRPr lang="en-US" altLang="en-US" sz="28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4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Chief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Roberts</a:t>
            </a:r>
          </a:p>
        </p:txBody>
      </p:sp>
      <p:pic>
        <p:nvPicPr>
          <p:cNvPr id="9219" name="Picture 4" descr="File:Official roberts C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81200"/>
            <a:ext cx="34861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00px-Seal_of_the_United_States_Supreme_Co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Antonin Scalia</a:t>
            </a:r>
          </a:p>
        </p:txBody>
      </p:sp>
      <p:pic>
        <p:nvPicPr>
          <p:cNvPr id="1024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ile:Antonin Scalia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133030-2C42-4526-9424-201015609CE7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2149</TotalTime>
  <Words>1566</Words>
  <Application>Microsoft Office PowerPoint</Application>
  <PresentationFormat>On-screen Show (4:3)</PresentationFormat>
  <Paragraphs>146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Times New Roman</vt:lpstr>
      <vt:lpstr>Wingdings</vt:lpstr>
      <vt:lpstr>Soaring</vt:lpstr>
      <vt:lpstr>Chapter 7: The Judicial Branch </vt:lpstr>
      <vt:lpstr>The U.S. Supreme Court</vt:lpstr>
      <vt:lpstr>The Supreme Court Justices</vt:lpstr>
      <vt:lpstr>The Supreme Court Justices</vt:lpstr>
      <vt:lpstr>The Supreme Court Justices</vt:lpstr>
      <vt:lpstr>The Supreme Court Justices</vt:lpstr>
      <vt:lpstr>The Supreme Court Justices</vt:lpstr>
      <vt:lpstr>Chief Justice John Roberts</vt:lpstr>
      <vt:lpstr>Associate Justice Antonin Scalia</vt:lpstr>
      <vt:lpstr>Associate Justice Anthony Kennedy</vt:lpstr>
      <vt:lpstr>Associate Justice Clarence Thomas</vt:lpstr>
      <vt:lpstr>Associate Justice Ruth Bader Ginsburg</vt:lpstr>
      <vt:lpstr>Associate Justice Stephen Breyer</vt:lpstr>
      <vt:lpstr>Associate Justice Samuel Alito</vt:lpstr>
      <vt:lpstr>Associate Justice Sonia Sotomayer</vt:lpstr>
      <vt:lpstr>Associate Justice Elena Kagan</vt:lpstr>
      <vt:lpstr>Selection of the Justices</vt:lpstr>
      <vt:lpstr>Background of the Justices</vt:lpstr>
      <vt:lpstr>Supreme Court “Firsts”</vt:lpstr>
      <vt:lpstr>Supreme Court “Firsts”</vt:lpstr>
      <vt:lpstr>Supreme Court “Firsts”</vt:lpstr>
      <vt:lpstr>Powers of the Supreme Court</vt:lpstr>
      <vt:lpstr>“Marbury vs. Madison”  (1803)</vt:lpstr>
      <vt:lpstr>“Checks &amp; Balances”</vt:lpstr>
      <vt:lpstr>“Checks &amp; Balances”</vt:lpstr>
      <vt:lpstr>Judicial Interpretation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“Deciding Cases at the Supreme Court”</vt:lpstr>
      <vt:lpstr>Supreme Court in Action</vt:lpstr>
      <vt:lpstr>Supreme Court in Action</vt:lpstr>
      <vt:lpstr>Accepting a Case</vt:lpstr>
      <vt:lpstr>Accepting a Case</vt:lpstr>
      <vt:lpstr>Steps in Decision Making</vt:lpstr>
      <vt:lpstr>Steps in Decision Making</vt:lpstr>
      <vt:lpstr>Steps in Decision Making</vt:lpstr>
      <vt:lpstr>Steps in Decision Making</vt:lpstr>
      <vt:lpstr>Supreme Court Reasoning</vt:lpstr>
      <vt:lpstr>Supreme Court Reasoning</vt:lpstr>
      <vt:lpstr>Supreme Court Reasoning</vt:lpstr>
      <vt:lpstr>Supreme Court Reasoning</vt:lpstr>
      <vt:lpstr>Supreme Court Reasoning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Schroepfer, Cathy</cp:lastModifiedBy>
  <cp:revision>98</cp:revision>
  <dcterms:created xsi:type="dcterms:W3CDTF">2009-01-06T02:16:17Z</dcterms:created>
  <dcterms:modified xsi:type="dcterms:W3CDTF">2015-01-13T17:49:51Z</dcterms:modified>
</cp:coreProperties>
</file>